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27"/>
  </p:handoutMasterIdLst>
  <p:sldIdLst>
    <p:sldId id="256" r:id="rId3"/>
    <p:sldId id="276" r:id="rId4"/>
    <p:sldId id="278" r:id="rId5"/>
    <p:sldId id="257" r:id="rId6"/>
    <p:sldId id="258" r:id="rId7"/>
    <p:sldId id="259" r:id="rId9"/>
    <p:sldId id="261" r:id="rId10"/>
    <p:sldId id="262" r:id="rId11"/>
    <p:sldId id="263" r:id="rId12"/>
    <p:sldId id="266" r:id="rId13"/>
    <p:sldId id="267" r:id="rId14"/>
    <p:sldId id="280" r:id="rId15"/>
    <p:sldId id="260" r:id="rId16"/>
    <p:sldId id="277" r:id="rId17"/>
    <p:sldId id="268" r:id="rId18"/>
    <p:sldId id="289" r:id="rId19"/>
    <p:sldId id="290" r:id="rId20"/>
    <p:sldId id="269" r:id="rId21"/>
    <p:sldId id="272" r:id="rId22"/>
    <p:sldId id="295" r:id="rId23"/>
    <p:sldId id="273" r:id="rId24"/>
    <p:sldId id="279" r:id="rId25"/>
    <p:sldId id="285" r:id="rId26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122" name="Notes Placeholder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 anchorCtr="0"/>
          <a:p>
            <a:pPr lvl="0"/>
            <a:r>
              <a:rPr lang="en-US" altLang="zh-CN" dirty="0"/>
              <a:t>But this</a:t>
            </a:r>
            <a:r>
              <a:rPr lang="en-US" altLang="zh-CN" baseline="0" dirty="0"/>
              <a:t> is only a hypothesis. Few have actually explicitly compared </a:t>
            </a:r>
            <a:r>
              <a:rPr lang="en-US" altLang="zh-CN" baseline="0" dirty="0" err="1"/>
              <a:t>microevolutionary</a:t>
            </a:r>
            <a:r>
              <a:rPr lang="en-US" altLang="zh-CN" baseline="0" dirty="0"/>
              <a:t> and </a:t>
            </a:r>
            <a:r>
              <a:rPr lang="en-US" altLang="zh-CN" baseline="0" dirty="0" err="1"/>
              <a:t>macroevolutionary</a:t>
            </a:r>
            <a:r>
              <a:rPr lang="en-US" altLang="zh-CN" baseline="0" dirty="0"/>
              <a:t> data to determine whether they are consistent with each other. Are they really compatible?</a:t>
            </a:r>
            <a:endParaRPr lang="en-US" altLang="zh-CN" dirty="0"/>
          </a:p>
        </p:txBody>
      </p:sp>
      <p:sp>
        <p:nvSpPr>
          <p:cNvPr id="5123" name="Slide Number Placeholder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indent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36000">
              <a:schemeClr val="tx1"/>
            </a:gs>
            <a:gs pos="75000">
              <a:schemeClr val="tx1"/>
            </a:gs>
            <a:gs pos="100000">
              <a:srgbClr val="32323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>
              <a:lumMod val="95000"/>
            </a:schemeClr>
          </a:solidFill>
          <a:latin typeface="Open Sans Condensed" panose="020B0806030504020204" charset="0"/>
          <a:ea typeface="+mj-ea"/>
          <a:cs typeface="Open Sans Condensed" panose="020B080603050402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25000"/>
              </a:schemeClr>
            </a:gs>
            <a:gs pos="36000">
              <a:schemeClr val="tx1"/>
            </a:gs>
            <a:gs pos="75000">
              <a:schemeClr val="tx1"/>
            </a:gs>
            <a:gs pos="100000">
              <a:srgbClr val="32323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9730" y="3551812"/>
            <a:ext cx="9144000" cy="2187001"/>
          </a:xfrm>
        </p:spPr>
        <p:txBody>
          <a:bodyPr>
            <a:normAutofit fontScale="90000"/>
          </a:bodyPr>
          <a:p>
            <a:pPr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Open Sans Condensed" panose="020B0806030504020204" charset="0"/>
                <a:cs typeface="Open Sans Condensed" panose="020B0806030504020204" charset="0"/>
              </a:rPr>
              <a:t>Evolutionary Quantitative Genetics Workshop 2025</a:t>
            </a:r>
            <a:br>
              <a:rPr lang="en-US">
                <a:solidFill>
                  <a:schemeClr val="bg1"/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eqgw.github.io</a:t>
            </a:r>
            <a:br>
              <a:rPr lang="en-US">
                <a:solidFill>
                  <a:schemeClr val="bg1"/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endParaRPr lang="en-US">
              <a:solidFill>
                <a:schemeClr val="bg1"/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0485" y="4082733"/>
            <a:ext cx="9144000" cy="1655762"/>
          </a:xfrm>
        </p:spPr>
        <p:txBody>
          <a:bodyPr>
            <a:noAutofit/>
          </a:bodyPr>
          <a:p>
            <a:pPr lvl="4" algn="r">
              <a:lnSpc>
                <a:spcPct val="90000"/>
              </a:lnSpc>
            </a:pPr>
            <a: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Instructors: </a:t>
            </a:r>
            <a:b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Josef Uyeda</a:t>
            </a:r>
            <a:b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Fabio Machado</a:t>
            </a:r>
            <a:b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Pat Carter</a:t>
            </a:r>
            <a:b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Jacqueline Sztepanacz</a:t>
            </a:r>
            <a:b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Joel McGlothlin</a:t>
            </a:r>
            <a:b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125">
                <a:solidFill>
                  <a:schemeClr val="accent6">
                    <a:lumMod val="60000"/>
                    <a:lumOff val="40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Laura Alencar</a:t>
            </a:r>
            <a:endParaRPr lang="en-US" sz="2125">
              <a:solidFill>
                <a:schemeClr val="accent6">
                  <a:lumMod val="60000"/>
                  <a:lumOff val="40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7305" y="0"/>
            <a:ext cx="7057390" cy="85801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 </a:t>
            </a:r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335905" y="0"/>
            <a:ext cx="6221095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85" y="0"/>
            <a:ext cx="4795520" cy="3387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40" y="2350770"/>
            <a:ext cx="5692140" cy="4459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180" y="2352040"/>
            <a:ext cx="5230495" cy="450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000"/>
              <a:t>Questions or concerns about station logistics? </a:t>
            </a:r>
            <a:endParaRPr lang="en-US" sz="4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60655" y="546100"/>
            <a:ext cx="11870055" cy="57664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000" b="0">
                <a:effectLst/>
                <a:latin typeface="Open Sans Condensed" panose="020B0806030504020204" charset="0"/>
                <a:cs typeface="Open Sans Condensed" panose="020B0806030504020204" charset="0"/>
              </a:rPr>
              <a:t>What do you hope to get out of this course?  </a:t>
            </a:r>
            <a:endParaRPr lang="en-US" sz="4000" b="0"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100" y="1549400"/>
            <a:ext cx="4525010" cy="4351655"/>
          </a:xfrm>
        </p:spPr>
        <p:txBody>
          <a:bodyPr/>
          <a:p>
            <a:pPr marL="0" indent="0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pollev.com/josefuyeda941</a:t>
            </a:r>
            <a:endParaRPr lang="en-US" sz="32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1075" y="2075180"/>
            <a:ext cx="4769485" cy="46901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166370"/>
            <a:ext cx="10515600" cy="1325563"/>
          </a:xfrm>
        </p:spPr>
        <p:txBody>
          <a:bodyPr>
            <a:normAutofit/>
          </a:bodyPr>
          <a:p>
            <a:r>
              <a:rPr lang="en-US" sz="4400" b="0">
                <a:effectLst/>
                <a:latin typeface="Open Sans Condensed" panose="020B0806030504020204" charset="0"/>
                <a:cs typeface="Open Sans Condensed" panose="020B0806030504020204" charset="0"/>
              </a:rPr>
              <a:t>Evolutionary Quantitative Genetics</a:t>
            </a:r>
            <a:br>
              <a:rPr lang="en-US" sz="4400" b="0">
                <a:effectLst/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3600" b="0">
                <a:effectLst/>
                <a:latin typeface="Open Sans Condensed" panose="020B0806030504020204" charset="0"/>
                <a:cs typeface="Open Sans Condensed" panose="020B0806030504020204" charset="0"/>
              </a:rPr>
              <a:t>(or quantitative trait evolution from micro to macro)</a:t>
            </a:r>
            <a:endParaRPr lang="en-US" sz="3600" b="0"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/>
          </p:nvPr>
        </p:nvSpPr>
        <p:spPr>
          <a:xfrm>
            <a:off x="81068" y="1937385"/>
            <a:ext cx="4030980" cy="5213773"/>
          </a:xfrm>
        </p:spPr>
        <p:txBody>
          <a:bodyPr/>
          <a:p>
            <a:pPr marL="0" indent="0">
              <a:buNone/>
            </a:pPr>
            <a:r>
              <a:rPr lang="en-US" altLang="en-US" sz="36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Quantative Genetics</a:t>
            </a:r>
            <a:endParaRPr lang="en-US" altLang="en-US" sz="36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Mutation, Genetic variation, Natural selection, Genetic drift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b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A few generations/years</a:t>
            </a:r>
            <a:b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experiments/direct observation/field studies/breeding designs/genomics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b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Pedigrees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8120380" y="1937385"/>
            <a:ext cx="3811270" cy="5213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en-US" sz="36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Macroevolution</a:t>
            </a:r>
            <a:endParaRPr lang="en-US" altLang="en-US" sz="36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 algn="r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Biodiversity, speciation, divergence, extinction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  <a:p>
            <a:pPr marL="0" indent="0" algn="r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Phylogenetic comparative methods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  <a:sym typeface="+mn-ea"/>
            </a:endParaRPr>
          </a:p>
          <a:p>
            <a:pPr marL="0" indent="0" algn="r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Fossil record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 algn="r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  <a:sym typeface="+mn-ea"/>
              </a:rPr>
              <a:t>Millions of years 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 algn="r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Observational/patterns/</a:t>
            </a:r>
            <a:b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outcomes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 algn="r">
              <a:buNone/>
            </a:pPr>
            <a:r>
              <a:rPr lang="en-US" alt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Phylogenies</a:t>
            </a:r>
            <a:endParaRPr lang="en-US" alt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3539490" y="2780665"/>
            <a:ext cx="5113020" cy="3145155"/>
          </a:xfrm>
          <a:prstGeom prst="leftRightArrow">
            <a:avLst>
              <a:gd name="adj1" fmla="val 54665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en-US" sz="2400">
                <a:latin typeface="Open Sans Condensed" panose="020B0806030504020204" charset="0"/>
                <a:cs typeface="Open Sans Condensed" panose="020B0806030504020204" charset="0"/>
              </a:rPr>
              <a:t>Workshop goal: </a:t>
            </a:r>
            <a:br>
              <a:rPr lang="en-US" altLang="en-US" sz="2400"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altLang="en-US" sz="2400">
                <a:latin typeface="Open Sans Condensed" panose="020B0806030504020204" charset="0"/>
                <a:cs typeface="Open Sans Condensed" panose="020B0806030504020204" charset="0"/>
              </a:rPr>
              <a:t>Finding links</a:t>
            </a:r>
            <a:endParaRPr lang="en-US" altLang="en-US" sz="2400">
              <a:latin typeface="Open Sans Condensed" panose="020B0806030504020204" charset="0"/>
              <a:cs typeface="Open Sans Condensed" panose="020B0806030504020204" charset="0"/>
            </a:endParaRPr>
          </a:p>
          <a:p>
            <a:pPr algn="ctr"/>
            <a:r>
              <a:rPr lang="en-US" altLang="en-US" sz="2400">
                <a:latin typeface="Open Sans Condensed" panose="020B0806030504020204" charset="0"/>
                <a:cs typeface="Open Sans Condensed" panose="020B0806030504020204" charset="0"/>
              </a:rPr>
              <a:t>Finding gaps</a:t>
            </a:r>
            <a:endParaRPr lang="en-US" altLang="en-US" sz="2400">
              <a:latin typeface="Open Sans Condensed" panose="020B0806030504020204" charset="0"/>
              <a:cs typeface="Open Sans Condensed" panose="020B0806030504020204" charset="0"/>
            </a:endParaRPr>
          </a:p>
          <a:p>
            <a:pPr algn="ctr"/>
            <a:r>
              <a:rPr lang="en-US" altLang="en-US" sz="2400">
                <a:latin typeface="Open Sans Condensed" panose="020B0806030504020204" charset="0"/>
                <a:cs typeface="Open Sans Condensed" panose="020B0806030504020204" charset="0"/>
              </a:rPr>
              <a:t>Translation</a:t>
            </a:r>
            <a:endParaRPr lang="en-US" altLang="en-US" sz="2400"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40" y="209550"/>
            <a:ext cx="10515600" cy="1325563"/>
          </a:xfrm>
        </p:spPr>
        <p:txBody>
          <a:bodyPr/>
          <a:p>
            <a:r>
              <a:rPr lang="en-US" sz="4000" b="0">
                <a:effectLst/>
                <a:latin typeface="Open Sans Condensed" panose="020B0806030504020204" charset="0"/>
                <a:cs typeface="Open Sans Condensed" panose="020B0806030504020204" charset="0"/>
              </a:rPr>
              <a:t>Where do you see your scientific work?</a:t>
            </a:r>
            <a:endParaRPr lang="en-US" sz="4000" b="0"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100" y="1549400"/>
            <a:ext cx="4525010" cy="4351655"/>
          </a:xfrm>
        </p:spPr>
        <p:txBody>
          <a:bodyPr/>
          <a:p>
            <a:pPr marL="0" indent="0">
              <a:buNone/>
            </a:pPr>
            <a:r>
              <a:rPr lang="en-US" sz="32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pollev.com/josefuyeda941</a:t>
            </a:r>
            <a:endParaRPr lang="en-US" sz="32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21075" y="2075180"/>
            <a:ext cx="4769485" cy="469011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4" name="Title 1"/>
          <p:cNvSpPr>
            <a:spLocks noGrp="1"/>
          </p:cNvSpPr>
          <p:nvPr/>
        </p:nvSpPr>
        <p:spPr>
          <a:xfrm>
            <a:off x="288290" y="3619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Condensed" panose="020B0806030504020204" charset="0"/>
                <a:ea typeface="+mj-ea"/>
                <a:cs typeface="Open Sans Condensed" panose="020B0806030504020204" charset="0"/>
              </a:defRPr>
            </a:lvl1pPr>
          </a:lstStyle>
          <a:p>
            <a:r>
              <a:rPr lang="en-US" sz="4800">
                <a:effectLst/>
              </a:rPr>
              <a:t>Where do you see your scientific questions?</a:t>
            </a:r>
            <a:endParaRPr lang="en-US" sz="4800">
              <a:effectLst/>
            </a:endParaRPr>
          </a:p>
        </p:txBody>
      </p:sp>
      <p:sp>
        <p:nvSpPr>
          <p:cNvPr id="6" name="Oval 5"/>
          <p:cNvSpPr/>
          <p:nvPr/>
        </p:nvSpPr>
        <p:spPr>
          <a:xfrm rot="420000">
            <a:off x="193040" y="2908935"/>
            <a:ext cx="11637010" cy="1041400"/>
          </a:xfrm>
          <a:prstGeom prst="ellipse">
            <a:avLst/>
          </a:prstGeom>
          <a:solidFill>
            <a:schemeClr val="bg1"/>
          </a:solidFill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3" name="Text Box 22"/>
          <p:cNvSpPr txBox="1"/>
          <p:nvPr/>
        </p:nvSpPr>
        <p:spPr>
          <a:xfrm>
            <a:off x="172720" y="3155950"/>
            <a:ext cx="3748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Micro</a:t>
            </a:r>
            <a:endParaRPr lang="en-US" sz="36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(within species, generational timescales, populations)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081135" y="2203450"/>
            <a:ext cx="3748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Macro</a:t>
            </a:r>
            <a:endParaRPr lang="en-US" sz="36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(many species, million-year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timescales, fossils &amp; phylogenies)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48920" y="2718435"/>
            <a:ext cx="11525250" cy="14230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5923915" y="2915285"/>
            <a:ext cx="138430" cy="97663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Group 3"/>
          <p:cNvGrpSpPr/>
          <p:nvPr/>
        </p:nvGrpSpPr>
        <p:grpSpPr>
          <a:xfrm>
            <a:off x="243205" y="-462915"/>
            <a:ext cx="7564120" cy="7320915"/>
            <a:chOff x="4896" y="-21"/>
            <a:chExt cx="11567" cy="11282"/>
          </a:xfrm>
        </p:grpSpPr>
        <p:pic>
          <p:nvPicPr>
            <p:cNvPr id="3" name="Picture 2" descr="http://www.newciv.org/pic/nl/artpic/10/1953/SidneyHarris_MiracleWeb.jpg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96" y="-21"/>
              <a:ext cx="11567" cy="11282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 rot="-1163225">
              <a:off x="7313" y="2613"/>
              <a:ext cx="3192" cy="1564"/>
            </a:xfrm>
            <a:prstGeom prst="rect">
              <a:avLst/>
            </a:prstGeom>
            <a:solidFill>
              <a:srgbClr val="0D0D0D">
                <a:alpha val="67999"/>
              </a:srgbClr>
            </a:solidFill>
            <a:ln w="9525">
              <a:noFill/>
            </a:ln>
          </p:spPr>
          <p:txBody>
            <a:bodyPr wrap="square" anchor="t" anchorCtr="0">
              <a:spAutoFit/>
            </a:bodyPr>
            <a:p>
              <a:pPr indent="0"/>
              <a:endParaRPr lang="en-US" altLang="zh-CN" sz="2000" b="1" dirty="0">
                <a:solidFill>
                  <a:srgbClr val="F2F2F2"/>
                </a:solidFill>
                <a:latin typeface="Open Sans Condensed" panose="020B0806030504020204" charset="0"/>
                <a:cs typeface="Open Sans Condensed" panose="020B0806030504020204" charset="0"/>
              </a:endParaRPr>
            </a:p>
            <a:p>
              <a:pPr indent="0"/>
              <a:r>
                <a:rPr lang="en-US" altLang="zh-CN" sz="2000" b="1" dirty="0">
                  <a:solidFill>
                    <a:srgbClr val="F2F2F2"/>
                  </a:solidFill>
                  <a:latin typeface="Open Sans Condensed" panose="020B0806030504020204" charset="0"/>
                  <a:cs typeface="Open Sans Condensed" panose="020B0806030504020204" charset="0"/>
                </a:rPr>
                <a:t>Microevolution</a:t>
              </a:r>
              <a:endParaRPr lang="en-US" altLang="zh-CN" sz="2000" b="1" dirty="0">
                <a:solidFill>
                  <a:srgbClr val="F2F2F2"/>
                </a:solidFill>
                <a:latin typeface="Open Sans Condensed" panose="020B0806030504020204" charset="0"/>
                <a:cs typeface="Open Sans Condensed" panose="020B0806030504020204" charset="0"/>
              </a:endParaRPr>
            </a:p>
            <a:p>
              <a:pPr indent="0"/>
              <a:endParaRPr lang="en-US" altLang="zh-CN" sz="2000" b="1" dirty="0">
                <a:solidFill>
                  <a:srgbClr val="F2F2F2"/>
                </a:solidFill>
                <a:latin typeface="Open Sans Condensed" panose="020B0806030504020204" charset="0"/>
                <a:cs typeface="Open Sans Condensed" panose="020B080603050402020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187447">
              <a:off x="12055" y="4931"/>
              <a:ext cx="3250" cy="1564"/>
            </a:xfrm>
            <a:prstGeom prst="rect">
              <a:avLst/>
            </a:prstGeom>
            <a:solidFill>
              <a:srgbClr val="0D0D0D">
                <a:alpha val="84999"/>
              </a:srgbClr>
            </a:solidFill>
            <a:ln w="9525">
              <a:noFill/>
            </a:ln>
          </p:spPr>
          <p:txBody>
            <a:bodyPr wrap="square" anchor="t" anchorCtr="0">
              <a:spAutoFit/>
            </a:bodyPr>
            <a:p>
              <a:pPr indent="0"/>
              <a:endParaRPr lang="en-US" altLang="zh-CN" sz="2000" b="1" dirty="0">
                <a:solidFill>
                  <a:srgbClr val="F2F2F2"/>
                </a:solidFill>
                <a:latin typeface="Open Sans Condensed" panose="020B0806030504020204" charset="0"/>
                <a:cs typeface="Open Sans Condensed" panose="020B0806030504020204" charset="0"/>
              </a:endParaRPr>
            </a:p>
            <a:p>
              <a:pPr indent="0"/>
              <a:r>
                <a:rPr lang="en-US" altLang="zh-CN" sz="2000" b="1" dirty="0">
                  <a:solidFill>
                    <a:srgbClr val="F2F2F2"/>
                  </a:solidFill>
                  <a:latin typeface="Open Sans Condensed" panose="020B0806030504020204" charset="0"/>
                  <a:cs typeface="Open Sans Condensed" panose="020B0806030504020204" charset="0"/>
                </a:rPr>
                <a:t>Macroevolution</a:t>
              </a:r>
              <a:endParaRPr lang="en-US" altLang="zh-CN" sz="2000" b="1" dirty="0">
                <a:solidFill>
                  <a:srgbClr val="F2F2F2"/>
                </a:solidFill>
                <a:latin typeface="Open Sans Condensed" panose="020B0806030504020204" charset="0"/>
                <a:cs typeface="Open Sans Condensed" panose="020B0806030504020204" charset="0"/>
              </a:endParaRPr>
            </a:p>
            <a:p>
              <a:pPr indent="0"/>
              <a:endParaRPr lang="en-US" altLang="zh-CN" sz="2000" b="1" dirty="0">
                <a:solidFill>
                  <a:srgbClr val="F2F2F2"/>
                </a:solidFill>
                <a:latin typeface="Open Sans Condensed" panose="020B0806030504020204" charset="0"/>
                <a:cs typeface="Open Sans Condensed" panose="020B0806030504020204" charset="0"/>
              </a:endParaRPr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7917180" y="1010285"/>
            <a:ext cx="3716020" cy="3446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In this workshop we will talk about:</a:t>
            </a:r>
            <a:b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b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The many powerful links in methodology, concepts, and data between micro and macro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The many paradoxes, open questions, and opportunities that exist in linking micro and macro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8373110" cy="685736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8442960" y="5626100"/>
            <a:ext cx="36449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6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Gilliland et al. 2019. The fundamental characteristics of a translational scientist. </a:t>
            </a:r>
            <a:br>
              <a:rPr lang="en-US" sz="16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16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ACS Pharmacology &amp; Translational Science 2:213-216. </a:t>
            </a:r>
            <a:endParaRPr lang="en-US" sz="16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10888" r="11604"/>
          <a:stretch>
            <a:fillRect/>
          </a:stretch>
        </p:blipFill>
        <p:spPr>
          <a:xfrm>
            <a:off x="1511300" y="184150"/>
            <a:ext cx="2726690" cy="3976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55" y="184150"/>
            <a:ext cx="2839720" cy="397637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511300" y="4347210"/>
            <a:ext cx="3748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Joe Felsenstein</a:t>
            </a:r>
            <a:endParaRPr lang="en-US" sz="24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University of Washington</a:t>
            </a:r>
            <a:endParaRPr lang="en-US" sz="24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717790" y="4347210"/>
            <a:ext cx="34709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Stevan J Arnold</a:t>
            </a:r>
            <a:endParaRPr lang="en-US" sz="24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algn="r"/>
            <a:r>
              <a:rPr lang="en-US" sz="24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Oregon State University</a:t>
            </a:r>
            <a:endParaRPr lang="en-US" sz="24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25925" y="5781675"/>
            <a:ext cx="3818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Zoom breakouts: </a:t>
            </a:r>
            <a:endParaRPr lang="en-US" sz="28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8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Wednesday 6:30-8:00pm</a:t>
            </a:r>
            <a:endParaRPr lang="en-US" sz="28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55270"/>
            <a:ext cx="10515600" cy="1325563"/>
          </a:xfrm>
        </p:spPr>
        <p:txBody>
          <a:bodyPr/>
          <a:p>
            <a:r>
              <a:rPr lang="en-US" sz="5400">
                <a:effectLst/>
                <a:latin typeface="Open Sans Condensed" panose="020B0806030504020204" charset="0"/>
                <a:cs typeface="Open Sans Condensed" panose="020B0806030504020204" charset="0"/>
              </a:rPr>
              <a:t>Introduce yourselves with 3 P’s!</a:t>
            </a:r>
            <a:endParaRPr lang="en-US" sz="5400"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581150"/>
            <a:ext cx="10515600" cy="4351338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sz="3600">
                <a:solidFill>
                  <a:schemeClr val="bg1">
                    <a:lumMod val="9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Personal fact - something not visible or obvious about you, e.g. pet, passion, hobby</a:t>
            </a: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600">
                <a:solidFill>
                  <a:schemeClr val="bg1">
                    <a:lumMod val="9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Professional fact - e.g. What you study, where you work (the usual)</a:t>
            </a: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600">
                <a:solidFill>
                  <a:schemeClr val="bg1">
                    <a:lumMod val="9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Peculiar fact - e.g. stupid human tricks, rare/unusual claim to fame etc. </a:t>
            </a: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sz="4400"/>
              <a:t>Participant presentations this afternoon</a:t>
            </a:r>
            <a:endParaRPr lang="en-US" sz="4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840" y="1584325"/>
            <a:ext cx="10515600" cy="4351338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sz="32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Upload to Google Drive by the end of Lunch!</a:t>
            </a:r>
            <a:endParaRPr lang="en-US" sz="32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2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5 minutes max!! (2 hours = 6 minutes per person  x 20!)</a:t>
            </a:r>
            <a:endParaRPr lang="en-US" sz="32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2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	I will enforce!</a:t>
            </a:r>
            <a:br>
              <a:rPr lang="en-US" sz="32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br>
              <a:rPr lang="en-US" sz="32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endParaRPr lang="en-US" sz="32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2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https://drive.google.com/drive/folders/1pZ-tbb4DouWzcKhAMbSK9o1nNkHwPXdf?usp=sharing</a:t>
            </a:r>
            <a:endParaRPr lang="en-US" sz="32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200">
                <a:solidFill>
                  <a:schemeClr val="bg1">
                    <a:lumMod val="8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(link on slack)</a:t>
            </a:r>
            <a:endParaRPr lang="en-US" sz="32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sz="32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sz="3200">
              <a:solidFill>
                <a:schemeClr val="bg1">
                  <a:lumMod val="8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255270"/>
            <a:ext cx="10515600" cy="1325563"/>
          </a:xfrm>
        </p:spPr>
        <p:txBody>
          <a:bodyPr/>
          <a:p>
            <a:r>
              <a:rPr lang="en-US" sz="5400">
                <a:effectLst/>
                <a:latin typeface="Open Sans Condensed" panose="020B0806030504020204" charset="0"/>
                <a:cs typeface="Open Sans Condensed" panose="020B0806030504020204" charset="0"/>
              </a:rPr>
              <a:t>Introduce yourselves with 3 P’s!</a:t>
            </a:r>
            <a:endParaRPr lang="en-US" sz="5400"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581150"/>
            <a:ext cx="10515600" cy="4351338"/>
          </a:xfrm>
        </p:spPr>
        <p:txBody>
          <a:bodyPr>
            <a:normAutofit lnSpcReduction="10000"/>
          </a:bodyPr>
          <a:p>
            <a:pPr marL="0" indent="0">
              <a:buNone/>
            </a:pPr>
            <a:r>
              <a:rPr lang="en-US" sz="3600">
                <a:solidFill>
                  <a:schemeClr val="bg1">
                    <a:lumMod val="9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Personal fact - something not visible or obvious about you, e.g. pet, passion, hobby</a:t>
            </a: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600">
                <a:solidFill>
                  <a:schemeClr val="bg1">
                    <a:lumMod val="9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Professional fact - e.g. What you study, where you work (the usual)</a:t>
            </a: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  <a:p>
            <a:pPr marL="0" indent="0">
              <a:buNone/>
            </a:pPr>
            <a:r>
              <a:rPr lang="en-US" sz="3600">
                <a:solidFill>
                  <a:schemeClr val="bg1">
                    <a:lumMod val="95000"/>
                  </a:schemeClr>
                </a:solidFill>
                <a:effectLst/>
                <a:latin typeface="Open Sans Condensed" panose="020B0806030504020204" charset="0"/>
                <a:cs typeface="Open Sans Condensed" panose="020B0806030504020204" charset="0"/>
              </a:rPr>
              <a:t>Peculiar fact - e.g. stupid human tricks, rare/unusual claim to fame etc. </a:t>
            </a:r>
            <a:endParaRPr lang="en-US" sz="3600">
              <a:solidFill>
                <a:schemeClr val="bg1">
                  <a:lumMod val="95000"/>
                </a:schemeClr>
              </a:solidFill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01295"/>
            <a:ext cx="10515600" cy="1325563"/>
          </a:xfrm>
        </p:spPr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29769" t="13702" r="34070" b="19583"/>
          <a:stretch>
            <a:fillRect/>
          </a:stretch>
        </p:blipFill>
        <p:spPr>
          <a:xfrm>
            <a:off x="0" y="-57150"/>
            <a:ext cx="2115185" cy="2602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8292" r="3898"/>
          <a:stretch>
            <a:fillRect/>
          </a:stretch>
        </p:blipFill>
        <p:spPr>
          <a:xfrm>
            <a:off x="2115185" y="201295"/>
            <a:ext cx="2004060" cy="2550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245" y="429895"/>
            <a:ext cx="2055495" cy="2752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3200" r="14503"/>
          <a:stretch>
            <a:fillRect/>
          </a:stretch>
        </p:blipFill>
        <p:spPr>
          <a:xfrm>
            <a:off x="6174740" y="664845"/>
            <a:ext cx="1960245" cy="2711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5423" r="4447" b="5057"/>
          <a:stretch>
            <a:fillRect/>
          </a:stretch>
        </p:blipFill>
        <p:spPr>
          <a:xfrm>
            <a:off x="8134985" y="880110"/>
            <a:ext cx="2110740" cy="282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rcRect r="28020"/>
          <a:stretch>
            <a:fillRect/>
          </a:stretch>
        </p:blipFill>
        <p:spPr>
          <a:xfrm>
            <a:off x="10250805" y="1149985"/>
            <a:ext cx="1941195" cy="269748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-3175" y="2580640"/>
            <a:ext cx="3748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Pat Carter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Washington State 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University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1858010" y="3021965"/>
            <a:ext cx="3748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Jacqueline Sztepanacz</a:t>
            </a:r>
            <a:b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University of Toronto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4145915" y="3319145"/>
            <a:ext cx="3748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Joel McGlothlin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Virginia Tech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174740" y="3595370"/>
            <a:ext cx="37484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Fabio Machado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Oklahoma State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University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10250805" y="3989705"/>
            <a:ext cx="3748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Laura Alencar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Yale University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8225790" y="3835400"/>
            <a:ext cx="3748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Josef Uyeda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 sz="20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Virginia Tech</a:t>
            </a:r>
            <a:endParaRPr lang="en-US" sz="20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20" name="Oval 19"/>
          <p:cNvSpPr/>
          <p:nvPr/>
        </p:nvSpPr>
        <p:spPr>
          <a:xfrm rot="420000">
            <a:off x="135255" y="5313045"/>
            <a:ext cx="11637010" cy="1041400"/>
          </a:xfrm>
          <a:prstGeom prst="ellipse">
            <a:avLst/>
          </a:prstGeom>
          <a:solidFill>
            <a:schemeClr val="bg1"/>
          </a:solidFill>
          <a:ln w="666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cxnSp>
        <p:nvCxnSpPr>
          <p:cNvPr id="21" name="Straight Connector 20"/>
          <p:cNvCxnSpPr>
            <a:endCxn id="20" idx="6"/>
          </p:cNvCxnSpPr>
          <p:nvPr/>
        </p:nvCxnSpPr>
        <p:spPr>
          <a:xfrm>
            <a:off x="203835" y="5120005"/>
            <a:ext cx="11525250" cy="1423035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0"/>
          </p:cNvCxnSpPr>
          <p:nvPr/>
        </p:nvCxnSpPr>
        <p:spPr>
          <a:xfrm flipH="1">
            <a:off x="5878830" y="5316855"/>
            <a:ext cx="138430" cy="97663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22"/>
          <p:cNvSpPr txBox="1"/>
          <p:nvPr/>
        </p:nvSpPr>
        <p:spPr>
          <a:xfrm>
            <a:off x="114935" y="5560060"/>
            <a:ext cx="3748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Micro</a:t>
            </a:r>
            <a:endParaRPr lang="en-US" sz="36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(within species, generational timescales, populations)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24" name="Text Box 23"/>
          <p:cNvSpPr txBox="1"/>
          <p:nvPr/>
        </p:nvSpPr>
        <p:spPr>
          <a:xfrm>
            <a:off x="9023350" y="4607560"/>
            <a:ext cx="37484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Macro</a:t>
            </a:r>
            <a:endParaRPr lang="en-US" sz="3600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(many species, million-year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timescales, fossils &amp; phylogenies)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0825" y="0"/>
            <a:ext cx="9150985" cy="686308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520825" y="6312535"/>
            <a:ext cx="2385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b="1">
                <a:solidFill>
                  <a:schemeClr val="accent5"/>
                </a:solidFill>
                <a:effectLst/>
                <a:highlight>
                  <a:srgbClr val="C0C0C0"/>
                </a:highlight>
              </a:rPr>
              <a:t>2011 NESCENT</a:t>
            </a:r>
            <a:endParaRPr lang="en-US" sz="2400" b="1">
              <a:solidFill>
                <a:schemeClr val="accent5"/>
              </a:solidFill>
              <a:effectLst/>
              <a:highlight>
                <a:srgbClr val="C0C0C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635" cy="3152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" y="2073910"/>
            <a:ext cx="12192635" cy="3030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" y="4386580"/>
            <a:ext cx="12191365" cy="39884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0280015" y="486410"/>
            <a:ext cx="743585" cy="823595"/>
          </a:xfrm>
          <a:prstGeom prst="ellipse">
            <a:avLst/>
          </a:prstGeom>
          <a:noFill/>
          <a:ln w="603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474075" y="760730"/>
            <a:ext cx="743585" cy="823595"/>
          </a:xfrm>
          <a:prstGeom prst="ellipse">
            <a:avLst/>
          </a:prstGeom>
          <a:noFill/>
          <a:ln w="6032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0" y="0"/>
            <a:ext cx="861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b="1">
                <a:solidFill>
                  <a:schemeClr val="accent5"/>
                </a:solidFill>
                <a:effectLst/>
              </a:rPr>
              <a:t>2014</a:t>
            </a:r>
            <a:endParaRPr lang="en-US" sz="2400" b="1">
              <a:solidFill>
                <a:schemeClr val="accent5"/>
              </a:solidFill>
              <a:effectLst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0" y="2073910"/>
            <a:ext cx="861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b="1">
                <a:solidFill>
                  <a:schemeClr val="accent5"/>
                </a:solidFill>
                <a:effectLst/>
              </a:rPr>
              <a:t>2015</a:t>
            </a:r>
            <a:endParaRPr lang="en-US" sz="2400" b="1">
              <a:solidFill>
                <a:schemeClr val="accent5"/>
              </a:solidFill>
              <a:effectLst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0" y="4386580"/>
            <a:ext cx="86106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b="1">
                <a:solidFill>
                  <a:schemeClr val="accent5"/>
                </a:solidFill>
                <a:effectLst/>
              </a:rPr>
              <a:t>2016</a:t>
            </a:r>
            <a:endParaRPr lang="en-US" sz="2400" b="1">
              <a:solidFill>
                <a:schemeClr val="accent5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07515" y="-553085"/>
            <a:ext cx="8555355" cy="48133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8622030" y="3061335"/>
            <a:ext cx="164084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2400" b="1">
                <a:solidFill>
                  <a:schemeClr val="accent5"/>
                </a:solidFill>
                <a:effectLst/>
                <a:highlight>
                  <a:srgbClr val="C0C0C0"/>
                </a:highlight>
              </a:rPr>
              <a:t>2017-2019</a:t>
            </a:r>
            <a:endParaRPr lang="en-US" sz="2400" b="1">
              <a:solidFill>
                <a:schemeClr val="accent5"/>
              </a:solidFill>
              <a:effectLst/>
              <a:highlight>
                <a:srgbClr val="C0C0C0"/>
              </a:highligh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415" y="4387850"/>
            <a:ext cx="3293745" cy="2470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350" y="4371975"/>
            <a:ext cx="3314065" cy="2486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 l="36218" t="30133" r="39075" b="34253"/>
          <a:stretch>
            <a:fillRect/>
          </a:stretch>
        </p:blipFill>
        <p:spPr>
          <a:xfrm>
            <a:off x="1212215" y="4337050"/>
            <a:ext cx="3112135" cy="2520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1915"/>
            <a:ext cx="10515600" cy="1325563"/>
          </a:xfrm>
        </p:spPr>
        <p:txBody>
          <a:bodyPr>
            <a:normAutofit/>
          </a:bodyPr>
          <a:p>
            <a:r>
              <a:rPr lang="en-US" sz="4000">
                <a:effectLst/>
                <a:latin typeface="Open Sans Condensed" panose="020B0806030504020204" charset="0"/>
                <a:cs typeface="Open Sans Condensed" panose="020B0806030504020204" charset="0"/>
              </a:rPr>
              <a:t>2025: Mountain Lake Biological Station</a:t>
            </a:r>
            <a:br>
              <a:rPr lang="en-US" sz="4000">
                <a:effectLst/>
                <a:latin typeface="Open Sans Condensed" panose="020B0806030504020204" charset="0"/>
                <a:cs typeface="Open Sans Condensed" panose="020B0806030504020204" charset="0"/>
              </a:rPr>
            </a:br>
            <a:r>
              <a:rPr lang="en-US" sz="2800">
                <a:effectLst/>
                <a:latin typeface="Open Sans Condensed" panose="020B0806030504020204" charset="0"/>
                <a:cs typeface="Open Sans Condensed" panose="020B0806030504020204" charset="0"/>
              </a:rPr>
              <a:t>Salt pond mountain</a:t>
            </a:r>
            <a:endParaRPr lang="en-US" sz="2800">
              <a:effectLst/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32040" y="800735"/>
            <a:ext cx="4636135" cy="6057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2849" r="10473"/>
          <a:stretch>
            <a:fillRect/>
          </a:stretch>
        </p:blipFill>
        <p:spPr>
          <a:xfrm>
            <a:off x="226695" y="1778000"/>
            <a:ext cx="1864360" cy="2726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9082" r="7292" b="15341"/>
          <a:stretch>
            <a:fillRect/>
          </a:stretch>
        </p:blipFill>
        <p:spPr>
          <a:xfrm>
            <a:off x="2437130" y="1778000"/>
            <a:ext cx="1954530" cy="2720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800" y="1778000"/>
            <a:ext cx="1905000" cy="190500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0" y="4678680"/>
            <a:ext cx="2195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E.D. “Butch” Brodie III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Station Director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2194560" y="4672965"/>
            <a:ext cx="25209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Sandy Kawano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Station Associate Director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622800" y="3856990"/>
            <a:ext cx="2252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Jaime Jones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  <a:p>
            <a:r>
              <a:rPr lang="en-US">
                <a:solidFill>
                  <a:schemeClr val="bg1">
                    <a:lumMod val="95000"/>
                  </a:schemeClr>
                </a:solidFill>
                <a:latin typeface="Open Sans Condensed" panose="020B0806030504020204" charset="0"/>
                <a:cs typeface="Open Sans Condensed" panose="020B0806030504020204" charset="0"/>
              </a:rPr>
              <a:t>Station Manager</a:t>
            </a:r>
            <a:endParaRPr lang="en-US">
              <a:solidFill>
                <a:schemeClr val="bg1">
                  <a:lumMod val="95000"/>
                </a:schemeClr>
              </a:solidFill>
              <a:latin typeface="Open Sans Condensed" panose="020B0806030504020204" charset="0"/>
              <a:cs typeface="Open Sans Condensed" panose="020B0806030504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rcRect l="28923" t="13074" r="694" b="2330"/>
          <a:stretch>
            <a:fillRect/>
          </a:stretch>
        </p:blipFill>
        <p:spPr>
          <a:xfrm>
            <a:off x="3671570" y="30480"/>
            <a:ext cx="8520430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 rot="16200000">
            <a:off x="2523490" y="-1019175"/>
            <a:ext cx="6824980" cy="886333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9440000">
            <a:off x="6431280" y="1137920"/>
            <a:ext cx="774700" cy="46228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2783</Words>
  <Application>WPS Presentation</Application>
  <PresentationFormat>宽屏</PresentationFormat>
  <Paragraphs>141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SimSun</vt:lpstr>
      <vt:lpstr>Wingdings</vt:lpstr>
      <vt:lpstr>Open Sans Condensed</vt:lpstr>
      <vt:lpstr>Microsoft YaHei</vt:lpstr>
      <vt:lpstr>Droid Sans Fallback</vt:lpstr>
      <vt:lpstr>Arial Unicode MS</vt:lpstr>
      <vt:lpstr>Arial Black</vt:lpstr>
      <vt:lpstr>SimSun</vt:lpstr>
      <vt:lpstr>Cabin</vt:lpstr>
      <vt:lpstr>OpenSymbol</vt:lpstr>
      <vt:lpstr>SimSun</vt:lpstr>
      <vt:lpstr>Office Theme</vt:lpstr>
      <vt:lpstr>Evolutionary Quantitative Genetics Workshop 2025 eqgw.github.io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What do you hope to get out of this course?  </vt:lpstr>
      <vt:lpstr>PowerPoint 演示文稿</vt:lpstr>
      <vt:lpstr>Where do you see yourself?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Introduce yourselves with 3 P’s!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juyeda</dc:creator>
  <cp:lastModifiedBy>juyeda</cp:lastModifiedBy>
  <cp:revision>12</cp:revision>
  <dcterms:created xsi:type="dcterms:W3CDTF">2025-06-09T05:25:02Z</dcterms:created>
  <dcterms:modified xsi:type="dcterms:W3CDTF">2025-06-09T05:25:02Z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1033-11.1.0.11720</vt:lpwstr>
  </property>
  <property fmtid="{D5CDD505-2E9C-101B-9397-08002B2CF9AE}" pid="3" name="ICV">
    <vt:lpwstr/>
  </property>
</Properties>
</file>