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469" r:id="rId2"/>
    <p:sldId id="261" r:id="rId3"/>
    <p:sldId id="262" r:id="rId4"/>
    <p:sldId id="263" r:id="rId5"/>
    <p:sldId id="271" r:id="rId6"/>
    <p:sldId id="286" r:id="rId7"/>
    <p:sldId id="287" r:id="rId8"/>
    <p:sldId id="264" r:id="rId9"/>
    <p:sldId id="265" r:id="rId10"/>
    <p:sldId id="288" r:id="rId11"/>
    <p:sldId id="289" r:id="rId12"/>
    <p:sldId id="290" r:id="rId13"/>
    <p:sldId id="429" r:id="rId14"/>
    <p:sldId id="431" r:id="rId15"/>
    <p:sldId id="291" r:id="rId16"/>
    <p:sldId id="432" r:id="rId17"/>
    <p:sldId id="258" r:id="rId18"/>
    <p:sldId id="280" r:id="rId19"/>
    <p:sldId id="281" r:id="rId20"/>
    <p:sldId id="304" r:id="rId21"/>
    <p:sldId id="433" r:id="rId22"/>
    <p:sldId id="309" r:id="rId23"/>
    <p:sldId id="311" r:id="rId24"/>
    <p:sldId id="312" r:id="rId25"/>
    <p:sldId id="313" r:id="rId26"/>
    <p:sldId id="318" r:id="rId27"/>
    <p:sldId id="273" r:id="rId28"/>
    <p:sldId id="435" r:id="rId29"/>
    <p:sldId id="327" r:id="rId30"/>
    <p:sldId id="331" r:id="rId31"/>
    <p:sldId id="346" r:id="rId32"/>
    <p:sldId id="347" r:id="rId33"/>
    <p:sldId id="348" r:id="rId34"/>
    <p:sldId id="470" r:id="rId35"/>
    <p:sldId id="453" r:id="rId36"/>
    <p:sldId id="448" r:id="rId37"/>
    <p:sldId id="454" r:id="rId38"/>
    <p:sldId id="272" r:id="rId39"/>
    <p:sldId id="456" r:id="rId40"/>
    <p:sldId id="468" r:id="rId41"/>
    <p:sldId id="268" r:id="rId42"/>
    <p:sldId id="257" r:id="rId43"/>
    <p:sldId id="455" r:id="rId44"/>
    <p:sldId id="267" r:id="rId45"/>
    <p:sldId id="275" r:id="rId46"/>
    <p:sldId id="285" r:id="rId47"/>
    <p:sldId id="450" r:id="rId48"/>
    <p:sldId id="278" r:id="rId49"/>
    <p:sldId id="279" r:id="rId50"/>
    <p:sldId id="451" r:id="rId51"/>
    <p:sldId id="276" r:id="rId52"/>
    <p:sldId id="452" r:id="rId53"/>
    <p:sldId id="274" r:id="rId54"/>
    <p:sldId id="473" r:id="rId55"/>
    <p:sldId id="471" r:id="rId56"/>
    <p:sldId id="472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63" autoAdjust="0"/>
    <p:restoredTop sz="71429" autoAdjust="0"/>
  </p:normalViewPr>
  <p:slideViewPr>
    <p:cSldViewPr snapToGrid="0">
      <p:cViewPr varScale="1">
        <p:scale>
          <a:sx n="82" d="100"/>
          <a:sy n="82" d="100"/>
        </p:scale>
        <p:origin x="20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17AFB-D665-42ED-A1E5-B77769C1687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3054A-25EA-4C82-A341-ACA8371B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33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ED6-B900-4923-88DA-A0288CBEB8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29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A6ED8-EB6E-4936-9DF2-C977B6C32E3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01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BE9F84-32BA-49C6-BB60-4161B31E22CE}" type="slidenum">
              <a:rPr lang="en-US" smtClean="0"/>
              <a:pPr eaLnBrk="1" hangingPunct="1"/>
              <a:t>17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18E8BD-7F68-413E-8B8B-59B45364F135}" type="slidenum">
              <a:rPr lang="en-US" smtClean="0"/>
              <a:pPr eaLnBrk="1" hangingPunct="1"/>
              <a:t>18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87A4EC-B0B6-4282-BCB6-47121DCAE553}" type="slidenum">
              <a:rPr lang="en-US" smtClean="0"/>
              <a:pPr eaLnBrk="1" hangingPunct="1"/>
              <a:t>19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7E96D8-6B27-4E9F-9199-2930140140C3}" type="slidenum">
              <a:rPr lang="en-US" smtClean="0"/>
              <a:pPr eaLnBrk="1" hangingPunct="1"/>
              <a:t>27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3054A-25EA-4C82-A341-ACA8371B8BE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13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9FA59B-52A0-4A1C-A0DE-DEE87DE8389A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ED6-B900-4923-88DA-A0288CBEB8F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11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A6ED8-EB6E-4936-9DF2-C977B6C32E3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11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A6ED8-EB6E-4936-9DF2-C977B6C32E3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97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ED6-B900-4923-88DA-A0288CBEB8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06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ED6-B900-4923-88DA-A0288CBEB8F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128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ED6-B900-4923-88DA-A0288CBEB8F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00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ED6-B900-4923-88DA-A0288CBEB8F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82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ED6-B900-4923-88DA-A0288CBEB8F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38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ED6-B900-4923-88DA-A0288CBEB8F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59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ED6-B900-4923-88DA-A0288CBEB8F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93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did</a:t>
            </a:r>
            <a:r>
              <a:rPr lang="en-US" baseline="0" dirty="0"/>
              <a:t> this compare to divergence? Surprisingly, it was closely and significantly aligned at an angle of 21 degrees. </a:t>
            </a:r>
          </a:p>
          <a:p>
            <a:endParaRPr lang="en-US" baseline="0" dirty="0"/>
          </a:p>
          <a:p>
            <a:r>
              <a:rPr lang="en-US" baseline="0" dirty="0"/>
              <a:t>The loadings in these two vectors were similar, particularly so for limb traits.</a:t>
            </a:r>
          </a:p>
          <a:p>
            <a:endParaRPr lang="en-US" baseline="0" dirty="0"/>
          </a:p>
          <a:p>
            <a:r>
              <a:rPr lang="en-US" baseline="0" dirty="0"/>
              <a:t>This shows that most divergence was aligned with </a:t>
            </a:r>
            <a:r>
              <a:rPr lang="en-US" baseline="0" dirty="0" err="1"/>
              <a:t>gmax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ED6-B900-4923-88DA-A0288CBEB8F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710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see</a:t>
            </a:r>
            <a:r>
              <a:rPr lang="en-US" baseline="0" dirty="0"/>
              <a:t> what tensor analysis can tell us. Remember, this tells us how G matrices vary.</a:t>
            </a:r>
          </a:p>
          <a:p>
            <a:endParaRPr lang="en-US" baseline="0" dirty="0"/>
          </a:p>
          <a:p>
            <a:r>
              <a:rPr lang="en-US" baseline="0" dirty="0"/>
              <a:t>First, it shows that G varies in a lot of different directions—most variation is in three different “subspaces” or “</a:t>
            </a:r>
            <a:r>
              <a:rPr lang="en-US" baseline="0" dirty="0" err="1"/>
              <a:t>eigentensors</a:t>
            </a:r>
            <a:r>
              <a:rPr lang="en-US" baseline="0" dirty="0"/>
              <a:t>.”</a:t>
            </a:r>
          </a:p>
          <a:p>
            <a:endParaRPr lang="en-US" baseline="0" dirty="0"/>
          </a:p>
          <a:p>
            <a:r>
              <a:rPr lang="en-US" baseline="0" dirty="0"/>
              <a:t>More relevant now, though, is that a huge amount of variance—41%--is in this major axis e1. </a:t>
            </a:r>
          </a:p>
          <a:p>
            <a:endParaRPr lang="en-US" baseline="0" dirty="0"/>
          </a:p>
          <a:p>
            <a:r>
              <a:rPr lang="en-US" baseline="0" dirty="0"/>
              <a:t>The cartoons at the top here are our G matrices aligned along e1, and suggest that the major difference here is that G becomes wider as you move along e1.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ED6-B900-4923-88DA-A0288CBEB8F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410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ED6-B900-4923-88DA-A0288CBEB8F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403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ED6-B900-4923-88DA-A0288CBEB8F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ED6-B900-4923-88DA-A0288CBEB8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02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ED6-B900-4923-88DA-A0288CBEB8F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56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ED6-B900-4923-88DA-A0288CBEB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82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ED6-B900-4923-88DA-A0288CBEB8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72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ED6-B900-4923-88DA-A0288CBEB8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66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ED6-B900-4923-88DA-A0288CBEB8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21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ED6-B900-4923-88DA-A0288CBEB8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53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A6ED8-EB6E-4936-9DF2-C977B6C32E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7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B5A6-7077-4DB6-AD9E-50F1C2116D5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827F-D45D-466B-85CB-ADC692EF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6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B5A6-7077-4DB6-AD9E-50F1C2116D5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827F-D45D-466B-85CB-ADC692EF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B5A6-7077-4DB6-AD9E-50F1C2116D5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827F-D45D-466B-85CB-ADC692EF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1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B5A6-7077-4DB6-AD9E-50F1C2116D5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827F-D45D-466B-85CB-ADC692EF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9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B5A6-7077-4DB6-AD9E-50F1C2116D5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827F-D45D-466B-85CB-ADC692EF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9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B5A6-7077-4DB6-AD9E-50F1C2116D5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827F-D45D-466B-85CB-ADC692EF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9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B5A6-7077-4DB6-AD9E-50F1C2116D5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827F-D45D-466B-85CB-ADC692EF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9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B5A6-7077-4DB6-AD9E-50F1C2116D5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827F-D45D-466B-85CB-ADC692EF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1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B5A6-7077-4DB6-AD9E-50F1C2116D5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827F-D45D-466B-85CB-ADC692EF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2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B5A6-7077-4DB6-AD9E-50F1C2116D5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827F-D45D-466B-85CB-ADC692EF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2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B5A6-7077-4DB6-AD9E-50F1C2116D5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827F-D45D-466B-85CB-ADC692EF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8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5B5A6-7077-4DB6-AD9E-50F1C2116D5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6827F-D45D-466B-85CB-ADC692EF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5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wmf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2.emf"/><Relationship Id="rId9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3.wdp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microsoft.com/office/2007/relationships/hdphoto" Target="../media/hdphoto2.wdp"/><Relationship Id="rId17" Type="http://schemas.microsoft.com/office/2007/relationships/hdphoto" Target="../media/hdphoto5.wdp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6.png"/><Relationship Id="rId5" Type="http://schemas.openxmlformats.org/officeDocument/2006/relationships/image" Target="../media/image31.jpeg"/><Relationship Id="rId15" Type="http://schemas.microsoft.com/office/2007/relationships/hdphoto" Target="../media/hdphoto4.wdp"/><Relationship Id="rId10" Type="http://schemas.microsoft.com/office/2007/relationships/hdphoto" Target="../media/hdphoto1.wdp"/><Relationship Id="rId4" Type="http://schemas.openxmlformats.org/officeDocument/2006/relationships/image" Target="../media/image30.jpeg"/><Relationship Id="rId9" Type="http://schemas.openxmlformats.org/officeDocument/2006/relationships/image" Target="../media/image35.png"/><Relationship Id="rId1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microsoft.com/office/2007/relationships/hdphoto" Target="../media/hdphoto9.wdp"/><Relationship Id="rId18" Type="http://schemas.openxmlformats.org/officeDocument/2006/relationships/image" Target="../media/image30.jpeg"/><Relationship Id="rId3" Type="http://schemas.openxmlformats.org/officeDocument/2006/relationships/image" Target="../media/image38.png"/><Relationship Id="rId7" Type="http://schemas.microsoft.com/office/2007/relationships/hdphoto" Target="../media/hdphoto7.wdp"/><Relationship Id="rId12" Type="http://schemas.openxmlformats.org/officeDocument/2006/relationships/image" Target="../media/image44.png"/><Relationship Id="rId17" Type="http://schemas.microsoft.com/office/2007/relationships/hdphoto" Target="../media/hdphoto10.wdp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33.jpeg"/><Relationship Id="rId5" Type="http://schemas.openxmlformats.org/officeDocument/2006/relationships/image" Target="../media/image42.pn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4" Type="http://schemas.microsoft.com/office/2007/relationships/hdphoto" Target="../media/hdphoto5.wdp"/><Relationship Id="rId9" Type="http://schemas.microsoft.com/office/2007/relationships/hdphoto" Target="../media/hdphoto8.wdp"/><Relationship Id="rId1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31.jpeg"/><Relationship Id="rId12" Type="http://schemas.microsoft.com/office/2007/relationships/hdphoto" Target="../media/hdphoto1.wdp"/><Relationship Id="rId17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6" Type="http://schemas.microsoft.com/office/2007/relationships/hdphoto" Target="../media/hdphoto6.wdp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5" Type="http://schemas.openxmlformats.org/officeDocument/2006/relationships/image" Target="../media/image42.png"/><Relationship Id="rId10" Type="http://schemas.openxmlformats.org/officeDocument/2006/relationships/image" Target="../media/image34.png"/><Relationship Id="rId19" Type="http://schemas.microsoft.com/office/2007/relationships/hdphoto" Target="../media/hdphoto11.wdp"/><Relationship Id="rId4" Type="http://schemas.openxmlformats.org/officeDocument/2006/relationships/image" Target="../media/image46.wmf"/><Relationship Id="rId9" Type="http://schemas.openxmlformats.org/officeDocument/2006/relationships/image" Target="../media/image33.jpeg"/><Relationship Id="rId14" Type="http://schemas.microsoft.com/office/2007/relationships/hdphoto" Target="../media/hdphoto5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microsoft.com/office/2007/relationships/hdphoto" Target="../media/hdphoto14.wdp"/><Relationship Id="rId18" Type="http://schemas.microsoft.com/office/2007/relationships/hdphoto" Target="../media/hdphoto7.wdp"/><Relationship Id="rId3" Type="http://schemas.openxmlformats.org/officeDocument/2006/relationships/image" Target="../media/image47.png"/><Relationship Id="rId7" Type="http://schemas.openxmlformats.org/officeDocument/2006/relationships/image" Target="../media/image32.jpeg"/><Relationship Id="rId12" Type="http://schemas.openxmlformats.org/officeDocument/2006/relationships/image" Target="../media/image50.png"/><Relationship Id="rId17" Type="http://schemas.microsoft.com/office/2007/relationships/hdphoto" Target="../media/hdphoto6.wdp"/><Relationship Id="rId2" Type="http://schemas.openxmlformats.org/officeDocument/2006/relationships/image" Target="../media/image29.jpeg"/><Relationship Id="rId16" Type="http://schemas.openxmlformats.org/officeDocument/2006/relationships/image" Target="../media/image42.png"/><Relationship Id="rId20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microsoft.com/office/2007/relationships/hdphoto" Target="../media/hdphoto13.wdp"/><Relationship Id="rId5" Type="http://schemas.openxmlformats.org/officeDocument/2006/relationships/image" Target="../media/image48.png"/><Relationship Id="rId15" Type="http://schemas.microsoft.com/office/2007/relationships/hdphoto" Target="../media/hdphoto5.wdp"/><Relationship Id="rId10" Type="http://schemas.openxmlformats.org/officeDocument/2006/relationships/image" Target="../media/image49.png"/><Relationship Id="rId19" Type="http://schemas.openxmlformats.org/officeDocument/2006/relationships/image" Target="../media/image51.png"/><Relationship Id="rId4" Type="http://schemas.microsoft.com/office/2007/relationships/hdphoto" Target="../media/hdphoto12.wdp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3.wdp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microsoft.com/office/2007/relationships/hdphoto" Target="../media/hdphoto2.wdp"/><Relationship Id="rId17" Type="http://schemas.microsoft.com/office/2007/relationships/hdphoto" Target="../media/hdphoto5.wdp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6.png"/><Relationship Id="rId5" Type="http://schemas.openxmlformats.org/officeDocument/2006/relationships/image" Target="../media/image31.jpeg"/><Relationship Id="rId15" Type="http://schemas.microsoft.com/office/2007/relationships/hdphoto" Target="../media/hdphoto4.wdp"/><Relationship Id="rId10" Type="http://schemas.microsoft.com/office/2007/relationships/hdphoto" Target="../media/hdphoto1.wdp"/><Relationship Id="rId4" Type="http://schemas.openxmlformats.org/officeDocument/2006/relationships/image" Target="../media/image30.jpeg"/><Relationship Id="rId9" Type="http://schemas.openxmlformats.org/officeDocument/2006/relationships/image" Target="../media/image35.png"/><Relationship Id="rId1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microsoft.com/office/2007/relationships/hdphoto" Target="../media/hdphoto9.wdp"/><Relationship Id="rId18" Type="http://schemas.openxmlformats.org/officeDocument/2006/relationships/image" Target="../media/image30.jpeg"/><Relationship Id="rId3" Type="http://schemas.openxmlformats.org/officeDocument/2006/relationships/image" Target="../media/image38.png"/><Relationship Id="rId7" Type="http://schemas.microsoft.com/office/2007/relationships/hdphoto" Target="../media/hdphoto7.wdp"/><Relationship Id="rId12" Type="http://schemas.openxmlformats.org/officeDocument/2006/relationships/image" Target="../media/image44.png"/><Relationship Id="rId17" Type="http://schemas.microsoft.com/office/2007/relationships/hdphoto" Target="../media/hdphoto10.wdp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33.jpeg"/><Relationship Id="rId5" Type="http://schemas.openxmlformats.org/officeDocument/2006/relationships/image" Target="../media/image42.pn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4" Type="http://schemas.microsoft.com/office/2007/relationships/hdphoto" Target="../media/hdphoto5.wdp"/><Relationship Id="rId9" Type="http://schemas.microsoft.com/office/2007/relationships/hdphoto" Target="../media/hdphoto8.wdp"/><Relationship Id="rId14" Type="http://schemas.openxmlformats.org/officeDocument/2006/relationships/image" Target="../media/image32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3.wdp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microsoft.com/office/2007/relationships/hdphoto" Target="../media/hdphoto2.wdp"/><Relationship Id="rId17" Type="http://schemas.microsoft.com/office/2007/relationships/hdphoto" Target="../media/hdphoto5.wdp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6.png"/><Relationship Id="rId5" Type="http://schemas.openxmlformats.org/officeDocument/2006/relationships/image" Target="../media/image31.jpeg"/><Relationship Id="rId15" Type="http://schemas.microsoft.com/office/2007/relationships/hdphoto" Target="../media/hdphoto4.wdp"/><Relationship Id="rId10" Type="http://schemas.microsoft.com/office/2007/relationships/hdphoto" Target="../media/hdphoto1.wdp"/><Relationship Id="rId4" Type="http://schemas.openxmlformats.org/officeDocument/2006/relationships/image" Target="../media/image30.jpeg"/><Relationship Id="rId9" Type="http://schemas.openxmlformats.org/officeDocument/2006/relationships/image" Target="../media/image35.png"/><Relationship Id="rId1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93A62-527A-4E19-83D9-20D2ECECF9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Evolution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8F338-A231-4D37-98C3-C78C73B886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Joel McGlothlin</a:t>
            </a:r>
          </a:p>
        </p:txBody>
      </p:sp>
    </p:spTree>
    <p:extLst>
      <p:ext uri="{BB962C8B-B14F-4D97-AF65-F5344CB8AC3E}">
        <p14:creationId xmlns:p14="http://schemas.microsoft.com/office/powerpoint/2010/main" val="1356027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6990526" y="6427305"/>
            <a:ext cx="221246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Schluter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1996</a:t>
            </a:r>
          </a:p>
        </p:txBody>
      </p:sp>
      <p:grpSp>
        <p:nvGrpSpPr>
          <p:cNvPr id="94" name="Group 70"/>
          <p:cNvGrpSpPr>
            <a:grpSpLocks/>
          </p:cNvGrpSpPr>
          <p:nvPr/>
        </p:nvGrpSpPr>
        <p:grpSpPr bwMode="auto">
          <a:xfrm>
            <a:off x="2347449" y="604647"/>
            <a:ext cx="5185211" cy="5178872"/>
            <a:chOff x="2128043" y="1665585"/>
            <a:chExt cx="4801394" cy="3890665"/>
          </a:xfrm>
        </p:grpSpPr>
        <p:cxnSp>
          <p:nvCxnSpPr>
            <p:cNvPr id="95" name="Straight Connector 94"/>
            <p:cNvCxnSpPr/>
            <p:nvPr/>
          </p:nvCxnSpPr>
          <p:spPr>
            <a:xfrm rot="5400000">
              <a:off x="184298" y="3609330"/>
              <a:ext cx="38874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128043" y="5551487"/>
              <a:ext cx="4801394" cy="47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/>
          <p:cNvSpPr txBox="1"/>
          <p:nvPr/>
        </p:nvSpPr>
        <p:spPr>
          <a:xfrm>
            <a:off x="4617457" y="5745446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3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70692" y="2633094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3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5603" y="2414079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797190" y="3353275"/>
            <a:ext cx="4361155" cy="172350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52588" y="2904565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95"/>
          <p:cNvGrpSpPr>
            <a:grpSpLocks noChangeAspect="1"/>
          </p:cNvGrpSpPr>
          <p:nvPr/>
        </p:nvGrpSpPr>
        <p:grpSpPr>
          <a:xfrm rot="1255372">
            <a:off x="4397469" y="3849757"/>
            <a:ext cx="1079683" cy="763065"/>
            <a:chOff x="2474805" y="2479876"/>
            <a:chExt cx="3407765" cy="2285670"/>
          </a:xfrm>
          <a:solidFill>
            <a:schemeClr val="bg1"/>
          </a:solidFill>
        </p:grpSpPr>
        <p:sp>
          <p:nvSpPr>
            <p:cNvPr id="30" name="Oval 29"/>
            <p:cNvSpPr/>
            <p:nvPr/>
          </p:nvSpPr>
          <p:spPr>
            <a:xfrm rot="18966931" flipV="1">
              <a:off x="2474805" y="3080881"/>
              <a:ext cx="3407765" cy="108365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59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2"/>
              <a:endCxn id="30" idx="6"/>
            </p:cNvCxnSpPr>
            <p:nvPr/>
          </p:nvCxnSpPr>
          <p:spPr>
            <a:xfrm rot="10800000" flipH="1">
              <a:off x="2950633" y="2479876"/>
              <a:ext cx="2456110" cy="228567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0" idx="4"/>
              <a:endCxn id="30" idx="0"/>
            </p:cNvCxnSpPr>
            <p:nvPr/>
          </p:nvCxnSpPr>
          <p:spPr>
            <a:xfrm rot="16200000" flipH="1">
              <a:off x="3788169" y="3234520"/>
              <a:ext cx="781036" cy="77638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2681672" y="5101284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28448" y="3881016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25603" y="3635580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grpSp>
        <p:nvGrpSpPr>
          <p:cNvPr id="42" name="Group 95"/>
          <p:cNvGrpSpPr>
            <a:grpSpLocks noChangeAspect="1"/>
          </p:cNvGrpSpPr>
          <p:nvPr/>
        </p:nvGrpSpPr>
        <p:grpSpPr>
          <a:xfrm rot="1255372">
            <a:off x="3174664" y="4602155"/>
            <a:ext cx="1079683" cy="763065"/>
            <a:chOff x="2474805" y="2479876"/>
            <a:chExt cx="3407765" cy="2285670"/>
          </a:xfrm>
          <a:solidFill>
            <a:schemeClr val="bg1"/>
          </a:solidFill>
        </p:grpSpPr>
        <p:sp>
          <p:nvSpPr>
            <p:cNvPr id="43" name="Oval 42"/>
            <p:cNvSpPr/>
            <p:nvPr/>
          </p:nvSpPr>
          <p:spPr>
            <a:xfrm rot="18966931" flipV="1">
              <a:off x="2474805" y="3080881"/>
              <a:ext cx="3407765" cy="108365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59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Straight Connector 43"/>
            <p:cNvCxnSpPr>
              <a:stCxn id="43" idx="2"/>
              <a:endCxn id="43" idx="6"/>
            </p:cNvCxnSpPr>
            <p:nvPr/>
          </p:nvCxnSpPr>
          <p:spPr>
            <a:xfrm rot="10800000" flipH="1">
              <a:off x="2950633" y="2479876"/>
              <a:ext cx="2456110" cy="228567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3" idx="4"/>
              <a:endCxn id="43" idx="0"/>
            </p:cNvCxnSpPr>
            <p:nvPr/>
          </p:nvCxnSpPr>
          <p:spPr>
            <a:xfrm rot="16200000" flipH="1">
              <a:off x="3788169" y="3234520"/>
              <a:ext cx="781036" cy="77638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95"/>
          <p:cNvGrpSpPr>
            <a:grpSpLocks noChangeAspect="1"/>
          </p:cNvGrpSpPr>
          <p:nvPr/>
        </p:nvGrpSpPr>
        <p:grpSpPr>
          <a:xfrm rot="1255372">
            <a:off x="3571086" y="3604350"/>
            <a:ext cx="1079683" cy="763065"/>
            <a:chOff x="2474805" y="2479876"/>
            <a:chExt cx="3407765" cy="2285670"/>
          </a:xfrm>
          <a:solidFill>
            <a:schemeClr val="bg1"/>
          </a:solidFill>
        </p:grpSpPr>
        <p:sp>
          <p:nvSpPr>
            <p:cNvPr id="47" name="Oval 46"/>
            <p:cNvSpPr/>
            <p:nvPr/>
          </p:nvSpPr>
          <p:spPr>
            <a:xfrm rot="18966931" flipV="1">
              <a:off x="2474805" y="3080881"/>
              <a:ext cx="3407765" cy="108365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59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8" name="Straight Connector 47"/>
            <p:cNvCxnSpPr>
              <a:stCxn id="47" idx="2"/>
              <a:endCxn id="47" idx="6"/>
            </p:cNvCxnSpPr>
            <p:nvPr/>
          </p:nvCxnSpPr>
          <p:spPr>
            <a:xfrm rot="10800000" flipH="1">
              <a:off x="2950633" y="2479876"/>
              <a:ext cx="2456110" cy="228567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7" idx="4"/>
              <a:endCxn id="47" idx="0"/>
            </p:cNvCxnSpPr>
            <p:nvPr/>
          </p:nvCxnSpPr>
          <p:spPr>
            <a:xfrm rot="16200000" flipH="1">
              <a:off x="3788169" y="3234520"/>
              <a:ext cx="781036" cy="77638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95"/>
          <p:cNvGrpSpPr>
            <a:grpSpLocks noChangeAspect="1"/>
          </p:cNvGrpSpPr>
          <p:nvPr/>
        </p:nvGrpSpPr>
        <p:grpSpPr>
          <a:xfrm rot="1255372">
            <a:off x="5288501" y="3159622"/>
            <a:ext cx="1079683" cy="763065"/>
            <a:chOff x="2474805" y="2479876"/>
            <a:chExt cx="3407765" cy="2285670"/>
          </a:xfrm>
          <a:solidFill>
            <a:schemeClr val="bg1"/>
          </a:solidFill>
        </p:grpSpPr>
        <p:sp>
          <p:nvSpPr>
            <p:cNvPr id="51" name="Oval 50"/>
            <p:cNvSpPr/>
            <p:nvPr/>
          </p:nvSpPr>
          <p:spPr>
            <a:xfrm rot="18966931" flipV="1">
              <a:off x="2474805" y="3080881"/>
              <a:ext cx="3407765" cy="108365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59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Straight Connector 51"/>
            <p:cNvCxnSpPr>
              <a:stCxn id="51" idx="2"/>
              <a:endCxn id="51" idx="6"/>
            </p:cNvCxnSpPr>
            <p:nvPr/>
          </p:nvCxnSpPr>
          <p:spPr>
            <a:xfrm rot="10800000" flipH="1">
              <a:off x="2950633" y="2479876"/>
              <a:ext cx="2456110" cy="228567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1" idx="4"/>
              <a:endCxn id="51" idx="0"/>
            </p:cNvCxnSpPr>
            <p:nvPr/>
          </p:nvCxnSpPr>
          <p:spPr>
            <a:xfrm rot="16200000" flipH="1">
              <a:off x="3788169" y="3234520"/>
              <a:ext cx="781036" cy="77638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95"/>
          <p:cNvGrpSpPr>
            <a:grpSpLocks noChangeAspect="1"/>
          </p:cNvGrpSpPr>
          <p:nvPr/>
        </p:nvGrpSpPr>
        <p:grpSpPr>
          <a:xfrm rot="1255372">
            <a:off x="5659149" y="3726059"/>
            <a:ext cx="1079683" cy="763065"/>
            <a:chOff x="2474805" y="2479876"/>
            <a:chExt cx="3407765" cy="2285670"/>
          </a:xfrm>
          <a:solidFill>
            <a:schemeClr val="bg1"/>
          </a:solidFill>
        </p:grpSpPr>
        <p:sp>
          <p:nvSpPr>
            <p:cNvPr id="57" name="Oval 56"/>
            <p:cNvSpPr/>
            <p:nvPr/>
          </p:nvSpPr>
          <p:spPr>
            <a:xfrm rot="18966931" flipV="1">
              <a:off x="2474805" y="3080881"/>
              <a:ext cx="3407765" cy="108365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59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8" name="Straight Connector 57"/>
            <p:cNvCxnSpPr>
              <a:stCxn id="57" idx="2"/>
              <a:endCxn id="57" idx="6"/>
            </p:cNvCxnSpPr>
            <p:nvPr/>
          </p:nvCxnSpPr>
          <p:spPr>
            <a:xfrm rot="10800000" flipH="1">
              <a:off x="2950633" y="2479876"/>
              <a:ext cx="2456110" cy="228567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7" idx="4"/>
              <a:endCxn id="57" idx="0"/>
            </p:cNvCxnSpPr>
            <p:nvPr/>
          </p:nvCxnSpPr>
          <p:spPr>
            <a:xfrm rot="16200000" flipH="1">
              <a:off x="3788169" y="3234520"/>
              <a:ext cx="781036" cy="77638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D1A06F4-4456-4FEA-9D10-372BBF277BC5}"/>
              </a:ext>
            </a:extLst>
          </p:cNvPr>
          <p:cNvSpPr txBox="1"/>
          <p:nvPr/>
        </p:nvSpPr>
        <p:spPr>
          <a:xfrm>
            <a:off x="6198989" y="786035"/>
            <a:ext cx="229386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Alignment of adaptive landscape with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70"/>
          <p:cNvGrpSpPr>
            <a:grpSpLocks/>
          </p:cNvGrpSpPr>
          <p:nvPr/>
        </p:nvGrpSpPr>
        <p:grpSpPr bwMode="auto">
          <a:xfrm>
            <a:off x="2347449" y="604647"/>
            <a:ext cx="5185211" cy="5178872"/>
            <a:chOff x="2128043" y="1665585"/>
            <a:chExt cx="4801394" cy="3890665"/>
          </a:xfrm>
        </p:grpSpPr>
        <p:cxnSp>
          <p:nvCxnSpPr>
            <p:cNvPr id="95" name="Straight Connector 94"/>
            <p:cNvCxnSpPr/>
            <p:nvPr/>
          </p:nvCxnSpPr>
          <p:spPr>
            <a:xfrm rot="5400000">
              <a:off x="184298" y="3609330"/>
              <a:ext cx="38874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128043" y="5551487"/>
              <a:ext cx="4801394" cy="47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/>
          <p:cNvSpPr txBox="1"/>
          <p:nvPr/>
        </p:nvSpPr>
        <p:spPr>
          <a:xfrm>
            <a:off x="4617457" y="5745446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3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70692" y="2633094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3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95"/>
          <p:cNvGrpSpPr>
            <a:grpSpLocks noChangeAspect="1"/>
          </p:cNvGrpSpPr>
          <p:nvPr/>
        </p:nvGrpSpPr>
        <p:grpSpPr>
          <a:xfrm rot="17684589">
            <a:off x="3114084" y="4841378"/>
            <a:ext cx="1079683" cy="763065"/>
            <a:chOff x="2474805" y="2479876"/>
            <a:chExt cx="3407765" cy="2285670"/>
          </a:xfrm>
          <a:solidFill>
            <a:schemeClr val="bg1"/>
          </a:solidFill>
        </p:grpSpPr>
        <p:sp>
          <p:nvSpPr>
            <p:cNvPr id="43" name="Oval 42"/>
            <p:cNvSpPr/>
            <p:nvPr/>
          </p:nvSpPr>
          <p:spPr>
            <a:xfrm rot="18966931" flipV="1">
              <a:off x="2474805" y="3080881"/>
              <a:ext cx="3407765" cy="108365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59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Straight Connector 43"/>
            <p:cNvCxnSpPr>
              <a:stCxn id="43" idx="2"/>
              <a:endCxn id="43" idx="6"/>
            </p:cNvCxnSpPr>
            <p:nvPr/>
          </p:nvCxnSpPr>
          <p:spPr>
            <a:xfrm rot="10800000" flipH="1">
              <a:off x="2950633" y="2479876"/>
              <a:ext cx="2456110" cy="228567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3" idx="4"/>
              <a:endCxn id="43" idx="0"/>
            </p:cNvCxnSpPr>
            <p:nvPr/>
          </p:nvCxnSpPr>
          <p:spPr>
            <a:xfrm rot="16200000" flipH="1">
              <a:off x="3788169" y="3234520"/>
              <a:ext cx="781036" cy="77638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95"/>
          <p:cNvGrpSpPr>
            <a:grpSpLocks/>
          </p:cNvGrpSpPr>
          <p:nvPr/>
        </p:nvGrpSpPr>
        <p:grpSpPr>
          <a:xfrm rot="6578371">
            <a:off x="2419442" y="674594"/>
            <a:ext cx="2016499" cy="1666123"/>
            <a:chOff x="2474805" y="1549471"/>
            <a:chExt cx="3407765" cy="4146481"/>
          </a:xfrm>
          <a:solidFill>
            <a:schemeClr val="bg1"/>
          </a:solidFill>
        </p:grpSpPr>
        <p:sp>
          <p:nvSpPr>
            <p:cNvPr id="47" name="Oval 46"/>
            <p:cNvSpPr/>
            <p:nvPr/>
          </p:nvSpPr>
          <p:spPr>
            <a:xfrm rot="18966931" flipV="1">
              <a:off x="2474805" y="3080881"/>
              <a:ext cx="3407765" cy="108365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59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8" name="Straight Connector 47"/>
            <p:cNvCxnSpPr>
              <a:stCxn id="47" idx="2"/>
              <a:endCxn id="47" idx="6"/>
            </p:cNvCxnSpPr>
            <p:nvPr/>
          </p:nvCxnSpPr>
          <p:spPr>
            <a:xfrm rot="16909826">
              <a:off x="2105448" y="2662896"/>
              <a:ext cx="4146481" cy="191963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7" idx="4"/>
              <a:endCxn id="47" idx="0"/>
            </p:cNvCxnSpPr>
            <p:nvPr/>
          </p:nvCxnSpPr>
          <p:spPr>
            <a:xfrm rot="16909826" flipH="1">
              <a:off x="3873470" y="3318713"/>
              <a:ext cx="610438" cy="60799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l 50"/>
          <p:cNvSpPr/>
          <p:nvPr/>
        </p:nvSpPr>
        <p:spPr>
          <a:xfrm rot="4139961" flipV="1">
            <a:off x="5003106" y="571359"/>
            <a:ext cx="795515" cy="58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7859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Straight Connector 51"/>
          <p:cNvCxnSpPr>
            <a:stCxn id="51" idx="2"/>
            <a:endCxn id="51" idx="6"/>
          </p:cNvCxnSpPr>
          <p:nvPr/>
        </p:nvCxnSpPr>
        <p:spPr>
          <a:xfrm>
            <a:off x="5258319" y="492078"/>
            <a:ext cx="285095" cy="742673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1" idx="4"/>
            <a:endCxn id="51" idx="0"/>
          </p:cNvCxnSpPr>
          <p:nvPr/>
        </p:nvCxnSpPr>
        <p:spPr>
          <a:xfrm flipH="1">
            <a:off x="5128207" y="758747"/>
            <a:ext cx="545312" cy="209333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763D678-9890-41C8-B6BC-D0C744FD93AC}"/>
              </a:ext>
            </a:extLst>
          </p:cNvPr>
          <p:cNvGrpSpPr/>
          <p:nvPr/>
        </p:nvGrpSpPr>
        <p:grpSpPr>
          <a:xfrm rot="3864027">
            <a:off x="5824142" y="4000300"/>
            <a:ext cx="1482115" cy="1068219"/>
            <a:chOff x="7527172" y="4759239"/>
            <a:chExt cx="1482114" cy="1068218"/>
          </a:xfrm>
        </p:grpSpPr>
        <p:sp>
          <p:nvSpPr>
            <p:cNvPr id="57" name="Oval 56"/>
            <p:cNvSpPr/>
            <p:nvPr/>
          </p:nvSpPr>
          <p:spPr>
            <a:xfrm rot="452728" flipV="1">
              <a:off x="7527172" y="4864181"/>
              <a:ext cx="1482114" cy="81923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59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13885797" flipH="1">
              <a:off x="7712764" y="4772397"/>
              <a:ext cx="1068218" cy="1041902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8214441" y="4840610"/>
              <a:ext cx="79176" cy="83925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/>
          <p:cNvCxnSpPr/>
          <p:nvPr/>
        </p:nvCxnSpPr>
        <p:spPr>
          <a:xfrm>
            <a:off x="4191003" y="886239"/>
            <a:ext cx="1369449" cy="4751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30251" y="2968922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i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37103" y="1424506"/>
            <a:ext cx="229386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Evolution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along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27788" y="4167593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7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EBBD-5231-4C99-ABB6-E5C9577B5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Evolution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29B8A-23F7-46E7-8777-FA7B1823F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Simple theory</a:t>
            </a:r>
          </a:p>
          <a:p>
            <a:pPr lvl="1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</a:p>
          <a:p>
            <a:pPr lvl="1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Data from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Anolis</a:t>
            </a:r>
          </a:p>
          <a:p>
            <a:pPr lvl="1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Implications for macroevolution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74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90700" y="2197398"/>
            <a:ext cx="5562600" cy="3218765"/>
            <a:chOff x="838200" y="2119701"/>
            <a:chExt cx="7467600" cy="3218764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838200" y="2119701"/>
              <a:ext cx="74676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5400" dirty="0">
                  <a:latin typeface="Book Antiqua" pitchFamily="18" charset="0"/>
                </a:rPr>
                <a:t>∆</a:t>
              </a:r>
              <a:r>
                <a:rPr lang="en-US" sz="5400" b="1" dirty="0">
                  <a:latin typeface="Book Antiqua" pitchFamily="18" charset="0"/>
                </a:rPr>
                <a:t>G </a:t>
              </a:r>
              <a:r>
                <a:rPr lang="en-US" sz="5400" dirty="0">
                  <a:latin typeface="Book Antiqua" pitchFamily="18" charset="0"/>
                </a:rPr>
                <a:t>= </a:t>
              </a:r>
              <a:r>
                <a:rPr lang="en-US" sz="5400" b="1" dirty="0">
                  <a:latin typeface="Book Antiqua" pitchFamily="18" charset="0"/>
                </a:rPr>
                <a:t>G</a:t>
              </a:r>
              <a:r>
                <a:rPr lang="en-US" sz="5400" dirty="0">
                  <a:latin typeface="Book Antiqua" pitchFamily="18" charset="0"/>
                </a:rPr>
                <a:t>(</a:t>
              </a:r>
              <a:r>
                <a:rPr lang="en-US" sz="5400" b="1" dirty="0"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γ</a:t>
              </a:r>
              <a:r>
                <a:rPr lang="en-US" sz="5400" dirty="0">
                  <a:latin typeface="Book Antiqua" pitchFamily="18" charset="0"/>
                </a:rPr>
                <a:t>-</a:t>
              </a:r>
              <a:r>
                <a:rPr lang="el-GR" sz="5400" b="1" dirty="0">
                  <a:latin typeface="Book Antiqua" pitchFamily="18" charset="0"/>
                  <a:cs typeface="Times New Roman" pitchFamily="18" charset="0"/>
                </a:rPr>
                <a:t>ββ</a:t>
              </a:r>
              <a:r>
                <a:rPr lang="en-US" sz="5400" b="1" baseline="30000" dirty="0">
                  <a:latin typeface="Book Antiqua" pitchFamily="18" charset="0"/>
                  <a:cs typeface="Times New Roman" pitchFamily="18" charset="0"/>
                </a:rPr>
                <a:t>T</a:t>
              </a:r>
              <a:r>
                <a:rPr lang="en-US" sz="5400" dirty="0">
                  <a:latin typeface="Book Antiqua" pitchFamily="18" charset="0"/>
                  <a:cs typeface="Times New Roman" pitchFamily="18" charset="0"/>
                </a:rPr>
                <a:t>)</a:t>
              </a:r>
              <a:r>
                <a:rPr lang="en-US" sz="5400" b="1" dirty="0">
                  <a:latin typeface="Book Antiqua" pitchFamily="18" charset="0"/>
                  <a:cs typeface="Times New Roman" pitchFamily="18" charset="0"/>
                </a:rPr>
                <a:t>G</a:t>
              </a:r>
              <a:r>
                <a:rPr lang="en-US" sz="5400" dirty="0">
                  <a:latin typeface="Book Antiqua" pitchFamily="18" charset="0"/>
                </a:rPr>
                <a:t>    </a:t>
              </a:r>
            </a:p>
          </p:txBody>
        </p:sp>
        <p:sp>
          <p:nvSpPr>
            <p:cNvPr id="5" name="Left Brace 4"/>
            <p:cNvSpPr/>
            <p:nvPr/>
          </p:nvSpPr>
          <p:spPr>
            <a:xfrm rot="16200000">
              <a:off x="5542761" y="2359814"/>
              <a:ext cx="465128" cy="21463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 flipV="1">
              <a:off x="2209800" y="3124200"/>
              <a:ext cx="0" cy="1219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V="1">
              <a:off x="5778500" y="3810000"/>
              <a:ext cx="0" cy="990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1082485" y="4343400"/>
              <a:ext cx="224924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Change in </a:t>
              </a:r>
            </a:p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matrix</a:t>
              </a: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4808696" y="4876800"/>
              <a:ext cx="195012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Selection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3419" y="6400803"/>
            <a:ext cx="2734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Lande</a:t>
            </a:r>
            <a:r>
              <a:rPr lang="en-US" sz="1400" dirty="0"/>
              <a:t> 1980, Phillips &amp; Arnold 1989</a:t>
            </a:r>
          </a:p>
        </p:txBody>
      </p:sp>
    </p:spTree>
    <p:extLst>
      <p:ext uri="{BB962C8B-B14F-4D97-AF65-F5344CB8AC3E}">
        <p14:creationId xmlns:p14="http://schemas.microsoft.com/office/powerpoint/2010/main" val="313196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54"/>
    </mc:Choice>
    <mc:Fallback xmlns="">
      <p:transition spd="slow" advTm="3695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958572" y="2387311"/>
            <a:ext cx="10358203" cy="3188340"/>
            <a:chOff x="-476463" y="2150125"/>
            <a:chExt cx="13905532" cy="318834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-476463" y="2150125"/>
              <a:ext cx="1390553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5400" dirty="0">
                  <a:latin typeface="Book Antiqua" pitchFamily="18" charset="0"/>
                </a:rPr>
                <a:t>∆</a:t>
              </a:r>
              <a:r>
                <a:rPr lang="en-US" sz="5400" b="1" dirty="0">
                  <a:latin typeface="Book Antiqua" pitchFamily="18" charset="0"/>
                </a:rPr>
                <a:t>G </a:t>
              </a:r>
              <a:r>
                <a:rPr lang="en-US" sz="5400" dirty="0">
                  <a:latin typeface="Book Antiqua" pitchFamily="18" charset="0"/>
                </a:rPr>
                <a:t>= </a:t>
              </a:r>
              <a:r>
                <a:rPr lang="en-US" sz="5400" b="1" dirty="0">
                  <a:latin typeface="Book Antiqua" pitchFamily="18" charset="0"/>
                </a:rPr>
                <a:t>G</a:t>
              </a:r>
              <a:r>
                <a:rPr lang="en-US" sz="5400" dirty="0">
                  <a:latin typeface="Book Antiqua" pitchFamily="18" charset="0"/>
                </a:rPr>
                <a:t>(</a:t>
              </a:r>
              <a:r>
                <a:rPr lang="en-US" sz="5400" b="1" dirty="0"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γ</a:t>
              </a:r>
              <a:r>
                <a:rPr lang="en-US" sz="5400" dirty="0">
                  <a:latin typeface="Book Antiqua" pitchFamily="18" charset="0"/>
                </a:rPr>
                <a:t>-</a:t>
              </a:r>
              <a:r>
                <a:rPr lang="el-GR" sz="5400" b="1" dirty="0">
                  <a:latin typeface="Book Antiqua" pitchFamily="18" charset="0"/>
                  <a:cs typeface="Times New Roman" pitchFamily="18" charset="0"/>
                </a:rPr>
                <a:t>ββ</a:t>
              </a:r>
              <a:r>
                <a:rPr lang="en-US" sz="5400" b="1" baseline="30000" dirty="0">
                  <a:latin typeface="Book Antiqua" pitchFamily="18" charset="0"/>
                  <a:cs typeface="Times New Roman" pitchFamily="18" charset="0"/>
                </a:rPr>
                <a:t>T</a:t>
              </a:r>
              <a:r>
                <a:rPr lang="en-US" sz="5400" dirty="0">
                  <a:latin typeface="Book Antiqua" pitchFamily="18" charset="0"/>
                  <a:cs typeface="Times New Roman" pitchFamily="18" charset="0"/>
                </a:rPr>
                <a:t>)</a:t>
              </a:r>
              <a:r>
                <a:rPr lang="en-US" sz="5400" b="1" dirty="0">
                  <a:latin typeface="Book Antiqua" pitchFamily="18" charset="0"/>
                  <a:cs typeface="Times New Roman" pitchFamily="18" charset="0"/>
                </a:rPr>
                <a:t>G </a:t>
              </a:r>
              <a:r>
                <a:rPr lang="en-US" sz="5400" dirty="0">
                  <a:latin typeface="Book Antiqua" pitchFamily="18" charset="0"/>
                  <a:cs typeface="Times New Roman" pitchFamily="18" charset="0"/>
                </a:rPr>
                <a:t>+</a:t>
              </a:r>
              <a:r>
                <a:rPr lang="en-US" sz="5400" b="1" dirty="0">
                  <a:latin typeface="Book Antiqua" pitchFamily="18" charset="0"/>
                  <a:cs typeface="Times New Roman" pitchFamily="18" charset="0"/>
                </a:rPr>
                <a:t> M </a:t>
              </a:r>
              <a:r>
                <a:rPr lang="en-US" sz="5400" dirty="0">
                  <a:latin typeface="Book Antiqua" pitchFamily="18" charset="0"/>
                  <a:cs typeface="Times New Roman" pitchFamily="18" charset="0"/>
                </a:rPr>
                <a:t>- </a:t>
              </a:r>
              <a:r>
                <a:rPr lang="en-US" sz="5400" b="1" dirty="0">
                  <a:latin typeface="Book Antiqua" pitchFamily="18" charset="0"/>
                  <a:cs typeface="Times New Roman" pitchFamily="18" charset="0"/>
                </a:rPr>
                <a:t>R</a:t>
              </a:r>
              <a:r>
                <a:rPr lang="en-US" sz="5400" dirty="0">
                  <a:latin typeface="Book Antiqua" pitchFamily="18" charset="0"/>
                </a:rPr>
                <a:t>    </a:t>
              </a:r>
            </a:p>
          </p:txBody>
        </p:sp>
        <p:sp>
          <p:nvSpPr>
            <p:cNvPr id="5" name="Left Brace 4"/>
            <p:cNvSpPr/>
            <p:nvPr/>
          </p:nvSpPr>
          <p:spPr>
            <a:xfrm rot="16200000">
              <a:off x="5542761" y="2359814"/>
              <a:ext cx="465128" cy="21463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 flipV="1">
              <a:off x="2209800" y="3124200"/>
              <a:ext cx="0" cy="1219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V="1">
              <a:off x="5778500" y="3810000"/>
              <a:ext cx="0" cy="990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1082483" y="4343400"/>
              <a:ext cx="224924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Change in </a:t>
              </a:r>
            </a:p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matrix</a:t>
              </a: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4808694" y="4876800"/>
              <a:ext cx="195012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Selection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3419" y="6400803"/>
            <a:ext cx="2734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Lande</a:t>
            </a:r>
            <a:r>
              <a:rPr lang="en-US" sz="1400" dirty="0"/>
              <a:t> 1980, Phillips &amp; Arnold 1989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CEB5FB7D-24E7-4A87-A51A-1A8E3FA29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477" y="4197922"/>
            <a:ext cx="13660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Mutation</a:t>
            </a: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1F28DB2F-1447-4BC5-BC0F-824B8B4FDB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29786" y="3283263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08775D28-FB4C-4A51-8B42-16BC239CC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803" y="4206595"/>
            <a:ext cx="22413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Recombination</a:t>
            </a:r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59CF2357-5088-412B-8D6D-8CD86C0511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68668" y="3283263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54"/>
    </mc:Choice>
    <mc:Fallback xmlns="">
      <p:transition spd="slow" advTm="3695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1DDB654-5EBB-434D-ADE3-24ECECE7FA07}"/>
              </a:ext>
            </a:extLst>
          </p:cNvPr>
          <p:cNvSpPr txBox="1"/>
          <p:nvPr/>
        </p:nvSpPr>
        <p:spPr>
          <a:xfrm>
            <a:off x="1786623" y="4125433"/>
            <a:ext cx="55707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Predictions of this model?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Problems with this model?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39DF8D-ED6F-4AB2-A044-8F7BDD1C1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5055" y="2387311"/>
            <a:ext cx="103582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5400" dirty="0">
                <a:latin typeface="Book Antiqua" pitchFamily="18" charset="0"/>
              </a:rPr>
              <a:t>∆</a:t>
            </a:r>
            <a:r>
              <a:rPr lang="en-US" sz="5400" b="1" dirty="0">
                <a:latin typeface="Book Antiqua" pitchFamily="18" charset="0"/>
              </a:rPr>
              <a:t>G </a:t>
            </a:r>
            <a:r>
              <a:rPr lang="en-US" sz="5400" dirty="0">
                <a:latin typeface="Book Antiqua" pitchFamily="18" charset="0"/>
              </a:rPr>
              <a:t>= </a:t>
            </a:r>
            <a:r>
              <a:rPr lang="en-US" sz="5400" b="1" dirty="0">
                <a:latin typeface="Book Antiqua" pitchFamily="18" charset="0"/>
              </a:rPr>
              <a:t>G</a:t>
            </a:r>
            <a:r>
              <a:rPr lang="en-US" sz="5400" dirty="0">
                <a:latin typeface="Book Antiqua" pitchFamily="18" charset="0"/>
              </a:rPr>
              <a:t>(</a:t>
            </a:r>
            <a:r>
              <a:rPr lang="en-US" sz="5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γ</a:t>
            </a:r>
            <a:r>
              <a:rPr lang="en-US" sz="5400" dirty="0">
                <a:latin typeface="Book Antiqua" pitchFamily="18" charset="0"/>
              </a:rPr>
              <a:t>-</a:t>
            </a:r>
            <a:r>
              <a:rPr lang="el-GR" sz="5400" b="1" dirty="0">
                <a:latin typeface="Book Antiqua" pitchFamily="18" charset="0"/>
                <a:cs typeface="Times New Roman" pitchFamily="18" charset="0"/>
              </a:rPr>
              <a:t>ββ</a:t>
            </a:r>
            <a:r>
              <a:rPr lang="en-US" sz="5400" b="1" baseline="30000" dirty="0">
                <a:latin typeface="Book Antiqua" pitchFamily="18" charset="0"/>
                <a:cs typeface="Times New Roman" pitchFamily="18" charset="0"/>
              </a:rPr>
              <a:t>T</a:t>
            </a:r>
            <a:r>
              <a:rPr lang="en-US" sz="5400" dirty="0">
                <a:latin typeface="Book Antiqua" pitchFamily="18" charset="0"/>
                <a:cs typeface="Times New Roman" pitchFamily="18" charset="0"/>
              </a:rPr>
              <a:t>)</a:t>
            </a:r>
            <a:r>
              <a:rPr lang="en-US" sz="5400" b="1" dirty="0">
                <a:latin typeface="Book Antiqua" pitchFamily="18" charset="0"/>
                <a:cs typeface="Times New Roman" pitchFamily="18" charset="0"/>
              </a:rPr>
              <a:t>G </a:t>
            </a:r>
            <a:r>
              <a:rPr lang="en-US" sz="5400" dirty="0">
                <a:latin typeface="Book Antiqua" pitchFamily="18" charset="0"/>
                <a:cs typeface="Times New Roman" pitchFamily="18" charset="0"/>
              </a:rPr>
              <a:t>+</a:t>
            </a:r>
            <a:r>
              <a:rPr lang="en-US" sz="5400" b="1" dirty="0">
                <a:latin typeface="Book Antiqua" pitchFamily="18" charset="0"/>
                <a:cs typeface="Times New Roman" pitchFamily="18" charset="0"/>
              </a:rPr>
              <a:t> M </a:t>
            </a:r>
            <a:r>
              <a:rPr lang="en-US" sz="5400" dirty="0">
                <a:latin typeface="Book Antiqua" pitchFamily="18" charset="0"/>
                <a:cs typeface="Times New Roman" pitchFamily="18" charset="0"/>
              </a:rPr>
              <a:t>- </a:t>
            </a:r>
            <a:r>
              <a:rPr lang="en-US" sz="5400" b="1" dirty="0">
                <a:latin typeface="Book Antiqua" pitchFamily="18" charset="0"/>
                <a:cs typeface="Times New Roman" pitchFamily="18" charset="0"/>
              </a:rPr>
              <a:t>R</a:t>
            </a:r>
            <a:r>
              <a:rPr lang="en-US" sz="5400" dirty="0">
                <a:latin typeface="Book Antiqua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70500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E84F12AB-F198-4193-8B50-B9C4C2238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140" y="2966486"/>
            <a:ext cx="1761067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Population of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adults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09482E3-05D4-4ED2-9310-9297D14D7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141" y="4490485"/>
            <a:ext cx="1646605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Progeny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AA2649F5-3AA0-4032-8309-B412440FF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206" y="4490485"/>
            <a:ext cx="1576072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Survivors</a:t>
            </a: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C8AB0A7C-7281-41EA-A2DD-F4BBF2C616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4205" y="3347484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819B38F7-D6F5-461A-B5F4-D6A8B10570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3805" y="3347484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11">
            <a:extLst>
              <a:ext uri="{FF2B5EF4-FFF2-40B4-BE49-F238E27FC236}">
                <a16:creationId xmlns:a16="http://schemas.microsoft.com/office/drawing/2014/main" id="{AB936894-8AF3-4DC3-ACC2-F874BB996A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59939" y="4719084"/>
            <a:ext cx="223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8DC4128A-F408-4F55-860E-70659B4342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9005" y="3347484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id="{3155E64A-2276-4A04-869F-5C388CC332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9007" y="3347484"/>
            <a:ext cx="47413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CD69F5A5-E615-4906-B49C-7DC4439DD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540" y="2966484"/>
            <a:ext cx="27638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Production of progeny</a:t>
            </a:r>
          </a:p>
          <a:p>
            <a:pPr>
              <a:buFontTx/>
              <a:buChar char="-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Monogamy</a:t>
            </a:r>
          </a:p>
          <a:p>
            <a:pPr>
              <a:buFontTx/>
              <a:buChar char="-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Mendelian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assortment</a:t>
            </a:r>
          </a:p>
          <a:p>
            <a:pPr>
              <a:buFontTx/>
              <a:buChar char="-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Mutation, Recombination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96C746E4-9AE6-40BB-B61D-2B08C140E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87" y="3151152"/>
            <a:ext cx="24336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Random choice of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individuals for the next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generation of adults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EE13E5-17EE-4061-8290-2425CD028BCA}"/>
              </a:ext>
            </a:extLst>
          </p:cNvPr>
          <p:cNvSpPr txBox="1"/>
          <p:nvPr/>
        </p:nvSpPr>
        <p:spPr>
          <a:xfrm>
            <a:off x="1188090" y="1126503"/>
            <a:ext cx="69111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Jones et al.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simulation models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C49FE-49F4-44B7-89BC-A3C5149476B3}"/>
              </a:ext>
            </a:extLst>
          </p:cNvPr>
          <p:cNvSpPr txBox="1"/>
          <p:nvPr/>
        </p:nvSpPr>
        <p:spPr>
          <a:xfrm>
            <a:off x="2178276" y="5773595"/>
            <a:ext cx="6097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https://github.com/JonesLabIdaho</a:t>
            </a:r>
          </a:p>
        </p:txBody>
      </p:sp>
    </p:spTree>
    <p:extLst>
      <p:ext uri="{BB962C8B-B14F-4D97-AF65-F5344CB8AC3E}">
        <p14:creationId xmlns:p14="http://schemas.microsoft.com/office/powerpoint/2010/main" val="1062363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73039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Jones et al. model details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9901" y="1316039"/>
            <a:ext cx="8216900" cy="52498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Direct Monte Carlo simulation with each gene and individual specified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Two traits affected by 50 pleiotropic loci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Additive inheritance with no dominance or epistasis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Allelic effects drawn from a bivariate normal distribution with means = 0, variances = 0.05, and mutational correlation r</a:t>
            </a:r>
            <a:r>
              <a:rPr lang="el-G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= 0.0-0.9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Mutation rate = 0.0002 per haploid locus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Environmental effects drawn from a bivariate normal distribution with mean = 0, variances = 1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Gaussian individual selection surface, with a specified amount of correlational selection and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= 9 or 49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Each simulation run equilibrated for 10,000 (non-overlapping) generations, followed by several thousand of experimental generations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 Box 100"/>
          <p:cNvSpPr txBox="1">
            <a:spLocks noChangeArrowheads="1"/>
          </p:cNvSpPr>
          <p:nvPr/>
        </p:nvSpPr>
        <p:spPr bwMode="auto">
          <a:xfrm>
            <a:off x="584203" y="569436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1031" name="Group 2"/>
          <p:cNvGrpSpPr>
            <a:grpSpLocks/>
          </p:cNvGrpSpPr>
          <p:nvPr/>
        </p:nvGrpSpPr>
        <p:grpSpPr bwMode="auto">
          <a:xfrm>
            <a:off x="1731964" y="2921000"/>
            <a:ext cx="1873251" cy="1727200"/>
            <a:chOff x="2125" y="1430"/>
            <a:chExt cx="1573" cy="1448"/>
          </a:xfrm>
        </p:grpSpPr>
        <p:sp>
          <p:nvSpPr>
            <p:cNvPr id="1085" name="Oval 3"/>
            <p:cNvSpPr>
              <a:spLocks noChangeArrowheads="1"/>
            </p:cNvSpPr>
            <p:nvPr/>
          </p:nvSpPr>
          <p:spPr bwMode="auto">
            <a:xfrm>
              <a:off x="3426" y="2230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86" name="Oval 4"/>
            <p:cNvSpPr>
              <a:spLocks noChangeArrowheads="1"/>
            </p:cNvSpPr>
            <p:nvPr/>
          </p:nvSpPr>
          <p:spPr bwMode="auto">
            <a:xfrm>
              <a:off x="2941" y="2401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87" name="Oval 5"/>
            <p:cNvSpPr>
              <a:spLocks noChangeArrowheads="1"/>
            </p:cNvSpPr>
            <p:nvPr/>
          </p:nvSpPr>
          <p:spPr bwMode="auto">
            <a:xfrm>
              <a:off x="2570" y="2048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88" name="Oval 6"/>
            <p:cNvSpPr>
              <a:spLocks noChangeArrowheads="1"/>
            </p:cNvSpPr>
            <p:nvPr/>
          </p:nvSpPr>
          <p:spPr bwMode="auto">
            <a:xfrm>
              <a:off x="3115" y="256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89" name="Oval 7"/>
            <p:cNvSpPr>
              <a:spLocks noChangeArrowheads="1"/>
            </p:cNvSpPr>
            <p:nvPr/>
          </p:nvSpPr>
          <p:spPr bwMode="auto">
            <a:xfrm>
              <a:off x="2724" y="1514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90" name="Oval 8"/>
            <p:cNvSpPr>
              <a:spLocks noChangeArrowheads="1"/>
            </p:cNvSpPr>
            <p:nvPr/>
          </p:nvSpPr>
          <p:spPr bwMode="auto">
            <a:xfrm>
              <a:off x="2869" y="197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91" name="Oval 9"/>
            <p:cNvSpPr>
              <a:spLocks noChangeArrowheads="1"/>
            </p:cNvSpPr>
            <p:nvPr/>
          </p:nvSpPr>
          <p:spPr bwMode="auto">
            <a:xfrm>
              <a:off x="3200" y="1886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92" name="Oval 10"/>
            <p:cNvSpPr>
              <a:spLocks noChangeArrowheads="1"/>
            </p:cNvSpPr>
            <p:nvPr/>
          </p:nvSpPr>
          <p:spPr bwMode="auto">
            <a:xfrm>
              <a:off x="2951" y="1771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93" name="Oval 11"/>
            <p:cNvSpPr>
              <a:spLocks noChangeArrowheads="1"/>
            </p:cNvSpPr>
            <p:nvPr/>
          </p:nvSpPr>
          <p:spPr bwMode="auto">
            <a:xfrm>
              <a:off x="2794" y="2440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94" name="Oval 12"/>
            <p:cNvSpPr>
              <a:spLocks noChangeArrowheads="1"/>
            </p:cNvSpPr>
            <p:nvPr/>
          </p:nvSpPr>
          <p:spPr bwMode="auto">
            <a:xfrm>
              <a:off x="2623" y="2027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95" name="Oval 13"/>
            <p:cNvSpPr>
              <a:spLocks noChangeArrowheads="1"/>
            </p:cNvSpPr>
            <p:nvPr/>
          </p:nvSpPr>
          <p:spPr bwMode="auto">
            <a:xfrm>
              <a:off x="2971" y="2119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96" name="Oval 14"/>
            <p:cNvSpPr>
              <a:spLocks noChangeArrowheads="1"/>
            </p:cNvSpPr>
            <p:nvPr/>
          </p:nvSpPr>
          <p:spPr bwMode="auto">
            <a:xfrm>
              <a:off x="3608" y="1986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97" name="Oval 15"/>
            <p:cNvSpPr>
              <a:spLocks noChangeArrowheads="1"/>
            </p:cNvSpPr>
            <p:nvPr/>
          </p:nvSpPr>
          <p:spPr bwMode="auto">
            <a:xfrm>
              <a:off x="3231" y="205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98" name="Oval 16"/>
            <p:cNvSpPr>
              <a:spLocks noChangeArrowheads="1"/>
            </p:cNvSpPr>
            <p:nvPr/>
          </p:nvSpPr>
          <p:spPr bwMode="auto">
            <a:xfrm>
              <a:off x="2486" y="1636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99" name="Oval 17"/>
            <p:cNvSpPr>
              <a:spLocks noChangeArrowheads="1"/>
            </p:cNvSpPr>
            <p:nvPr/>
          </p:nvSpPr>
          <p:spPr bwMode="auto">
            <a:xfrm>
              <a:off x="2771" y="1853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00" name="Oval 18"/>
            <p:cNvSpPr>
              <a:spLocks noChangeArrowheads="1"/>
            </p:cNvSpPr>
            <p:nvPr/>
          </p:nvSpPr>
          <p:spPr bwMode="auto">
            <a:xfrm>
              <a:off x="3422" y="1736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01" name="Oval 19"/>
            <p:cNvSpPr>
              <a:spLocks noChangeArrowheads="1"/>
            </p:cNvSpPr>
            <p:nvPr/>
          </p:nvSpPr>
          <p:spPr bwMode="auto">
            <a:xfrm>
              <a:off x="2601" y="265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02" name="Oval 20"/>
            <p:cNvSpPr>
              <a:spLocks noChangeArrowheads="1"/>
            </p:cNvSpPr>
            <p:nvPr/>
          </p:nvSpPr>
          <p:spPr bwMode="auto">
            <a:xfrm>
              <a:off x="2794" y="2074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03" name="Oval 21"/>
            <p:cNvSpPr>
              <a:spLocks noChangeArrowheads="1"/>
            </p:cNvSpPr>
            <p:nvPr/>
          </p:nvSpPr>
          <p:spPr bwMode="auto">
            <a:xfrm>
              <a:off x="2125" y="2469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04" name="Oval 22"/>
            <p:cNvSpPr>
              <a:spLocks noChangeArrowheads="1"/>
            </p:cNvSpPr>
            <p:nvPr/>
          </p:nvSpPr>
          <p:spPr bwMode="auto">
            <a:xfrm>
              <a:off x="2556" y="2256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05" name="Oval 23"/>
            <p:cNvSpPr>
              <a:spLocks noChangeArrowheads="1"/>
            </p:cNvSpPr>
            <p:nvPr/>
          </p:nvSpPr>
          <p:spPr bwMode="auto">
            <a:xfrm>
              <a:off x="2398" y="2284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06" name="Oval 24"/>
            <p:cNvSpPr>
              <a:spLocks noChangeArrowheads="1"/>
            </p:cNvSpPr>
            <p:nvPr/>
          </p:nvSpPr>
          <p:spPr bwMode="auto">
            <a:xfrm>
              <a:off x="3317" y="168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07" name="Oval 25"/>
            <p:cNvSpPr>
              <a:spLocks noChangeArrowheads="1"/>
            </p:cNvSpPr>
            <p:nvPr/>
          </p:nvSpPr>
          <p:spPr bwMode="auto">
            <a:xfrm>
              <a:off x="2388" y="2050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08" name="Oval 26"/>
            <p:cNvSpPr>
              <a:spLocks noChangeArrowheads="1"/>
            </p:cNvSpPr>
            <p:nvPr/>
          </p:nvSpPr>
          <p:spPr bwMode="auto">
            <a:xfrm>
              <a:off x="2971" y="1993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09" name="Oval 27"/>
            <p:cNvSpPr>
              <a:spLocks noChangeArrowheads="1"/>
            </p:cNvSpPr>
            <p:nvPr/>
          </p:nvSpPr>
          <p:spPr bwMode="auto">
            <a:xfrm>
              <a:off x="3092" y="2246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10" name="Oval 28"/>
            <p:cNvSpPr>
              <a:spLocks noChangeArrowheads="1"/>
            </p:cNvSpPr>
            <p:nvPr/>
          </p:nvSpPr>
          <p:spPr bwMode="auto">
            <a:xfrm>
              <a:off x="2205" y="2267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11" name="Oval 29"/>
            <p:cNvSpPr>
              <a:spLocks noChangeArrowheads="1"/>
            </p:cNvSpPr>
            <p:nvPr/>
          </p:nvSpPr>
          <p:spPr bwMode="auto">
            <a:xfrm>
              <a:off x="3102" y="1770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12" name="Oval 30"/>
            <p:cNvSpPr>
              <a:spLocks noChangeArrowheads="1"/>
            </p:cNvSpPr>
            <p:nvPr/>
          </p:nvSpPr>
          <p:spPr bwMode="auto">
            <a:xfrm>
              <a:off x="2315" y="2561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13" name="Oval 31"/>
            <p:cNvSpPr>
              <a:spLocks noChangeArrowheads="1"/>
            </p:cNvSpPr>
            <p:nvPr/>
          </p:nvSpPr>
          <p:spPr bwMode="auto">
            <a:xfrm>
              <a:off x="2490" y="2508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14" name="Oval 32"/>
            <p:cNvSpPr>
              <a:spLocks noChangeArrowheads="1"/>
            </p:cNvSpPr>
            <p:nvPr/>
          </p:nvSpPr>
          <p:spPr bwMode="auto">
            <a:xfrm>
              <a:off x="3079" y="2023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15" name="Oval 33"/>
            <p:cNvSpPr>
              <a:spLocks noChangeArrowheads="1"/>
            </p:cNvSpPr>
            <p:nvPr/>
          </p:nvSpPr>
          <p:spPr bwMode="auto">
            <a:xfrm>
              <a:off x="2299" y="1739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16" name="Oval 34"/>
            <p:cNvSpPr>
              <a:spLocks noChangeArrowheads="1"/>
            </p:cNvSpPr>
            <p:nvPr/>
          </p:nvSpPr>
          <p:spPr bwMode="auto">
            <a:xfrm>
              <a:off x="2424" y="2508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17" name="Oval 35"/>
            <p:cNvSpPr>
              <a:spLocks noChangeArrowheads="1"/>
            </p:cNvSpPr>
            <p:nvPr/>
          </p:nvSpPr>
          <p:spPr bwMode="auto">
            <a:xfrm>
              <a:off x="2885" y="2609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18" name="Oval 36"/>
            <p:cNvSpPr>
              <a:spLocks noChangeArrowheads="1"/>
            </p:cNvSpPr>
            <p:nvPr/>
          </p:nvSpPr>
          <p:spPr bwMode="auto">
            <a:xfrm>
              <a:off x="3252" y="1668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19" name="Oval 37"/>
            <p:cNvSpPr>
              <a:spLocks noChangeArrowheads="1"/>
            </p:cNvSpPr>
            <p:nvPr/>
          </p:nvSpPr>
          <p:spPr bwMode="auto">
            <a:xfrm>
              <a:off x="2635" y="236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20" name="Oval 38"/>
            <p:cNvSpPr>
              <a:spLocks noChangeArrowheads="1"/>
            </p:cNvSpPr>
            <p:nvPr/>
          </p:nvSpPr>
          <p:spPr bwMode="auto">
            <a:xfrm>
              <a:off x="2694" y="2148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21" name="Oval 39"/>
            <p:cNvSpPr>
              <a:spLocks noChangeArrowheads="1"/>
            </p:cNvSpPr>
            <p:nvPr/>
          </p:nvSpPr>
          <p:spPr bwMode="auto">
            <a:xfrm>
              <a:off x="3267" y="233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22" name="Oval 40"/>
            <p:cNvSpPr>
              <a:spLocks noChangeArrowheads="1"/>
            </p:cNvSpPr>
            <p:nvPr/>
          </p:nvSpPr>
          <p:spPr bwMode="auto">
            <a:xfrm>
              <a:off x="2724" y="1954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23" name="Oval 41"/>
            <p:cNvSpPr>
              <a:spLocks noChangeArrowheads="1"/>
            </p:cNvSpPr>
            <p:nvPr/>
          </p:nvSpPr>
          <p:spPr bwMode="auto">
            <a:xfrm>
              <a:off x="2459" y="1841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24" name="Oval 42"/>
            <p:cNvSpPr>
              <a:spLocks noChangeArrowheads="1"/>
            </p:cNvSpPr>
            <p:nvPr/>
          </p:nvSpPr>
          <p:spPr bwMode="auto">
            <a:xfrm>
              <a:off x="3062" y="2216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125" name="Oval 43"/>
            <p:cNvSpPr>
              <a:spLocks noChangeArrowheads="1"/>
            </p:cNvSpPr>
            <p:nvPr/>
          </p:nvSpPr>
          <p:spPr bwMode="auto">
            <a:xfrm>
              <a:off x="2160" y="1434"/>
              <a:ext cx="1440" cy="1443"/>
            </a:xfrm>
            <a:prstGeom prst="ellips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" name="Line 44"/>
            <p:cNvSpPr>
              <a:spLocks noChangeShapeType="1"/>
            </p:cNvSpPr>
            <p:nvPr/>
          </p:nvSpPr>
          <p:spPr bwMode="auto">
            <a:xfrm>
              <a:off x="2162" y="2156"/>
              <a:ext cx="1448" cy="0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Line 45"/>
            <p:cNvSpPr>
              <a:spLocks noChangeShapeType="1"/>
            </p:cNvSpPr>
            <p:nvPr/>
          </p:nvSpPr>
          <p:spPr bwMode="auto">
            <a:xfrm flipH="1">
              <a:off x="2870" y="1430"/>
              <a:ext cx="10" cy="1448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2" name="Group 46"/>
          <p:cNvGrpSpPr>
            <a:grpSpLocks/>
          </p:cNvGrpSpPr>
          <p:nvPr/>
        </p:nvGrpSpPr>
        <p:grpSpPr bwMode="auto">
          <a:xfrm>
            <a:off x="4978401" y="2457451"/>
            <a:ext cx="3016251" cy="2184400"/>
            <a:chOff x="1297" y="958"/>
            <a:chExt cx="3172" cy="2293"/>
          </a:xfrm>
        </p:grpSpPr>
        <p:sp>
          <p:nvSpPr>
            <p:cNvPr id="1042" name="Line 47"/>
            <p:cNvSpPr>
              <a:spLocks noChangeShapeType="1"/>
            </p:cNvSpPr>
            <p:nvPr/>
          </p:nvSpPr>
          <p:spPr bwMode="auto">
            <a:xfrm rot="21119224" flipV="1">
              <a:off x="1609" y="1195"/>
              <a:ext cx="2554" cy="190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Oval 48"/>
            <p:cNvSpPr>
              <a:spLocks noChangeArrowheads="1"/>
            </p:cNvSpPr>
            <p:nvPr/>
          </p:nvSpPr>
          <p:spPr bwMode="auto">
            <a:xfrm rot="-2696386">
              <a:off x="1297" y="1794"/>
              <a:ext cx="3172" cy="721"/>
            </a:xfrm>
            <a:prstGeom prst="ellips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Line 49"/>
            <p:cNvSpPr>
              <a:spLocks noChangeShapeType="1"/>
            </p:cNvSpPr>
            <p:nvPr/>
          </p:nvSpPr>
          <p:spPr bwMode="auto">
            <a:xfrm rot="-480776">
              <a:off x="2667" y="1870"/>
              <a:ext cx="421" cy="5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Oval 50"/>
            <p:cNvSpPr>
              <a:spLocks noChangeArrowheads="1"/>
            </p:cNvSpPr>
            <p:nvPr/>
          </p:nvSpPr>
          <p:spPr bwMode="auto">
            <a:xfrm>
              <a:off x="3702" y="1362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46" name="Oval 51"/>
            <p:cNvSpPr>
              <a:spLocks noChangeArrowheads="1"/>
            </p:cNvSpPr>
            <p:nvPr/>
          </p:nvSpPr>
          <p:spPr bwMode="auto">
            <a:xfrm>
              <a:off x="2941" y="2401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47" name="Oval 52"/>
            <p:cNvSpPr>
              <a:spLocks noChangeArrowheads="1"/>
            </p:cNvSpPr>
            <p:nvPr/>
          </p:nvSpPr>
          <p:spPr bwMode="auto">
            <a:xfrm>
              <a:off x="2570" y="2048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48" name="Oval 53"/>
            <p:cNvSpPr>
              <a:spLocks noChangeArrowheads="1"/>
            </p:cNvSpPr>
            <p:nvPr/>
          </p:nvSpPr>
          <p:spPr bwMode="auto">
            <a:xfrm>
              <a:off x="2211" y="2913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49" name="Oval 54"/>
            <p:cNvSpPr>
              <a:spLocks noChangeArrowheads="1"/>
            </p:cNvSpPr>
            <p:nvPr/>
          </p:nvSpPr>
          <p:spPr bwMode="auto">
            <a:xfrm>
              <a:off x="3844" y="958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50" name="Oval 55"/>
            <p:cNvSpPr>
              <a:spLocks noChangeArrowheads="1"/>
            </p:cNvSpPr>
            <p:nvPr/>
          </p:nvSpPr>
          <p:spPr bwMode="auto">
            <a:xfrm>
              <a:off x="2869" y="197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51" name="Oval 56"/>
            <p:cNvSpPr>
              <a:spLocks noChangeArrowheads="1"/>
            </p:cNvSpPr>
            <p:nvPr/>
          </p:nvSpPr>
          <p:spPr bwMode="auto">
            <a:xfrm>
              <a:off x="3200" y="1886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52" name="Oval 57"/>
            <p:cNvSpPr>
              <a:spLocks noChangeArrowheads="1"/>
            </p:cNvSpPr>
            <p:nvPr/>
          </p:nvSpPr>
          <p:spPr bwMode="auto">
            <a:xfrm>
              <a:off x="3375" y="1287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53" name="Oval 58"/>
            <p:cNvSpPr>
              <a:spLocks noChangeArrowheads="1"/>
            </p:cNvSpPr>
            <p:nvPr/>
          </p:nvSpPr>
          <p:spPr bwMode="auto">
            <a:xfrm>
              <a:off x="2794" y="2440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54" name="Oval 59"/>
            <p:cNvSpPr>
              <a:spLocks noChangeArrowheads="1"/>
            </p:cNvSpPr>
            <p:nvPr/>
          </p:nvSpPr>
          <p:spPr bwMode="auto">
            <a:xfrm>
              <a:off x="2867" y="201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55" name="Oval 60"/>
            <p:cNvSpPr>
              <a:spLocks noChangeArrowheads="1"/>
            </p:cNvSpPr>
            <p:nvPr/>
          </p:nvSpPr>
          <p:spPr bwMode="auto">
            <a:xfrm>
              <a:off x="2971" y="2119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56" name="Oval 61"/>
            <p:cNvSpPr>
              <a:spLocks noChangeArrowheads="1"/>
            </p:cNvSpPr>
            <p:nvPr/>
          </p:nvSpPr>
          <p:spPr bwMode="auto">
            <a:xfrm>
              <a:off x="3344" y="1922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57" name="Oval 62"/>
            <p:cNvSpPr>
              <a:spLocks noChangeArrowheads="1"/>
            </p:cNvSpPr>
            <p:nvPr/>
          </p:nvSpPr>
          <p:spPr bwMode="auto">
            <a:xfrm>
              <a:off x="3231" y="205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58" name="Oval 63"/>
            <p:cNvSpPr>
              <a:spLocks noChangeArrowheads="1"/>
            </p:cNvSpPr>
            <p:nvPr/>
          </p:nvSpPr>
          <p:spPr bwMode="auto">
            <a:xfrm>
              <a:off x="1942" y="2812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59" name="Oval 64"/>
            <p:cNvSpPr>
              <a:spLocks noChangeArrowheads="1"/>
            </p:cNvSpPr>
            <p:nvPr/>
          </p:nvSpPr>
          <p:spPr bwMode="auto">
            <a:xfrm>
              <a:off x="2771" y="1853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60" name="Oval 65"/>
            <p:cNvSpPr>
              <a:spLocks noChangeArrowheads="1"/>
            </p:cNvSpPr>
            <p:nvPr/>
          </p:nvSpPr>
          <p:spPr bwMode="auto">
            <a:xfrm>
              <a:off x="3422" y="1736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61" name="Oval 66"/>
            <p:cNvSpPr>
              <a:spLocks noChangeArrowheads="1"/>
            </p:cNvSpPr>
            <p:nvPr/>
          </p:nvSpPr>
          <p:spPr bwMode="auto">
            <a:xfrm>
              <a:off x="2601" y="265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62" name="Oval 67"/>
            <p:cNvSpPr>
              <a:spLocks noChangeArrowheads="1"/>
            </p:cNvSpPr>
            <p:nvPr/>
          </p:nvSpPr>
          <p:spPr bwMode="auto">
            <a:xfrm>
              <a:off x="2794" y="2074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63" name="Oval 68"/>
            <p:cNvSpPr>
              <a:spLocks noChangeArrowheads="1"/>
            </p:cNvSpPr>
            <p:nvPr/>
          </p:nvSpPr>
          <p:spPr bwMode="auto">
            <a:xfrm>
              <a:off x="2765" y="228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64" name="Oval 69"/>
            <p:cNvSpPr>
              <a:spLocks noChangeArrowheads="1"/>
            </p:cNvSpPr>
            <p:nvPr/>
          </p:nvSpPr>
          <p:spPr bwMode="auto">
            <a:xfrm>
              <a:off x="2556" y="2256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65" name="Oval 70"/>
            <p:cNvSpPr>
              <a:spLocks noChangeArrowheads="1"/>
            </p:cNvSpPr>
            <p:nvPr/>
          </p:nvSpPr>
          <p:spPr bwMode="auto">
            <a:xfrm>
              <a:off x="2398" y="2284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66" name="Oval 71"/>
            <p:cNvSpPr>
              <a:spLocks noChangeArrowheads="1"/>
            </p:cNvSpPr>
            <p:nvPr/>
          </p:nvSpPr>
          <p:spPr bwMode="auto">
            <a:xfrm>
              <a:off x="3317" y="168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67" name="Oval 72"/>
            <p:cNvSpPr>
              <a:spLocks noChangeArrowheads="1"/>
            </p:cNvSpPr>
            <p:nvPr/>
          </p:nvSpPr>
          <p:spPr bwMode="auto">
            <a:xfrm>
              <a:off x="2272" y="2902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68" name="Oval 73"/>
            <p:cNvSpPr>
              <a:spLocks noChangeArrowheads="1"/>
            </p:cNvSpPr>
            <p:nvPr/>
          </p:nvSpPr>
          <p:spPr bwMode="auto">
            <a:xfrm>
              <a:off x="2987" y="1301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69" name="Oval 74"/>
            <p:cNvSpPr>
              <a:spLocks noChangeArrowheads="1"/>
            </p:cNvSpPr>
            <p:nvPr/>
          </p:nvSpPr>
          <p:spPr bwMode="auto">
            <a:xfrm>
              <a:off x="3156" y="1890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70" name="Oval 75"/>
            <p:cNvSpPr>
              <a:spLocks noChangeArrowheads="1"/>
            </p:cNvSpPr>
            <p:nvPr/>
          </p:nvSpPr>
          <p:spPr bwMode="auto">
            <a:xfrm>
              <a:off x="1901" y="3167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71" name="Oval 76"/>
            <p:cNvSpPr>
              <a:spLocks noChangeArrowheads="1"/>
            </p:cNvSpPr>
            <p:nvPr/>
          </p:nvSpPr>
          <p:spPr bwMode="auto">
            <a:xfrm>
              <a:off x="3102" y="1770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72" name="Oval 77"/>
            <p:cNvSpPr>
              <a:spLocks noChangeArrowheads="1"/>
            </p:cNvSpPr>
            <p:nvPr/>
          </p:nvSpPr>
          <p:spPr bwMode="auto">
            <a:xfrm>
              <a:off x="2315" y="2561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73" name="Oval 78"/>
            <p:cNvSpPr>
              <a:spLocks noChangeArrowheads="1"/>
            </p:cNvSpPr>
            <p:nvPr/>
          </p:nvSpPr>
          <p:spPr bwMode="auto">
            <a:xfrm>
              <a:off x="2490" y="2508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74" name="Oval 79"/>
            <p:cNvSpPr>
              <a:spLocks noChangeArrowheads="1"/>
            </p:cNvSpPr>
            <p:nvPr/>
          </p:nvSpPr>
          <p:spPr bwMode="auto">
            <a:xfrm>
              <a:off x="3079" y="2023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75" name="Oval 80"/>
            <p:cNvSpPr>
              <a:spLocks noChangeArrowheads="1"/>
            </p:cNvSpPr>
            <p:nvPr/>
          </p:nvSpPr>
          <p:spPr bwMode="auto">
            <a:xfrm>
              <a:off x="3299" y="1511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76" name="Oval 81"/>
            <p:cNvSpPr>
              <a:spLocks noChangeArrowheads="1"/>
            </p:cNvSpPr>
            <p:nvPr/>
          </p:nvSpPr>
          <p:spPr bwMode="auto">
            <a:xfrm>
              <a:off x="2424" y="2508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77" name="Oval 82"/>
            <p:cNvSpPr>
              <a:spLocks noChangeArrowheads="1"/>
            </p:cNvSpPr>
            <p:nvPr/>
          </p:nvSpPr>
          <p:spPr bwMode="auto">
            <a:xfrm>
              <a:off x="2885" y="2609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78" name="Oval 83"/>
            <p:cNvSpPr>
              <a:spLocks noChangeArrowheads="1"/>
            </p:cNvSpPr>
            <p:nvPr/>
          </p:nvSpPr>
          <p:spPr bwMode="auto">
            <a:xfrm>
              <a:off x="3252" y="1668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79" name="Oval 84"/>
            <p:cNvSpPr>
              <a:spLocks noChangeArrowheads="1"/>
            </p:cNvSpPr>
            <p:nvPr/>
          </p:nvSpPr>
          <p:spPr bwMode="auto">
            <a:xfrm>
              <a:off x="2635" y="236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80" name="Oval 85"/>
            <p:cNvSpPr>
              <a:spLocks noChangeArrowheads="1"/>
            </p:cNvSpPr>
            <p:nvPr/>
          </p:nvSpPr>
          <p:spPr bwMode="auto">
            <a:xfrm>
              <a:off x="2694" y="2148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81" name="Oval 86"/>
            <p:cNvSpPr>
              <a:spLocks noChangeArrowheads="1"/>
            </p:cNvSpPr>
            <p:nvPr/>
          </p:nvSpPr>
          <p:spPr bwMode="auto">
            <a:xfrm>
              <a:off x="3919" y="1555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82" name="Oval 87"/>
            <p:cNvSpPr>
              <a:spLocks noChangeArrowheads="1"/>
            </p:cNvSpPr>
            <p:nvPr/>
          </p:nvSpPr>
          <p:spPr bwMode="auto">
            <a:xfrm>
              <a:off x="2724" y="2310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83" name="Oval 88"/>
            <p:cNvSpPr>
              <a:spLocks noChangeArrowheads="1"/>
            </p:cNvSpPr>
            <p:nvPr/>
          </p:nvSpPr>
          <p:spPr bwMode="auto">
            <a:xfrm>
              <a:off x="2083" y="2413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  <p:sp>
          <p:nvSpPr>
            <p:cNvPr id="1084" name="Oval 89"/>
            <p:cNvSpPr>
              <a:spLocks noChangeArrowheads="1"/>
            </p:cNvSpPr>
            <p:nvPr/>
          </p:nvSpPr>
          <p:spPr bwMode="auto">
            <a:xfrm>
              <a:off x="3062" y="2216"/>
              <a:ext cx="90" cy="8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00"/>
                </a:solidFill>
              </a:endParaRPr>
            </a:p>
          </p:txBody>
        </p:sp>
      </p:grpSp>
      <p:sp>
        <p:nvSpPr>
          <p:cNvPr id="1033" name="Line 90"/>
          <p:cNvSpPr>
            <a:spLocks noChangeShapeType="1"/>
          </p:cNvSpPr>
          <p:nvPr/>
        </p:nvSpPr>
        <p:spPr bwMode="auto">
          <a:xfrm>
            <a:off x="5254625" y="2079626"/>
            <a:ext cx="0" cy="27622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91"/>
          <p:cNvSpPr>
            <a:spLocks noChangeShapeType="1"/>
          </p:cNvSpPr>
          <p:nvPr/>
        </p:nvSpPr>
        <p:spPr bwMode="auto">
          <a:xfrm>
            <a:off x="1598613" y="2081214"/>
            <a:ext cx="0" cy="27622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92"/>
          <p:cNvSpPr>
            <a:spLocks noChangeShapeType="1"/>
          </p:cNvSpPr>
          <p:nvPr/>
        </p:nvSpPr>
        <p:spPr bwMode="auto">
          <a:xfrm>
            <a:off x="1587501" y="4822828"/>
            <a:ext cx="2762251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Line 93"/>
          <p:cNvSpPr>
            <a:spLocks noChangeShapeType="1"/>
          </p:cNvSpPr>
          <p:nvPr/>
        </p:nvSpPr>
        <p:spPr bwMode="auto">
          <a:xfrm>
            <a:off x="5254626" y="4833941"/>
            <a:ext cx="2762251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Text Box 94"/>
          <p:cNvSpPr txBox="1">
            <a:spLocks noChangeArrowheads="1"/>
          </p:cNvSpPr>
          <p:nvPr/>
        </p:nvSpPr>
        <p:spPr bwMode="auto">
          <a:xfrm>
            <a:off x="5254627" y="4935539"/>
            <a:ext cx="2835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Mutational effect on trait 1</a:t>
            </a:r>
          </a:p>
        </p:txBody>
      </p:sp>
      <p:sp>
        <p:nvSpPr>
          <p:cNvPr id="1038" name="Text Box 95"/>
          <p:cNvSpPr txBox="1">
            <a:spLocks noChangeArrowheads="1"/>
          </p:cNvSpPr>
          <p:nvPr/>
        </p:nvSpPr>
        <p:spPr bwMode="auto">
          <a:xfrm rot="16200000">
            <a:off x="3504512" y="3247510"/>
            <a:ext cx="2835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Mutational effect on trait 2</a:t>
            </a:r>
          </a:p>
        </p:txBody>
      </p:sp>
      <p:sp>
        <p:nvSpPr>
          <p:cNvPr id="1039" name="Text Box 96"/>
          <p:cNvSpPr txBox="1">
            <a:spLocks noChangeArrowheads="1"/>
          </p:cNvSpPr>
          <p:nvPr/>
        </p:nvSpPr>
        <p:spPr bwMode="auto">
          <a:xfrm>
            <a:off x="1609727" y="4906964"/>
            <a:ext cx="2835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Mutational effect on trait 1</a:t>
            </a:r>
          </a:p>
        </p:txBody>
      </p:sp>
      <p:sp>
        <p:nvSpPr>
          <p:cNvPr id="1040" name="Text Box 97"/>
          <p:cNvSpPr txBox="1">
            <a:spLocks noChangeArrowheads="1"/>
          </p:cNvSpPr>
          <p:nvPr/>
        </p:nvSpPr>
        <p:spPr bwMode="auto">
          <a:xfrm rot="16200000">
            <a:off x="-114989" y="3257035"/>
            <a:ext cx="2835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Mutational effect on trait 2</a:t>
            </a:r>
          </a:p>
        </p:txBody>
      </p:sp>
      <p:graphicFrame>
        <p:nvGraphicFramePr>
          <p:cNvPr id="1026" name="Object 101"/>
          <p:cNvGraphicFramePr>
            <a:graphicFrameLocks noChangeAspect="1"/>
          </p:cNvGraphicFramePr>
          <p:nvPr/>
        </p:nvGraphicFramePr>
        <p:xfrm>
          <a:off x="1793877" y="1457328"/>
          <a:ext cx="219392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4" imgW="1155700" imgH="457200" progId="Equation.3">
                  <p:embed/>
                </p:oleObj>
              </mc:Choice>
              <mc:Fallback>
                <p:oleObj name="Equation" r:id="rId4" imgW="1155700" imgH="457200" progId="Equation.3">
                  <p:embed/>
                  <p:pic>
                    <p:nvPicPr>
                      <p:cNvPr id="1026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7" y="1457328"/>
                        <a:ext cx="2193925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02"/>
          <p:cNvGraphicFramePr>
            <a:graphicFrameLocks noChangeAspect="1"/>
          </p:cNvGraphicFramePr>
          <p:nvPr/>
        </p:nvGraphicFramePr>
        <p:xfrm>
          <a:off x="3495678" y="4129090"/>
          <a:ext cx="1114425" cy="641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6" imgW="418918" imgH="241195" progId="Equation.3">
                  <p:embed/>
                </p:oleObj>
              </mc:Choice>
              <mc:Fallback>
                <p:oleObj name="Equation" r:id="rId6" imgW="418918" imgH="241195" progId="Equation.3">
                  <p:embed/>
                  <p:pic>
                    <p:nvPicPr>
                      <p:cNvPr id="1027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8" y="4129090"/>
                        <a:ext cx="1114425" cy="6413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03"/>
          <p:cNvGraphicFramePr>
            <a:graphicFrameLocks noChangeAspect="1"/>
          </p:cNvGraphicFramePr>
          <p:nvPr/>
        </p:nvGraphicFramePr>
        <p:xfrm>
          <a:off x="6700842" y="4130678"/>
          <a:ext cx="13430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8" imgW="508000" imgH="241300" progId="Equation.3">
                  <p:embed/>
                </p:oleObj>
              </mc:Choice>
              <mc:Fallback>
                <p:oleObj name="Equation" r:id="rId8" imgW="508000" imgH="241300" progId="Equation.3">
                  <p:embed/>
                  <p:pic>
                    <p:nvPicPr>
                      <p:cNvPr id="1028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42" y="4130678"/>
                        <a:ext cx="1343025" cy="639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04"/>
          <p:cNvGraphicFramePr>
            <a:graphicFrameLocks noChangeAspect="1"/>
          </p:cNvGraphicFramePr>
          <p:nvPr/>
        </p:nvGraphicFramePr>
        <p:xfrm>
          <a:off x="5446717" y="1455739"/>
          <a:ext cx="2486025" cy="869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10" imgW="1308100" imgH="457200" progId="Equation.3">
                  <p:embed/>
                </p:oleObj>
              </mc:Choice>
              <mc:Fallback>
                <p:oleObj name="Equation" r:id="rId10" imgW="1308100" imgH="457200" progId="Equation.3">
                  <p:embed/>
                  <p:pic>
                    <p:nvPicPr>
                      <p:cNvPr id="1029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7" y="1455739"/>
                        <a:ext cx="2486025" cy="8699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Rectangle 10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Mutation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91" y="1816100"/>
            <a:ext cx="2968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1" y="1943100"/>
            <a:ext cx="29337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22"/>
          <p:cNvSpPr txBox="1">
            <a:spLocks noChangeArrowheads="1"/>
          </p:cNvSpPr>
          <p:nvPr/>
        </p:nvSpPr>
        <p:spPr bwMode="auto">
          <a:xfrm>
            <a:off x="1476378" y="4987925"/>
            <a:ext cx="1655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Value of trait 1</a:t>
            </a:r>
          </a:p>
        </p:txBody>
      </p:sp>
      <p:sp>
        <p:nvSpPr>
          <p:cNvPr id="2057" name="Text Box 23"/>
          <p:cNvSpPr txBox="1">
            <a:spLocks noChangeArrowheads="1"/>
          </p:cNvSpPr>
          <p:nvPr/>
        </p:nvSpPr>
        <p:spPr bwMode="auto">
          <a:xfrm>
            <a:off x="5186366" y="4984749"/>
            <a:ext cx="1655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Value of trait 1</a:t>
            </a:r>
          </a:p>
        </p:txBody>
      </p:sp>
      <p:sp>
        <p:nvSpPr>
          <p:cNvPr id="2058" name="Text Box 24"/>
          <p:cNvSpPr txBox="1">
            <a:spLocks noChangeArrowheads="1"/>
          </p:cNvSpPr>
          <p:nvPr/>
        </p:nvSpPr>
        <p:spPr bwMode="auto">
          <a:xfrm rot="16200000">
            <a:off x="-116364" y="3345935"/>
            <a:ext cx="1655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Value of trait 2</a:t>
            </a:r>
          </a:p>
        </p:txBody>
      </p:sp>
      <p:sp>
        <p:nvSpPr>
          <p:cNvPr id="2059" name="Text Box 25"/>
          <p:cNvSpPr txBox="1">
            <a:spLocks noChangeArrowheads="1"/>
          </p:cNvSpPr>
          <p:nvPr/>
        </p:nvSpPr>
        <p:spPr bwMode="auto">
          <a:xfrm rot="16200000">
            <a:off x="3256281" y="3160991"/>
            <a:ext cx="1655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Value of trait 2</a:t>
            </a:r>
          </a:p>
        </p:txBody>
      </p:sp>
      <p:graphicFrame>
        <p:nvGraphicFramePr>
          <p:cNvPr id="2050" name="Object 26"/>
          <p:cNvGraphicFramePr>
            <a:graphicFrameLocks noChangeAspect="1"/>
          </p:cNvGraphicFramePr>
          <p:nvPr/>
        </p:nvGraphicFramePr>
        <p:xfrm>
          <a:off x="4446588" y="1781177"/>
          <a:ext cx="16002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6" imgW="889000" imgH="457200" progId="Equation.3">
                  <p:embed/>
                </p:oleObj>
              </mc:Choice>
              <mc:Fallback>
                <p:oleObj name="Equation" r:id="rId6" imgW="889000" imgH="457200" progId="Equation.3">
                  <p:embed/>
                  <p:pic>
                    <p:nvPicPr>
                      <p:cNvPr id="205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1781177"/>
                        <a:ext cx="160020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9"/>
          <p:cNvGraphicFramePr>
            <a:graphicFrameLocks noChangeAspect="1"/>
          </p:cNvGraphicFramePr>
          <p:nvPr/>
        </p:nvGraphicFramePr>
        <p:xfrm>
          <a:off x="3025778" y="4222754"/>
          <a:ext cx="9509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8" imgW="393529" imgH="228501" progId="Equation.3">
                  <p:embed/>
                </p:oleObj>
              </mc:Choice>
              <mc:Fallback>
                <p:oleObj name="Equation" r:id="rId8" imgW="393529" imgH="228501" progId="Equation.3">
                  <p:embed/>
                  <p:pic>
                    <p:nvPicPr>
                      <p:cNvPr id="2051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8" y="4222754"/>
                        <a:ext cx="950913" cy="550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0"/>
          <p:cNvGraphicFramePr>
            <a:graphicFrameLocks noChangeAspect="1"/>
          </p:cNvGraphicFramePr>
          <p:nvPr/>
        </p:nvGraphicFramePr>
        <p:xfrm>
          <a:off x="1003300" y="1781176"/>
          <a:ext cx="1600200" cy="820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10" imgW="889000" imgH="457200" progId="Equation.3">
                  <p:embed/>
                </p:oleObj>
              </mc:Choice>
              <mc:Fallback>
                <p:oleObj name="Equation" r:id="rId10" imgW="889000" imgH="457200" progId="Equation.3">
                  <p:embed/>
                  <p:pic>
                    <p:nvPicPr>
                      <p:cNvPr id="2052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781176"/>
                        <a:ext cx="1600200" cy="82073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61"/>
          <p:cNvGraphicFramePr>
            <a:graphicFrameLocks noChangeAspect="1"/>
          </p:cNvGraphicFramePr>
          <p:nvPr/>
        </p:nvGraphicFramePr>
        <p:xfrm>
          <a:off x="6154739" y="4224341"/>
          <a:ext cx="1225551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12" imgW="508000" imgH="228600" progId="Equation.3">
                  <p:embed/>
                </p:oleObj>
              </mc:Choice>
              <mc:Fallback>
                <p:oleObj name="Equation" r:id="rId12" imgW="508000" imgH="228600" progId="Equation.3">
                  <p:embed/>
                  <p:pic>
                    <p:nvPicPr>
                      <p:cNvPr id="2053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9" y="4224341"/>
                        <a:ext cx="1225551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Text Box 64"/>
          <p:cNvSpPr txBox="1">
            <a:spLocks noChangeArrowheads="1"/>
          </p:cNvSpPr>
          <p:nvPr/>
        </p:nvSpPr>
        <p:spPr bwMode="auto">
          <a:xfrm>
            <a:off x="7280278" y="1960564"/>
            <a:ext cx="14954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Individual selection surfaces</a:t>
            </a:r>
          </a:p>
        </p:txBody>
      </p:sp>
      <p:sp>
        <p:nvSpPr>
          <p:cNvPr id="2061" name="Rectangle 66"/>
          <p:cNvSpPr>
            <a:spLocks noGrp="1" noChangeArrowheads="1"/>
          </p:cNvSpPr>
          <p:nvPr>
            <p:ph type="title"/>
          </p:nvPr>
        </p:nvSpPr>
        <p:spPr>
          <a:xfrm>
            <a:off x="400051" y="331791"/>
            <a:ext cx="8229600" cy="973137"/>
          </a:xfrm>
        </p:spPr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6990526" y="6427305"/>
            <a:ext cx="221246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Schluter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1996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3649586" y="3019428"/>
            <a:ext cx="986145" cy="219818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70"/>
          <p:cNvGrpSpPr>
            <a:grpSpLocks/>
          </p:cNvGrpSpPr>
          <p:nvPr/>
        </p:nvGrpSpPr>
        <p:grpSpPr bwMode="auto">
          <a:xfrm>
            <a:off x="2347449" y="604647"/>
            <a:ext cx="5185211" cy="5178872"/>
            <a:chOff x="2128043" y="1665585"/>
            <a:chExt cx="4801394" cy="3890665"/>
          </a:xfrm>
        </p:grpSpPr>
        <p:cxnSp>
          <p:nvCxnSpPr>
            <p:cNvPr id="95" name="Straight Connector 94"/>
            <p:cNvCxnSpPr/>
            <p:nvPr/>
          </p:nvCxnSpPr>
          <p:spPr>
            <a:xfrm rot="5400000">
              <a:off x="184298" y="3609330"/>
              <a:ext cx="38874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128043" y="5551487"/>
              <a:ext cx="4801394" cy="47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/>
          <p:cNvSpPr txBox="1"/>
          <p:nvPr/>
        </p:nvSpPr>
        <p:spPr>
          <a:xfrm>
            <a:off x="4617457" y="5745446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3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70692" y="2633094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3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589421" y="3632817"/>
            <a:ext cx="674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endParaRPr lang="en-US" sz="28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439749" y="484690"/>
            <a:ext cx="814647" cy="584775"/>
            <a:chOff x="5220165" y="1219768"/>
            <a:chExt cx="612056" cy="439350"/>
          </a:xfrm>
        </p:grpSpPr>
        <p:sp>
          <p:nvSpPr>
            <p:cNvPr id="40" name="TextBox 39"/>
            <p:cNvSpPr txBox="1"/>
            <p:nvPr/>
          </p:nvSpPr>
          <p:spPr>
            <a:xfrm>
              <a:off x="5220165" y="1219768"/>
              <a:ext cx="612056" cy="439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sz="3200" b="1" i="1" baseline="-25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326523" y="1358963"/>
              <a:ext cx="1353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340356" y="4744223"/>
            <a:ext cx="663962" cy="584775"/>
            <a:chOff x="3598377" y="3557185"/>
            <a:chExt cx="498845" cy="439350"/>
          </a:xfrm>
        </p:grpSpPr>
        <p:sp>
          <p:nvSpPr>
            <p:cNvPr id="54" name="TextBox 53"/>
            <p:cNvSpPr txBox="1"/>
            <p:nvPr/>
          </p:nvSpPr>
          <p:spPr>
            <a:xfrm>
              <a:off x="3598377" y="3557185"/>
              <a:ext cx="498845" cy="439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3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en-US" sz="32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3896021" y="3697288"/>
              <a:ext cx="1488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5256682" y="777076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797190" y="3856855"/>
            <a:ext cx="4361155" cy="172350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99096" y="3428729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95"/>
          <p:cNvGrpSpPr>
            <a:grpSpLocks noChangeAspect="1"/>
          </p:cNvGrpSpPr>
          <p:nvPr/>
        </p:nvGrpSpPr>
        <p:grpSpPr>
          <a:xfrm rot="1255372">
            <a:off x="4397469" y="3849757"/>
            <a:ext cx="1079683" cy="763065"/>
            <a:chOff x="2474805" y="2479876"/>
            <a:chExt cx="3407765" cy="2285670"/>
          </a:xfrm>
          <a:solidFill>
            <a:schemeClr val="bg1"/>
          </a:solidFill>
        </p:grpSpPr>
        <p:sp>
          <p:nvSpPr>
            <p:cNvPr id="30" name="Oval 29"/>
            <p:cNvSpPr/>
            <p:nvPr/>
          </p:nvSpPr>
          <p:spPr>
            <a:xfrm rot="18966931" flipV="1">
              <a:off x="2474805" y="3080881"/>
              <a:ext cx="3407765" cy="108365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59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2"/>
              <a:endCxn id="30" idx="6"/>
            </p:cNvCxnSpPr>
            <p:nvPr/>
          </p:nvCxnSpPr>
          <p:spPr>
            <a:xfrm rot="10800000" flipH="1">
              <a:off x="2950633" y="2479876"/>
              <a:ext cx="2456110" cy="228567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0" idx="4"/>
              <a:endCxn id="30" idx="0"/>
            </p:cNvCxnSpPr>
            <p:nvPr/>
          </p:nvCxnSpPr>
          <p:spPr>
            <a:xfrm rot="16200000" flipH="1">
              <a:off x="3788169" y="3234520"/>
              <a:ext cx="781036" cy="77638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/>
          <p:cNvCxnSpPr>
            <a:endCxn id="30" idx="1"/>
          </p:cNvCxnSpPr>
          <p:nvPr/>
        </p:nvCxnSpPr>
        <p:spPr>
          <a:xfrm flipV="1">
            <a:off x="3612978" y="4497978"/>
            <a:ext cx="1022753" cy="739571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95"/>
          <p:cNvGrpSpPr>
            <a:grpSpLocks noChangeAspect="1"/>
          </p:cNvGrpSpPr>
          <p:nvPr/>
        </p:nvGrpSpPr>
        <p:grpSpPr>
          <a:xfrm rot="1413984">
            <a:off x="3164993" y="5027194"/>
            <a:ext cx="1096797" cy="380843"/>
            <a:chOff x="2452894" y="3013543"/>
            <a:chExt cx="3407765" cy="1122965"/>
          </a:xfrm>
          <a:solidFill>
            <a:schemeClr val="bg1"/>
          </a:solidFill>
        </p:grpSpPr>
        <p:sp>
          <p:nvSpPr>
            <p:cNvPr id="35" name="Oval 34"/>
            <p:cNvSpPr/>
            <p:nvPr/>
          </p:nvSpPr>
          <p:spPr>
            <a:xfrm rot="18966931" flipV="1">
              <a:off x="2452894" y="3033199"/>
              <a:ext cx="3407765" cy="10836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59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36"/>
            <p:cNvCxnSpPr>
              <a:stCxn id="35" idx="2"/>
              <a:endCxn id="35" idx="6"/>
            </p:cNvCxnSpPr>
            <p:nvPr/>
          </p:nvCxnSpPr>
          <p:spPr>
            <a:xfrm rot="20186016" flipV="1">
              <a:off x="2558910" y="3013543"/>
              <a:ext cx="3195733" cy="1122965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5" idx="4"/>
              <a:endCxn id="35" idx="0"/>
            </p:cNvCxnSpPr>
            <p:nvPr/>
          </p:nvCxnSpPr>
          <p:spPr>
            <a:xfrm rot="20186016">
              <a:off x="3958533" y="3066910"/>
              <a:ext cx="396489" cy="101623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24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643299" y="401016"/>
            <a:ext cx="45053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Visualizing the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-matrix</a:t>
            </a:r>
          </a:p>
        </p:txBody>
      </p: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3386671" y="990605"/>
            <a:ext cx="2818489" cy="1016003"/>
            <a:chOff x="1968" y="912"/>
            <a:chExt cx="1733" cy="640"/>
          </a:xfrm>
        </p:grpSpPr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1968" y="1104"/>
              <a:ext cx="4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 =</a:t>
              </a:r>
            </a:p>
          </p:txBody>
        </p:sp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2352" y="912"/>
              <a:ext cx="245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3456" y="912"/>
              <a:ext cx="245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2604" y="1069"/>
              <a:ext cx="95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  <a:p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</p:grp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151467" y="2438400"/>
            <a:ext cx="3048000" cy="2971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1557869" y="45720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1625603" y="42672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1828803" y="44958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1828803" y="40386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1828803" y="47244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2099737" y="44196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1896537" y="43434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2032003" y="46482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2370669" y="44196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1964269" y="37338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2099737" y="40386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0" name="Oval 24"/>
          <p:cNvSpPr>
            <a:spLocks noChangeArrowheads="1"/>
          </p:cNvSpPr>
          <p:nvPr/>
        </p:nvSpPr>
        <p:spPr bwMode="auto">
          <a:xfrm>
            <a:off x="2438403" y="38862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1" name="Oval 25"/>
          <p:cNvSpPr>
            <a:spLocks noChangeArrowheads="1"/>
          </p:cNvSpPr>
          <p:nvPr/>
        </p:nvSpPr>
        <p:spPr bwMode="auto">
          <a:xfrm>
            <a:off x="2302937" y="41910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2" name="Oval 26"/>
          <p:cNvSpPr>
            <a:spLocks noChangeArrowheads="1"/>
          </p:cNvSpPr>
          <p:nvPr/>
        </p:nvSpPr>
        <p:spPr bwMode="auto">
          <a:xfrm>
            <a:off x="2235203" y="37338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3" name="Oval 27"/>
          <p:cNvSpPr>
            <a:spLocks noChangeArrowheads="1"/>
          </p:cNvSpPr>
          <p:nvPr/>
        </p:nvSpPr>
        <p:spPr bwMode="auto">
          <a:xfrm>
            <a:off x="2506137" y="41148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4" name="Oval 28"/>
          <p:cNvSpPr>
            <a:spLocks noChangeArrowheads="1"/>
          </p:cNvSpPr>
          <p:nvPr/>
        </p:nvSpPr>
        <p:spPr bwMode="auto">
          <a:xfrm>
            <a:off x="2370669" y="35052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5" name="Oval 29"/>
          <p:cNvSpPr>
            <a:spLocks noChangeArrowheads="1"/>
          </p:cNvSpPr>
          <p:nvPr/>
        </p:nvSpPr>
        <p:spPr bwMode="auto">
          <a:xfrm>
            <a:off x="2370669" y="37338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6" name="Oval 30"/>
          <p:cNvSpPr>
            <a:spLocks noChangeArrowheads="1"/>
          </p:cNvSpPr>
          <p:nvPr/>
        </p:nvSpPr>
        <p:spPr bwMode="auto">
          <a:xfrm>
            <a:off x="2573869" y="36576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7" name="Oval 31"/>
          <p:cNvSpPr>
            <a:spLocks noChangeArrowheads="1"/>
          </p:cNvSpPr>
          <p:nvPr/>
        </p:nvSpPr>
        <p:spPr bwMode="auto">
          <a:xfrm>
            <a:off x="2235203" y="41148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8" name="Oval 32"/>
          <p:cNvSpPr>
            <a:spLocks noChangeArrowheads="1"/>
          </p:cNvSpPr>
          <p:nvPr/>
        </p:nvSpPr>
        <p:spPr bwMode="auto">
          <a:xfrm>
            <a:off x="2641603" y="38862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9" name="Oval 33"/>
          <p:cNvSpPr>
            <a:spLocks noChangeArrowheads="1"/>
          </p:cNvSpPr>
          <p:nvPr/>
        </p:nvSpPr>
        <p:spPr bwMode="auto">
          <a:xfrm>
            <a:off x="2641603" y="34290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0" name="Oval 34"/>
          <p:cNvSpPr>
            <a:spLocks noChangeArrowheads="1"/>
          </p:cNvSpPr>
          <p:nvPr/>
        </p:nvSpPr>
        <p:spPr bwMode="auto">
          <a:xfrm>
            <a:off x="2777069" y="35814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1" name="Oval 35"/>
          <p:cNvSpPr>
            <a:spLocks noChangeArrowheads="1"/>
          </p:cNvSpPr>
          <p:nvPr/>
        </p:nvSpPr>
        <p:spPr bwMode="auto">
          <a:xfrm>
            <a:off x="2709337" y="38100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2" name="Oval 36"/>
          <p:cNvSpPr>
            <a:spLocks noChangeArrowheads="1"/>
          </p:cNvSpPr>
          <p:nvPr/>
        </p:nvSpPr>
        <p:spPr bwMode="auto">
          <a:xfrm>
            <a:off x="2099737" y="38862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3" name="Oval 37"/>
          <p:cNvSpPr>
            <a:spLocks noChangeArrowheads="1"/>
          </p:cNvSpPr>
          <p:nvPr/>
        </p:nvSpPr>
        <p:spPr bwMode="auto">
          <a:xfrm>
            <a:off x="2777069" y="33528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4" name="Oval 38"/>
          <p:cNvSpPr>
            <a:spLocks noChangeArrowheads="1"/>
          </p:cNvSpPr>
          <p:nvPr/>
        </p:nvSpPr>
        <p:spPr bwMode="auto">
          <a:xfrm>
            <a:off x="2844803" y="37338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5" name="Oval 39"/>
          <p:cNvSpPr>
            <a:spLocks noChangeArrowheads="1"/>
          </p:cNvSpPr>
          <p:nvPr/>
        </p:nvSpPr>
        <p:spPr bwMode="auto">
          <a:xfrm>
            <a:off x="2777069" y="41148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6" name="Oval 40"/>
          <p:cNvSpPr>
            <a:spLocks noChangeArrowheads="1"/>
          </p:cNvSpPr>
          <p:nvPr/>
        </p:nvSpPr>
        <p:spPr bwMode="auto">
          <a:xfrm>
            <a:off x="1693337" y="48006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7" name="Oval 41"/>
          <p:cNvSpPr>
            <a:spLocks noChangeArrowheads="1"/>
          </p:cNvSpPr>
          <p:nvPr/>
        </p:nvSpPr>
        <p:spPr bwMode="auto">
          <a:xfrm>
            <a:off x="3048003" y="35814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1490135" y="5410200"/>
            <a:ext cx="2253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Trait 1 genetic value</a:t>
            </a:r>
          </a:p>
        </p:txBody>
      </p:sp>
      <p:sp>
        <p:nvSpPr>
          <p:cNvPr id="4141" name="Text Box 45"/>
          <p:cNvSpPr txBox="1">
            <a:spLocks noChangeArrowheads="1"/>
          </p:cNvSpPr>
          <p:nvPr/>
        </p:nvSpPr>
        <p:spPr bwMode="auto">
          <a:xfrm rot="-5400000">
            <a:off x="-178515" y="3752334"/>
            <a:ext cx="2253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Trait 2 genetic value</a:t>
            </a:r>
          </a:p>
        </p:txBody>
      </p:sp>
      <p:sp>
        <p:nvSpPr>
          <p:cNvPr id="4142" name="Oval 46"/>
          <p:cNvSpPr>
            <a:spLocks noChangeArrowheads="1"/>
          </p:cNvSpPr>
          <p:nvPr/>
        </p:nvSpPr>
        <p:spPr bwMode="auto">
          <a:xfrm>
            <a:off x="1964269" y="48768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3" name="Oval 47"/>
          <p:cNvSpPr>
            <a:spLocks noChangeArrowheads="1"/>
          </p:cNvSpPr>
          <p:nvPr/>
        </p:nvSpPr>
        <p:spPr bwMode="auto">
          <a:xfrm>
            <a:off x="2641603" y="43434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4" name="Oval 48"/>
          <p:cNvSpPr>
            <a:spLocks noChangeArrowheads="1"/>
          </p:cNvSpPr>
          <p:nvPr/>
        </p:nvSpPr>
        <p:spPr bwMode="auto">
          <a:xfrm>
            <a:off x="2980269" y="34290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5" name="Oval 49"/>
          <p:cNvSpPr>
            <a:spLocks noChangeArrowheads="1"/>
          </p:cNvSpPr>
          <p:nvPr/>
        </p:nvSpPr>
        <p:spPr bwMode="auto">
          <a:xfrm>
            <a:off x="2506137" y="34290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6" name="Oval 50"/>
          <p:cNvSpPr>
            <a:spLocks noChangeArrowheads="1"/>
          </p:cNvSpPr>
          <p:nvPr/>
        </p:nvSpPr>
        <p:spPr bwMode="auto">
          <a:xfrm>
            <a:off x="1557869" y="4800600"/>
            <a:ext cx="6773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7" name="Line 51"/>
          <p:cNvSpPr>
            <a:spLocks noChangeShapeType="1"/>
          </p:cNvSpPr>
          <p:nvPr/>
        </p:nvSpPr>
        <p:spPr bwMode="auto">
          <a:xfrm>
            <a:off x="1490133" y="3048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8" name="Line 52"/>
          <p:cNvSpPr>
            <a:spLocks noChangeShapeType="1"/>
          </p:cNvSpPr>
          <p:nvPr/>
        </p:nvSpPr>
        <p:spPr bwMode="auto">
          <a:xfrm>
            <a:off x="1490137" y="3048000"/>
            <a:ext cx="169333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9" name="Line 53"/>
          <p:cNvSpPr>
            <a:spLocks noChangeShapeType="1"/>
          </p:cNvSpPr>
          <p:nvPr/>
        </p:nvSpPr>
        <p:spPr bwMode="auto">
          <a:xfrm>
            <a:off x="3183467" y="3048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0" name="Line 54"/>
          <p:cNvSpPr>
            <a:spLocks noChangeShapeType="1"/>
          </p:cNvSpPr>
          <p:nvPr/>
        </p:nvSpPr>
        <p:spPr bwMode="auto">
          <a:xfrm>
            <a:off x="3318936" y="3352800"/>
            <a:ext cx="1354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1" name="Line 55"/>
          <p:cNvSpPr>
            <a:spLocks noChangeShapeType="1"/>
          </p:cNvSpPr>
          <p:nvPr/>
        </p:nvSpPr>
        <p:spPr bwMode="auto">
          <a:xfrm>
            <a:off x="3454400" y="33528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2" name="Line 56"/>
          <p:cNvSpPr>
            <a:spLocks noChangeShapeType="1"/>
          </p:cNvSpPr>
          <p:nvPr/>
        </p:nvSpPr>
        <p:spPr bwMode="auto">
          <a:xfrm>
            <a:off x="3318936" y="5029200"/>
            <a:ext cx="1354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4" name="Line 58"/>
          <p:cNvSpPr>
            <a:spLocks noChangeShapeType="1"/>
          </p:cNvSpPr>
          <p:nvPr/>
        </p:nvSpPr>
        <p:spPr bwMode="auto">
          <a:xfrm flipH="1">
            <a:off x="3115733" y="2971800"/>
            <a:ext cx="406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6" name="Rectangle 60"/>
          <p:cNvSpPr>
            <a:spLocks noChangeArrowheads="1"/>
          </p:cNvSpPr>
          <p:nvPr/>
        </p:nvSpPr>
        <p:spPr bwMode="auto">
          <a:xfrm>
            <a:off x="2032002" y="2514600"/>
            <a:ext cx="5227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baseline="-250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157" name="Rectangle 61"/>
          <p:cNvSpPr>
            <a:spLocks noChangeArrowheads="1"/>
          </p:cNvSpPr>
          <p:nvPr/>
        </p:nvSpPr>
        <p:spPr bwMode="auto">
          <a:xfrm>
            <a:off x="3522135" y="3886200"/>
            <a:ext cx="5341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baseline="-250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4158" name="Rectangle 62"/>
          <p:cNvSpPr>
            <a:spLocks noChangeArrowheads="1"/>
          </p:cNvSpPr>
          <p:nvPr/>
        </p:nvSpPr>
        <p:spPr bwMode="auto">
          <a:xfrm>
            <a:off x="3454402" y="2590800"/>
            <a:ext cx="5341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baseline="-250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159" name="Line 63"/>
          <p:cNvSpPr>
            <a:spLocks noChangeShapeType="1"/>
          </p:cNvSpPr>
          <p:nvPr/>
        </p:nvSpPr>
        <p:spPr bwMode="auto">
          <a:xfrm>
            <a:off x="4334933" y="3886200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0" name="Rectangle 64"/>
          <p:cNvSpPr>
            <a:spLocks noChangeArrowheads="1"/>
          </p:cNvSpPr>
          <p:nvPr/>
        </p:nvSpPr>
        <p:spPr bwMode="auto">
          <a:xfrm>
            <a:off x="5350933" y="2438400"/>
            <a:ext cx="3048000" cy="2971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1" name="Oval 65"/>
          <p:cNvSpPr>
            <a:spLocks noChangeArrowheads="1"/>
          </p:cNvSpPr>
          <p:nvPr/>
        </p:nvSpPr>
        <p:spPr bwMode="auto">
          <a:xfrm>
            <a:off x="5960537" y="45720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2" name="Oval 66"/>
          <p:cNvSpPr>
            <a:spLocks noChangeArrowheads="1"/>
          </p:cNvSpPr>
          <p:nvPr/>
        </p:nvSpPr>
        <p:spPr bwMode="auto">
          <a:xfrm>
            <a:off x="6028269" y="42672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3" name="Oval 67"/>
          <p:cNvSpPr>
            <a:spLocks noChangeArrowheads="1"/>
          </p:cNvSpPr>
          <p:nvPr/>
        </p:nvSpPr>
        <p:spPr bwMode="auto">
          <a:xfrm>
            <a:off x="6231469" y="44958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4" name="Oval 68"/>
          <p:cNvSpPr>
            <a:spLocks noChangeArrowheads="1"/>
          </p:cNvSpPr>
          <p:nvPr/>
        </p:nvSpPr>
        <p:spPr bwMode="auto">
          <a:xfrm>
            <a:off x="6231469" y="40386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5" name="Oval 69"/>
          <p:cNvSpPr>
            <a:spLocks noChangeArrowheads="1"/>
          </p:cNvSpPr>
          <p:nvPr/>
        </p:nvSpPr>
        <p:spPr bwMode="auto">
          <a:xfrm>
            <a:off x="6231469" y="47244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6" name="Oval 70"/>
          <p:cNvSpPr>
            <a:spLocks noChangeArrowheads="1"/>
          </p:cNvSpPr>
          <p:nvPr/>
        </p:nvSpPr>
        <p:spPr bwMode="auto">
          <a:xfrm>
            <a:off x="6502403" y="44196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7" name="Oval 71"/>
          <p:cNvSpPr>
            <a:spLocks noChangeArrowheads="1"/>
          </p:cNvSpPr>
          <p:nvPr/>
        </p:nvSpPr>
        <p:spPr bwMode="auto">
          <a:xfrm>
            <a:off x="6299203" y="43434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8" name="Oval 72"/>
          <p:cNvSpPr>
            <a:spLocks noChangeArrowheads="1"/>
          </p:cNvSpPr>
          <p:nvPr/>
        </p:nvSpPr>
        <p:spPr bwMode="auto">
          <a:xfrm>
            <a:off x="6434669" y="46482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9" name="Oval 73"/>
          <p:cNvSpPr>
            <a:spLocks noChangeArrowheads="1"/>
          </p:cNvSpPr>
          <p:nvPr/>
        </p:nvSpPr>
        <p:spPr bwMode="auto">
          <a:xfrm>
            <a:off x="6773337" y="44196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70" name="Oval 74"/>
          <p:cNvSpPr>
            <a:spLocks noChangeArrowheads="1"/>
          </p:cNvSpPr>
          <p:nvPr/>
        </p:nvSpPr>
        <p:spPr bwMode="auto">
          <a:xfrm>
            <a:off x="6366937" y="37338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71" name="Oval 75"/>
          <p:cNvSpPr>
            <a:spLocks noChangeArrowheads="1"/>
          </p:cNvSpPr>
          <p:nvPr/>
        </p:nvSpPr>
        <p:spPr bwMode="auto">
          <a:xfrm>
            <a:off x="6502403" y="40386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72" name="Oval 76"/>
          <p:cNvSpPr>
            <a:spLocks noChangeArrowheads="1"/>
          </p:cNvSpPr>
          <p:nvPr/>
        </p:nvSpPr>
        <p:spPr bwMode="auto">
          <a:xfrm>
            <a:off x="6841069" y="38862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73" name="Oval 77"/>
          <p:cNvSpPr>
            <a:spLocks noChangeArrowheads="1"/>
          </p:cNvSpPr>
          <p:nvPr/>
        </p:nvSpPr>
        <p:spPr bwMode="auto">
          <a:xfrm>
            <a:off x="6705603" y="41910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74" name="Oval 78"/>
          <p:cNvSpPr>
            <a:spLocks noChangeArrowheads="1"/>
          </p:cNvSpPr>
          <p:nvPr/>
        </p:nvSpPr>
        <p:spPr bwMode="auto">
          <a:xfrm>
            <a:off x="6637869" y="37338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75" name="Oval 79"/>
          <p:cNvSpPr>
            <a:spLocks noChangeArrowheads="1"/>
          </p:cNvSpPr>
          <p:nvPr/>
        </p:nvSpPr>
        <p:spPr bwMode="auto">
          <a:xfrm>
            <a:off x="6908803" y="41148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76" name="Oval 80"/>
          <p:cNvSpPr>
            <a:spLocks noChangeArrowheads="1"/>
          </p:cNvSpPr>
          <p:nvPr/>
        </p:nvSpPr>
        <p:spPr bwMode="auto">
          <a:xfrm>
            <a:off x="6773337" y="35052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77" name="Oval 81"/>
          <p:cNvSpPr>
            <a:spLocks noChangeArrowheads="1"/>
          </p:cNvSpPr>
          <p:nvPr/>
        </p:nvSpPr>
        <p:spPr bwMode="auto">
          <a:xfrm>
            <a:off x="6773337" y="37338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78" name="Oval 82"/>
          <p:cNvSpPr>
            <a:spLocks noChangeArrowheads="1"/>
          </p:cNvSpPr>
          <p:nvPr/>
        </p:nvSpPr>
        <p:spPr bwMode="auto">
          <a:xfrm>
            <a:off x="6976537" y="36576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79" name="Oval 83"/>
          <p:cNvSpPr>
            <a:spLocks noChangeArrowheads="1"/>
          </p:cNvSpPr>
          <p:nvPr/>
        </p:nvSpPr>
        <p:spPr bwMode="auto">
          <a:xfrm>
            <a:off x="6637869" y="41148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80" name="Oval 84"/>
          <p:cNvSpPr>
            <a:spLocks noChangeArrowheads="1"/>
          </p:cNvSpPr>
          <p:nvPr/>
        </p:nvSpPr>
        <p:spPr bwMode="auto">
          <a:xfrm>
            <a:off x="7044269" y="38862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81" name="Oval 85"/>
          <p:cNvSpPr>
            <a:spLocks noChangeArrowheads="1"/>
          </p:cNvSpPr>
          <p:nvPr/>
        </p:nvSpPr>
        <p:spPr bwMode="auto">
          <a:xfrm>
            <a:off x="7044269" y="34290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82" name="Oval 86"/>
          <p:cNvSpPr>
            <a:spLocks noChangeArrowheads="1"/>
          </p:cNvSpPr>
          <p:nvPr/>
        </p:nvSpPr>
        <p:spPr bwMode="auto">
          <a:xfrm>
            <a:off x="7179737" y="35814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83" name="Oval 87"/>
          <p:cNvSpPr>
            <a:spLocks noChangeArrowheads="1"/>
          </p:cNvSpPr>
          <p:nvPr/>
        </p:nvSpPr>
        <p:spPr bwMode="auto">
          <a:xfrm>
            <a:off x="7112003" y="38100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84" name="Oval 88"/>
          <p:cNvSpPr>
            <a:spLocks noChangeArrowheads="1"/>
          </p:cNvSpPr>
          <p:nvPr/>
        </p:nvSpPr>
        <p:spPr bwMode="auto">
          <a:xfrm>
            <a:off x="6502403" y="38862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85" name="Oval 89"/>
          <p:cNvSpPr>
            <a:spLocks noChangeArrowheads="1"/>
          </p:cNvSpPr>
          <p:nvPr/>
        </p:nvSpPr>
        <p:spPr bwMode="auto">
          <a:xfrm>
            <a:off x="7179737" y="33528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86" name="Oval 90"/>
          <p:cNvSpPr>
            <a:spLocks noChangeArrowheads="1"/>
          </p:cNvSpPr>
          <p:nvPr/>
        </p:nvSpPr>
        <p:spPr bwMode="auto">
          <a:xfrm>
            <a:off x="7247469" y="37338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87" name="Oval 91"/>
          <p:cNvSpPr>
            <a:spLocks noChangeArrowheads="1"/>
          </p:cNvSpPr>
          <p:nvPr/>
        </p:nvSpPr>
        <p:spPr bwMode="auto">
          <a:xfrm>
            <a:off x="7179737" y="41148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88" name="Oval 92"/>
          <p:cNvSpPr>
            <a:spLocks noChangeArrowheads="1"/>
          </p:cNvSpPr>
          <p:nvPr/>
        </p:nvSpPr>
        <p:spPr bwMode="auto">
          <a:xfrm>
            <a:off x="6096003" y="48006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89" name="Oval 93"/>
          <p:cNvSpPr>
            <a:spLocks noChangeArrowheads="1"/>
          </p:cNvSpPr>
          <p:nvPr/>
        </p:nvSpPr>
        <p:spPr bwMode="auto">
          <a:xfrm>
            <a:off x="7450669" y="35814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0" name="Text Box 94"/>
          <p:cNvSpPr txBox="1">
            <a:spLocks noChangeArrowheads="1"/>
          </p:cNvSpPr>
          <p:nvPr/>
        </p:nvSpPr>
        <p:spPr bwMode="auto">
          <a:xfrm>
            <a:off x="5689600" y="5410200"/>
            <a:ext cx="2253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Trait 1 genetic value</a:t>
            </a:r>
          </a:p>
        </p:txBody>
      </p:sp>
      <p:sp>
        <p:nvSpPr>
          <p:cNvPr id="4191" name="Text Box 95"/>
          <p:cNvSpPr txBox="1">
            <a:spLocks noChangeArrowheads="1"/>
          </p:cNvSpPr>
          <p:nvPr/>
        </p:nvSpPr>
        <p:spPr bwMode="auto">
          <a:xfrm rot="-5400000">
            <a:off x="4020951" y="3752334"/>
            <a:ext cx="2253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Trait 2 genetic value</a:t>
            </a:r>
          </a:p>
        </p:txBody>
      </p:sp>
      <p:sp>
        <p:nvSpPr>
          <p:cNvPr id="4192" name="Oval 96"/>
          <p:cNvSpPr>
            <a:spLocks noChangeArrowheads="1"/>
          </p:cNvSpPr>
          <p:nvPr/>
        </p:nvSpPr>
        <p:spPr bwMode="auto">
          <a:xfrm>
            <a:off x="6366937" y="48768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3" name="Oval 97"/>
          <p:cNvSpPr>
            <a:spLocks noChangeArrowheads="1"/>
          </p:cNvSpPr>
          <p:nvPr/>
        </p:nvSpPr>
        <p:spPr bwMode="auto">
          <a:xfrm>
            <a:off x="7044269" y="43434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4" name="Oval 98"/>
          <p:cNvSpPr>
            <a:spLocks noChangeArrowheads="1"/>
          </p:cNvSpPr>
          <p:nvPr/>
        </p:nvSpPr>
        <p:spPr bwMode="auto">
          <a:xfrm>
            <a:off x="7382937" y="34290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5" name="Oval 99"/>
          <p:cNvSpPr>
            <a:spLocks noChangeArrowheads="1"/>
          </p:cNvSpPr>
          <p:nvPr/>
        </p:nvSpPr>
        <p:spPr bwMode="auto">
          <a:xfrm>
            <a:off x="6908803" y="34290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6" name="Oval 100"/>
          <p:cNvSpPr>
            <a:spLocks noChangeArrowheads="1"/>
          </p:cNvSpPr>
          <p:nvPr/>
        </p:nvSpPr>
        <p:spPr bwMode="auto">
          <a:xfrm>
            <a:off x="5960537" y="4800600"/>
            <a:ext cx="67733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7" name="Line 111"/>
          <p:cNvSpPr>
            <a:spLocks noChangeShapeType="1"/>
          </p:cNvSpPr>
          <p:nvPr/>
        </p:nvSpPr>
        <p:spPr bwMode="auto">
          <a:xfrm flipV="1">
            <a:off x="5960535" y="3467101"/>
            <a:ext cx="1490135" cy="140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8" name="Line 112"/>
          <p:cNvSpPr>
            <a:spLocks noChangeShapeType="1"/>
          </p:cNvSpPr>
          <p:nvPr/>
        </p:nvSpPr>
        <p:spPr bwMode="auto">
          <a:xfrm>
            <a:off x="6400802" y="3810000"/>
            <a:ext cx="643467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9" name="Line 113"/>
          <p:cNvSpPr>
            <a:spLocks noChangeShapeType="1"/>
          </p:cNvSpPr>
          <p:nvPr/>
        </p:nvSpPr>
        <p:spPr bwMode="auto">
          <a:xfrm>
            <a:off x="5554137" y="4343400"/>
            <a:ext cx="67733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10" name="Line 114"/>
          <p:cNvSpPr>
            <a:spLocks noChangeShapeType="1"/>
          </p:cNvSpPr>
          <p:nvPr/>
        </p:nvSpPr>
        <p:spPr bwMode="auto">
          <a:xfrm flipV="1">
            <a:off x="5554136" y="2895600"/>
            <a:ext cx="1557867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12" name="Line 116"/>
          <p:cNvSpPr>
            <a:spLocks noChangeShapeType="1"/>
          </p:cNvSpPr>
          <p:nvPr/>
        </p:nvSpPr>
        <p:spPr bwMode="auto">
          <a:xfrm>
            <a:off x="7112003" y="2895600"/>
            <a:ext cx="67733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13" name="Line 117"/>
          <p:cNvSpPr>
            <a:spLocks noChangeShapeType="1"/>
          </p:cNvSpPr>
          <p:nvPr/>
        </p:nvSpPr>
        <p:spPr bwMode="auto">
          <a:xfrm flipV="1">
            <a:off x="7247469" y="2895600"/>
            <a:ext cx="67733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14" name="Line 118"/>
          <p:cNvSpPr>
            <a:spLocks noChangeShapeType="1"/>
          </p:cNvSpPr>
          <p:nvPr/>
        </p:nvSpPr>
        <p:spPr bwMode="auto">
          <a:xfrm>
            <a:off x="7315203" y="2895600"/>
            <a:ext cx="581025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15" name="Line 119"/>
          <p:cNvSpPr>
            <a:spLocks noChangeShapeType="1"/>
          </p:cNvSpPr>
          <p:nvPr/>
        </p:nvSpPr>
        <p:spPr bwMode="auto">
          <a:xfrm flipV="1">
            <a:off x="7821615" y="3581400"/>
            <a:ext cx="67733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16" name="Line 120"/>
          <p:cNvSpPr>
            <a:spLocks noChangeShapeType="1"/>
          </p:cNvSpPr>
          <p:nvPr/>
        </p:nvSpPr>
        <p:spPr bwMode="auto">
          <a:xfrm flipV="1">
            <a:off x="6028267" y="4953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17" name="Line 121"/>
          <p:cNvSpPr>
            <a:spLocks noChangeShapeType="1"/>
          </p:cNvSpPr>
          <p:nvPr/>
        </p:nvSpPr>
        <p:spPr bwMode="auto">
          <a:xfrm>
            <a:off x="6028267" y="5181600"/>
            <a:ext cx="20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18" name="Text Box 122"/>
          <p:cNvSpPr txBox="1">
            <a:spLocks noChangeArrowheads="1"/>
          </p:cNvSpPr>
          <p:nvPr/>
        </p:nvSpPr>
        <p:spPr bwMode="auto">
          <a:xfrm>
            <a:off x="6231467" y="4953000"/>
            <a:ext cx="1377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eigenvector</a:t>
            </a:r>
          </a:p>
        </p:txBody>
      </p:sp>
      <p:sp>
        <p:nvSpPr>
          <p:cNvPr id="4219" name="Text Box 123"/>
          <p:cNvSpPr txBox="1">
            <a:spLocks noChangeArrowheads="1"/>
          </p:cNvSpPr>
          <p:nvPr/>
        </p:nvSpPr>
        <p:spPr bwMode="auto">
          <a:xfrm rot="19030588">
            <a:off x="5571413" y="3244334"/>
            <a:ext cx="13003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eigenvalue</a:t>
            </a:r>
          </a:p>
        </p:txBody>
      </p:sp>
      <p:sp>
        <p:nvSpPr>
          <p:cNvPr id="4220" name="Text Box 124"/>
          <p:cNvSpPr txBox="1">
            <a:spLocks noChangeArrowheads="1"/>
          </p:cNvSpPr>
          <p:nvPr/>
        </p:nvSpPr>
        <p:spPr bwMode="auto">
          <a:xfrm rot="2984014">
            <a:off x="7078298" y="2929932"/>
            <a:ext cx="13276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eigenvalue</a:t>
            </a:r>
          </a:p>
        </p:txBody>
      </p:sp>
    </p:spTree>
    <p:extLst>
      <p:ext uri="{BB962C8B-B14F-4D97-AF65-F5344CB8AC3E}">
        <p14:creationId xmlns:p14="http://schemas.microsoft.com/office/powerpoint/2010/main" val="3379864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9">
            <a:extLst>
              <a:ext uri="{FF2B5EF4-FFF2-40B4-BE49-F238E27FC236}">
                <a16:creationId xmlns:a16="http://schemas.microsoft.com/office/drawing/2014/main" id="{49703214-5DEB-4D05-A7D6-B8140FA0C4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38278" y="2014869"/>
            <a:ext cx="5418667" cy="2514600"/>
          </a:xfrm>
          <a:prstGeom prst="line">
            <a:avLst/>
          </a:prstGeom>
          <a:noFill/>
          <a:ln w="19050">
            <a:solidFill>
              <a:srgbClr val="FF00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6">
            <a:extLst>
              <a:ext uri="{FF2B5EF4-FFF2-40B4-BE49-F238E27FC236}">
                <a16:creationId xmlns:a16="http://schemas.microsoft.com/office/drawing/2014/main" id="{58E1DC7C-2378-4B3A-8F35-81CDCBE163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5343" y="1329069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7">
            <a:extLst>
              <a:ext uri="{FF2B5EF4-FFF2-40B4-BE49-F238E27FC236}">
                <a16:creationId xmlns:a16="http://schemas.microsoft.com/office/drawing/2014/main" id="{AE8D6E0E-47DC-4DF2-9679-E9D541EE91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1476" y="3234069"/>
            <a:ext cx="528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96281486-9144-4A07-ACEF-EF195584F8DC}"/>
              </a:ext>
            </a:extLst>
          </p:cNvPr>
          <p:cNvGrpSpPr>
            <a:grpSpLocks/>
          </p:cNvGrpSpPr>
          <p:nvPr/>
        </p:nvGrpSpPr>
        <p:grpSpPr bwMode="auto">
          <a:xfrm rot="20076268">
            <a:off x="3225210" y="2776869"/>
            <a:ext cx="2980267" cy="914400"/>
            <a:chOff x="2064" y="720"/>
            <a:chExt cx="2112" cy="576"/>
          </a:xfrm>
          <a:solidFill>
            <a:srgbClr val="FFFF00"/>
          </a:solidFill>
        </p:grpSpPr>
        <p:sp>
          <p:nvSpPr>
            <p:cNvPr id="6" name="Oval 2">
              <a:extLst>
                <a:ext uri="{FF2B5EF4-FFF2-40B4-BE49-F238E27FC236}">
                  <a16:creationId xmlns:a16="http://schemas.microsoft.com/office/drawing/2014/main" id="{607B6926-8ED9-4D4E-A247-549434FD9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720"/>
              <a:ext cx="2112" cy="57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3">
              <a:extLst>
                <a:ext uri="{FF2B5EF4-FFF2-40B4-BE49-F238E27FC236}">
                  <a16:creationId xmlns:a16="http://schemas.microsoft.com/office/drawing/2014/main" id="{AA19EBD6-B4E7-43E4-9FA5-6F0310E88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008"/>
              <a:ext cx="211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">
              <a:extLst>
                <a:ext uri="{FF2B5EF4-FFF2-40B4-BE49-F238E27FC236}">
                  <a16:creationId xmlns:a16="http://schemas.microsoft.com/office/drawing/2014/main" id="{65D96CEC-008E-411B-B250-FFBFA83C3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720"/>
              <a:ext cx="0" cy="57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rc 13">
            <a:extLst>
              <a:ext uri="{FF2B5EF4-FFF2-40B4-BE49-F238E27FC236}">
                <a16:creationId xmlns:a16="http://schemas.microsoft.com/office/drawing/2014/main" id="{CC27C211-F9DC-4FEF-8099-E6A7B17B3BD3}"/>
              </a:ext>
            </a:extLst>
          </p:cNvPr>
          <p:cNvSpPr>
            <a:spLocks/>
          </p:cNvSpPr>
          <p:nvPr/>
        </p:nvSpPr>
        <p:spPr bwMode="auto">
          <a:xfrm>
            <a:off x="6205475" y="2472069"/>
            <a:ext cx="407812" cy="762000"/>
          </a:xfrm>
          <a:custGeom>
            <a:avLst/>
            <a:gdLst>
              <a:gd name="G0" fmla="+- 0 0 0"/>
              <a:gd name="G1" fmla="+- 20556 0 0"/>
              <a:gd name="G2" fmla="+- 21600 0 0"/>
              <a:gd name="T0" fmla="*/ 6633 w 21600"/>
              <a:gd name="T1" fmla="*/ 0 h 21500"/>
              <a:gd name="T2" fmla="*/ 21579 w 21600"/>
              <a:gd name="T3" fmla="*/ 21500 h 21500"/>
              <a:gd name="T4" fmla="*/ 0 w 21600"/>
              <a:gd name="T5" fmla="*/ 20556 h 2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00" fill="none" extrusionOk="0">
                <a:moveTo>
                  <a:pt x="6633" y="-1"/>
                </a:moveTo>
                <a:cubicBezTo>
                  <a:pt x="15553" y="2878"/>
                  <a:pt x="21600" y="11182"/>
                  <a:pt x="21600" y="20556"/>
                </a:cubicBezTo>
                <a:cubicBezTo>
                  <a:pt x="21600" y="20870"/>
                  <a:pt x="21593" y="21185"/>
                  <a:pt x="21579" y="21500"/>
                </a:cubicBezTo>
              </a:path>
              <a:path w="21600" h="21500" stroke="0" extrusionOk="0">
                <a:moveTo>
                  <a:pt x="6633" y="-1"/>
                </a:moveTo>
                <a:cubicBezTo>
                  <a:pt x="15553" y="2878"/>
                  <a:pt x="21600" y="11182"/>
                  <a:pt x="21600" y="20556"/>
                </a:cubicBezTo>
                <a:cubicBezTo>
                  <a:pt x="21600" y="20870"/>
                  <a:pt x="21593" y="21185"/>
                  <a:pt x="21579" y="21500"/>
                </a:cubicBezTo>
                <a:lnTo>
                  <a:pt x="0" y="20556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40DCB1FA-50F0-49D5-8933-2E341ADD9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9609" y="2319671"/>
            <a:ext cx="4860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>
                <a:cs typeface="Times New Roman" pitchFamily="18" charset="0"/>
              </a:rPr>
              <a:t>φ</a:t>
            </a:r>
            <a:endParaRPr lang="en-US" sz="3600" i="1" dirty="0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AEC2DC1C-0A6B-4596-A69C-2227998C5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411" y="317874"/>
            <a:ext cx="41622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Effect on the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-matrix</a:t>
            </a:r>
          </a:p>
        </p:txBody>
      </p:sp>
    </p:spTree>
    <p:extLst>
      <p:ext uri="{BB962C8B-B14F-4D97-AF65-F5344CB8AC3E}">
        <p14:creationId xmlns:p14="http://schemas.microsoft.com/office/powerpoint/2010/main" val="143522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1937661"/>
            <a:ext cx="8801100" cy="272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67675" y="3117787"/>
            <a:ext cx="3353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52465" y="4357689"/>
            <a:ext cx="84216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0				Generations			          2000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5751" y="751118"/>
            <a:ext cx="7529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Stationary Optimum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selectional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correlation = 0, mutational correlation = 0)</a:t>
            </a:r>
          </a:p>
        </p:txBody>
      </p:sp>
    </p:spTree>
    <p:extLst>
      <p:ext uri="{BB962C8B-B14F-4D97-AF65-F5344CB8AC3E}">
        <p14:creationId xmlns:p14="http://schemas.microsoft.com/office/powerpoint/2010/main" val="2004749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194417" y="457203"/>
            <a:ext cx="67890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Stronger correlational selection produces a more stable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-matrix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selectional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correlation = 0.75, mutational correlation = 0)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957943"/>
            <a:ext cx="795866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477" name="Group 69"/>
          <p:cNvGraphicFramePr>
            <a:graphicFrameLocks noGrp="1"/>
          </p:cNvGraphicFramePr>
          <p:nvPr/>
        </p:nvGraphicFramePr>
        <p:xfrm>
          <a:off x="1793727" y="3548743"/>
          <a:ext cx="5892801" cy="2240280"/>
        </p:xfrm>
        <a:graphic>
          <a:graphicData uri="http://schemas.openxmlformats.org/drawingml/2006/table">
            <a:tbl>
              <a:tblPr/>
              <a:tblGrid>
                <a:gridCol w="1178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8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4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 (trait 1)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 (trait 2)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 (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ω)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 (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μ)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Δφ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9.1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9.2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7.8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5.4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4.3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478" name="Text Box 70"/>
          <p:cNvSpPr txBox="1">
            <a:spLocks noChangeArrowheads="1"/>
          </p:cNvSpPr>
          <p:nvPr/>
        </p:nvSpPr>
        <p:spPr bwMode="auto">
          <a:xfrm>
            <a:off x="349955" y="1827893"/>
            <a:ext cx="3353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</a:p>
        </p:txBody>
      </p:sp>
      <p:sp>
        <p:nvSpPr>
          <p:cNvPr id="17479" name="Text Box 71"/>
          <p:cNvSpPr txBox="1">
            <a:spLocks noChangeArrowheads="1"/>
          </p:cNvSpPr>
          <p:nvPr/>
        </p:nvSpPr>
        <p:spPr bwMode="auto">
          <a:xfrm>
            <a:off x="946856" y="2921684"/>
            <a:ext cx="80556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0				Generations		            2000</a:t>
            </a:r>
          </a:p>
        </p:txBody>
      </p:sp>
    </p:spTree>
    <p:extLst>
      <p:ext uri="{BB962C8B-B14F-4D97-AF65-F5344CB8AC3E}">
        <p14:creationId xmlns:p14="http://schemas.microsoft.com/office/powerpoint/2010/main" val="1216460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61534" y="415020"/>
            <a:ext cx="66182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high correlation between mutational effects produces stability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selectional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correlation = 0, mutational correlation = 0.5)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9" y="1334532"/>
            <a:ext cx="802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293" name="Group 5"/>
          <p:cNvGraphicFramePr>
            <a:graphicFrameLocks noGrp="1"/>
          </p:cNvGraphicFramePr>
          <p:nvPr/>
        </p:nvGraphicFramePr>
        <p:xfrm>
          <a:off x="1708172" y="3505200"/>
          <a:ext cx="5892801" cy="2240280"/>
        </p:xfrm>
        <a:graphic>
          <a:graphicData uri="http://schemas.openxmlformats.org/drawingml/2006/table">
            <a:tbl>
              <a:tblPr/>
              <a:tblGrid>
                <a:gridCol w="1178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8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4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 (trait 1)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 (trait 2)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 (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ω)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 (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μ)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Δφ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3.6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0.85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0.90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343" name="Text Box 55"/>
          <p:cNvSpPr txBox="1">
            <a:spLocks noChangeArrowheads="1"/>
          </p:cNvSpPr>
          <p:nvPr/>
        </p:nvSpPr>
        <p:spPr bwMode="auto">
          <a:xfrm>
            <a:off x="407125" y="1918732"/>
            <a:ext cx="3353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cs typeface="Times New Roman" pitchFamily="18" charset="0"/>
              </a:rPr>
              <a:t>φ</a:t>
            </a:r>
            <a:endParaRPr lang="en-US"/>
          </a:p>
        </p:txBody>
      </p:sp>
      <p:sp>
        <p:nvSpPr>
          <p:cNvPr id="12344" name="Text Box 56"/>
          <p:cNvSpPr txBox="1">
            <a:spLocks noChangeArrowheads="1"/>
          </p:cNvSpPr>
          <p:nvPr/>
        </p:nvSpPr>
        <p:spPr bwMode="auto">
          <a:xfrm>
            <a:off x="987093" y="2857045"/>
            <a:ext cx="80169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/>
              <a:t>0				Generations		             2000</a:t>
            </a:r>
          </a:p>
        </p:txBody>
      </p:sp>
    </p:spTree>
    <p:extLst>
      <p:ext uri="{BB962C8B-B14F-4D97-AF65-F5344CB8AC3E}">
        <p14:creationId xmlns:p14="http://schemas.microsoft.com/office/powerpoint/2010/main" val="1398903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87592" y="424545"/>
            <a:ext cx="74603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the selection matrix and mutation matrix are aligned,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can be very stable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9" y="1600520"/>
            <a:ext cx="7992533" cy="205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1" y="3931364"/>
            <a:ext cx="8128000" cy="215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27993" y="2426509"/>
            <a:ext cx="3513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887591" y="3423110"/>
            <a:ext cx="80495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				Generations		                   	                2000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27991" y="4808148"/>
            <a:ext cx="3513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87590" y="5804749"/>
            <a:ext cx="80495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				Generations		                   	                2000</a:t>
            </a:r>
          </a:p>
        </p:txBody>
      </p:sp>
      <p:sp>
        <p:nvSpPr>
          <p:cNvPr id="2" name="Rectangle 1"/>
          <p:cNvSpPr/>
          <p:nvPr/>
        </p:nvSpPr>
        <p:spPr>
          <a:xfrm>
            <a:off x="979716" y="1415851"/>
            <a:ext cx="6955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selectional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correlation = 0.75, mutational correlation = 0.5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79714" y="3746695"/>
            <a:ext cx="6955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selectional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correlation = 0.9, mutational correlation = 0.9</a:t>
            </a:r>
          </a:p>
        </p:txBody>
      </p:sp>
    </p:spTree>
    <p:extLst>
      <p:ext uri="{BB962C8B-B14F-4D97-AF65-F5344CB8AC3E}">
        <p14:creationId xmlns:p14="http://schemas.microsoft.com/office/powerpoint/2010/main" val="4260220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 rot="-5400000">
            <a:off x="3091743" y="1912779"/>
            <a:ext cx="2897188" cy="2952751"/>
            <a:chOff x="917" y="78"/>
            <a:chExt cx="4267" cy="424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17" y="78"/>
              <a:ext cx="1861" cy="1775"/>
              <a:chOff x="1950" y="1262"/>
              <a:chExt cx="1861" cy="1775"/>
            </a:xfrm>
          </p:grpSpPr>
          <p:sp>
            <p:nvSpPr>
              <p:cNvPr id="40" name="Line 5"/>
              <p:cNvSpPr>
                <a:spLocks noChangeShapeType="1"/>
              </p:cNvSpPr>
              <p:nvPr/>
            </p:nvSpPr>
            <p:spPr bwMode="auto">
              <a:xfrm rot="2237258" flipV="1">
                <a:off x="2051" y="1535"/>
                <a:ext cx="1647" cy="1233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Oval 6"/>
              <p:cNvSpPr>
                <a:spLocks noChangeArrowheads="1"/>
              </p:cNvSpPr>
              <p:nvPr/>
            </p:nvSpPr>
            <p:spPr bwMode="auto">
              <a:xfrm rot="116852">
                <a:off x="2651" y="1955"/>
                <a:ext cx="438" cy="403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7"/>
              <p:cNvSpPr>
                <a:spLocks noChangeArrowheads="1"/>
              </p:cNvSpPr>
              <p:nvPr/>
            </p:nvSpPr>
            <p:spPr bwMode="auto">
              <a:xfrm rot="116852">
                <a:off x="2494" y="1796"/>
                <a:ext cx="738" cy="721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8"/>
              <p:cNvSpPr>
                <a:spLocks noChangeArrowheads="1"/>
              </p:cNvSpPr>
              <p:nvPr/>
            </p:nvSpPr>
            <p:spPr bwMode="auto">
              <a:xfrm rot="116852">
                <a:off x="2322" y="1609"/>
                <a:ext cx="1114" cy="1096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9"/>
              <p:cNvSpPr>
                <a:spLocks noChangeArrowheads="1"/>
              </p:cNvSpPr>
              <p:nvPr/>
            </p:nvSpPr>
            <p:spPr bwMode="auto">
              <a:xfrm rot="116852">
                <a:off x="2119" y="1427"/>
                <a:ext cx="1512" cy="1455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 rot="2237258">
                <a:off x="2277" y="1297"/>
                <a:ext cx="1207" cy="1601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Oval 11"/>
              <p:cNvSpPr>
                <a:spLocks noChangeArrowheads="1"/>
              </p:cNvSpPr>
              <p:nvPr/>
            </p:nvSpPr>
            <p:spPr bwMode="auto">
              <a:xfrm>
                <a:off x="2822" y="2102"/>
                <a:ext cx="115" cy="115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12"/>
              <p:cNvSpPr>
                <a:spLocks noChangeArrowheads="1"/>
              </p:cNvSpPr>
              <p:nvPr/>
            </p:nvSpPr>
            <p:spPr bwMode="auto">
              <a:xfrm>
                <a:off x="1950" y="1262"/>
                <a:ext cx="1861" cy="1775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" name="Group 13"/>
              <p:cNvGrpSpPr>
                <a:grpSpLocks/>
              </p:cNvGrpSpPr>
              <p:nvPr/>
            </p:nvGrpSpPr>
            <p:grpSpPr bwMode="auto">
              <a:xfrm>
                <a:off x="2724" y="2020"/>
                <a:ext cx="312" cy="280"/>
                <a:chOff x="3980" y="1728"/>
                <a:chExt cx="312" cy="280"/>
              </a:xfrm>
            </p:grpSpPr>
            <p:sp>
              <p:nvSpPr>
                <p:cNvPr id="49" name="Oval 14"/>
                <p:cNvSpPr>
                  <a:spLocks noChangeArrowheads="1"/>
                </p:cNvSpPr>
                <p:nvPr/>
              </p:nvSpPr>
              <p:spPr bwMode="auto">
                <a:xfrm>
                  <a:off x="4040" y="1772"/>
                  <a:ext cx="196" cy="192"/>
                </a:xfrm>
                <a:prstGeom prst="ellipse">
                  <a:avLst/>
                </a:prstGeom>
                <a:noFill/>
                <a:ln w="28575">
                  <a:solidFill>
                    <a:srgbClr val="00CC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15"/>
                <p:cNvSpPr>
                  <a:spLocks noChangeShapeType="1"/>
                </p:cNvSpPr>
                <p:nvPr/>
              </p:nvSpPr>
              <p:spPr bwMode="auto">
                <a:xfrm>
                  <a:off x="3980" y="1868"/>
                  <a:ext cx="312" cy="0"/>
                </a:xfrm>
                <a:prstGeom prst="line">
                  <a:avLst/>
                </a:prstGeom>
                <a:noFill/>
                <a:ln w="19050">
                  <a:solidFill>
                    <a:srgbClr val="00CC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4136" y="1728"/>
                  <a:ext cx="4" cy="280"/>
                </a:xfrm>
                <a:prstGeom prst="line">
                  <a:avLst/>
                </a:prstGeom>
                <a:noFill/>
                <a:ln w="19050">
                  <a:solidFill>
                    <a:srgbClr val="00CC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3323" y="2545"/>
              <a:ext cx="1861" cy="1775"/>
              <a:chOff x="1950" y="1262"/>
              <a:chExt cx="1861" cy="1775"/>
            </a:xfrm>
          </p:grpSpPr>
          <p:sp>
            <p:nvSpPr>
              <p:cNvPr id="28" name="Line 18"/>
              <p:cNvSpPr>
                <a:spLocks noChangeShapeType="1"/>
              </p:cNvSpPr>
              <p:nvPr/>
            </p:nvSpPr>
            <p:spPr bwMode="auto">
              <a:xfrm rot="2237258" flipV="1">
                <a:off x="2051" y="1535"/>
                <a:ext cx="1647" cy="1233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Oval 19"/>
              <p:cNvSpPr>
                <a:spLocks noChangeArrowheads="1"/>
              </p:cNvSpPr>
              <p:nvPr/>
            </p:nvSpPr>
            <p:spPr bwMode="auto">
              <a:xfrm rot="116852">
                <a:off x="2651" y="1955"/>
                <a:ext cx="438" cy="403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20"/>
              <p:cNvSpPr>
                <a:spLocks noChangeArrowheads="1"/>
              </p:cNvSpPr>
              <p:nvPr/>
            </p:nvSpPr>
            <p:spPr bwMode="auto">
              <a:xfrm rot="116852">
                <a:off x="2494" y="1796"/>
                <a:ext cx="738" cy="721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21"/>
              <p:cNvSpPr>
                <a:spLocks noChangeArrowheads="1"/>
              </p:cNvSpPr>
              <p:nvPr/>
            </p:nvSpPr>
            <p:spPr bwMode="auto">
              <a:xfrm rot="116852">
                <a:off x="2322" y="1609"/>
                <a:ext cx="1114" cy="1096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22"/>
              <p:cNvSpPr>
                <a:spLocks noChangeArrowheads="1"/>
              </p:cNvSpPr>
              <p:nvPr/>
            </p:nvSpPr>
            <p:spPr bwMode="auto">
              <a:xfrm rot="116852">
                <a:off x="2119" y="1427"/>
                <a:ext cx="1512" cy="1455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23"/>
              <p:cNvSpPr>
                <a:spLocks noChangeShapeType="1"/>
              </p:cNvSpPr>
              <p:nvPr/>
            </p:nvSpPr>
            <p:spPr bwMode="auto">
              <a:xfrm rot="2237258">
                <a:off x="2277" y="1297"/>
                <a:ext cx="1207" cy="1601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Oval 24"/>
              <p:cNvSpPr>
                <a:spLocks noChangeArrowheads="1"/>
              </p:cNvSpPr>
              <p:nvPr/>
            </p:nvSpPr>
            <p:spPr bwMode="auto">
              <a:xfrm>
                <a:off x="2822" y="2102"/>
                <a:ext cx="115" cy="115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25"/>
              <p:cNvSpPr>
                <a:spLocks noChangeArrowheads="1"/>
              </p:cNvSpPr>
              <p:nvPr/>
            </p:nvSpPr>
            <p:spPr bwMode="auto">
              <a:xfrm>
                <a:off x="1950" y="1262"/>
                <a:ext cx="1861" cy="1775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" name="Group 26"/>
              <p:cNvGrpSpPr>
                <a:grpSpLocks/>
              </p:cNvGrpSpPr>
              <p:nvPr/>
            </p:nvGrpSpPr>
            <p:grpSpPr bwMode="auto">
              <a:xfrm>
                <a:off x="2724" y="2020"/>
                <a:ext cx="312" cy="280"/>
                <a:chOff x="3980" y="1728"/>
                <a:chExt cx="312" cy="280"/>
              </a:xfrm>
            </p:grpSpPr>
            <p:sp>
              <p:nvSpPr>
                <p:cNvPr id="37" name="Oval 27"/>
                <p:cNvSpPr>
                  <a:spLocks noChangeArrowheads="1"/>
                </p:cNvSpPr>
                <p:nvPr/>
              </p:nvSpPr>
              <p:spPr bwMode="auto">
                <a:xfrm>
                  <a:off x="4040" y="1772"/>
                  <a:ext cx="196" cy="192"/>
                </a:xfrm>
                <a:prstGeom prst="ellips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28"/>
                <p:cNvSpPr>
                  <a:spLocks noChangeShapeType="1"/>
                </p:cNvSpPr>
                <p:nvPr/>
              </p:nvSpPr>
              <p:spPr bwMode="auto">
                <a:xfrm>
                  <a:off x="3980" y="1868"/>
                  <a:ext cx="312" cy="0"/>
                </a:xfrm>
                <a:prstGeom prst="line">
                  <a:avLst/>
                </a:prstGeom>
                <a:noFill/>
                <a:ln w="19050">
                  <a:solidFill>
                    <a:srgbClr val="00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136" y="1728"/>
                  <a:ext cx="4" cy="280"/>
                </a:xfrm>
                <a:prstGeom prst="line">
                  <a:avLst/>
                </a:prstGeom>
                <a:noFill/>
                <a:ln w="19050">
                  <a:solidFill>
                    <a:srgbClr val="00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1804" y="967"/>
              <a:ext cx="2188" cy="2208"/>
              <a:chOff x="1804" y="967"/>
              <a:chExt cx="2188" cy="2208"/>
            </a:xfrm>
          </p:grpSpPr>
          <p:grpSp>
            <p:nvGrpSpPr>
              <p:cNvPr id="6" name="Group 31"/>
              <p:cNvGrpSpPr>
                <a:grpSpLocks/>
              </p:cNvGrpSpPr>
              <p:nvPr/>
            </p:nvGrpSpPr>
            <p:grpSpPr bwMode="auto">
              <a:xfrm>
                <a:off x="2191" y="1315"/>
                <a:ext cx="1717" cy="1756"/>
                <a:chOff x="2191" y="1315"/>
                <a:chExt cx="1717" cy="1756"/>
              </a:xfrm>
            </p:grpSpPr>
            <p:sp>
              <p:nvSpPr>
                <p:cNvPr id="23" name="Oval 32"/>
                <p:cNvSpPr>
                  <a:spLocks noChangeArrowheads="1"/>
                </p:cNvSpPr>
                <p:nvPr/>
              </p:nvSpPr>
              <p:spPr bwMode="auto">
                <a:xfrm rot="4919224">
                  <a:off x="2190" y="1316"/>
                  <a:ext cx="83" cy="81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33"/>
                <p:cNvSpPr>
                  <a:spLocks noChangeArrowheads="1"/>
                </p:cNvSpPr>
                <p:nvPr/>
              </p:nvSpPr>
              <p:spPr bwMode="auto">
                <a:xfrm rot="4919224">
                  <a:off x="2590" y="1726"/>
                  <a:ext cx="83" cy="81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Oval 34"/>
                <p:cNvSpPr>
                  <a:spLocks noChangeArrowheads="1"/>
                </p:cNvSpPr>
                <p:nvPr/>
              </p:nvSpPr>
              <p:spPr bwMode="auto">
                <a:xfrm rot="4919224">
                  <a:off x="3005" y="2154"/>
                  <a:ext cx="83" cy="81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35"/>
                <p:cNvSpPr>
                  <a:spLocks noChangeArrowheads="1"/>
                </p:cNvSpPr>
                <p:nvPr/>
              </p:nvSpPr>
              <p:spPr bwMode="auto">
                <a:xfrm rot="4919224">
                  <a:off x="3411" y="2567"/>
                  <a:ext cx="83" cy="81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Oval 36"/>
                <p:cNvSpPr>
                  <a:spLocks noChangeArrowheads="1"/>
                </p:cNvSpPr>
                <p:nvPr/>
              </p:nvSpPr>
              <p:spPr bwMode="auto">
                <a:xfrm rot="4919224">
                  <a:off x="3826" y="2989"/>
                  <a:ext cx="83" cy="81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37"/>
              <p:cNvGrpSpPr>
                <a:grpSpLocks/>
              </p:cNvGrpSpPr>
              <p:nvPr/>
            </p:nvGrpSpPr>
            <p:grpSpPr bwMode="auto">
              <a:xfrm>
                <a:off x="1804" y="967"/>
                <a:ext cx="2188" cy="2208"/>
                <a:chOff x="1804" y="967"/>
                <a:chExt cx="2188" cy="2208"/>
              </a:xfrm>
            </p:grpSpPr>
            <p:sp>
              <p:nvSpPr>
                <p:cNvPr id="18" name="Oval 38"/>
                <p:cNvSpPr>
                  <a:spLocks noChangeArrowheads="1"/>
                </p:cNvSpPr>
                <p:nvPr/>
              </p:nvSpPr>
              <p:spPr bwMode="auto">
                <a:xfrm rot="1010272">
                  <a:off x="1804" y="967"/>
                  <a:ext cx="411" cy="678"/>
                </a:xfrm>
                <a:prstGeom prst="ellips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Oval 39"/>
                <p:cNvSpPr>
                  <a:spLocks noChangeArrowheads="1"/>
                </p:cNvSpPr>
                <p:nvPr/>
              </p:nvSpPr>
              <p:spPr bwMode="auto">
                <a:xfrm rot="-1788180">
                  <a:off x="2295" y="1477"/>
                  <a:ext cx="380" cy="612"/>
                </a:xfrm>
                <a:prstGeom prst="ellips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Oval 40"/>
                <p:cNvSpPr>
                  <a:spLocks noChangeArrowheads="1"/>
                </p:cNvSpPr>
                <p:nvPr/>
              </p:nvSpPr>
              <p:spPr bwMode="auto">
                <a:xfrm rot="813714">
                  <a:off x="2737" y="1858"/>
                  <a:ext cx="588" cy="404"/>
                </a:xfrm>
                <a:prstGeom prst="ellips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Oval 41"/>
                <p:cNvSpPr>
                  <a:spLocks noChangeArrowheads="1"/>
                </p:cNvSpPr>
                <p:nvPr/>
              </p:nvSpPr>
              <p:spPr bwMode="auto">
                <a:xfrm rot="511938">
                  <a:off x="3326" y="2627"/>
                  <a:ext cx="666" cy="548"/>
                </a:xfrm>
                <a:prstGeom prst="ellips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42"/>
                <p:cNvSpPr>
                  <a:spLocks noChangeArrowheads="1"/>
                </p:cNvSpPr>
                <p:nvPr/>
              </p:nvSpPr>
              <p:spPr bwMode="auto">
                <a:xfrm rot="185189">
                  <a:off x="3082" y="2111"/>
                  <a:ext cx="653" cy="468"/>
                </a:xfrm>
                <a:prstGeom prst="ellips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" name="Line 43"/>
              <p:cNvSpPr>
                <a:spLocks noChangeShapeType="1"/>
              </p:cNvSpPr>
              <p:nvPr/>
            </p:nvSpPr>
            <p:spPr bwMode="auto">
              <a:xfrm rot="1017978" flipV="1">
                <a:off x="1804" y="1305"/>
                <a:ext cx="398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44"/>
              <p:cNvSpPr>
                <a:spLocks noChangeShapeType="1"/>
              </p:cNvSpPr>
              <p:nvPr/>
            </p:nvSpPr>
            <p:spPr bwMode="auto">
              <a:xfrm rot="1017978" flipH="1">
                <a:off x="2011" y="970"/>
                <a:ext cx="6" cy="668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45"/>
              <p:cNvSpPr>
                <a:spLocks noChangeShapeType="1"/>
              </p:cNvSpPr>
              <p:nvPr/>
            </p:nvSpPr>
            <p:spPr bwMode="auto">
              <a:xfrm rot="416188" flipV="1">
                <a:off x="3321" y="2892"/>
                <a:ext cx="669" cy="6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46"/>
              <p:cNvSpPr>
                <a:spLocks noChangeShapeType="1"/>
              </p:cNvSpPr>
              <p:nvPr/>
            </p:nvSpPr>
            <p:spPr bwMode="auto">
              <a:xfrm rot="416188">
                <a:off x="3656" y="2628"/>
                <a:ext cx="2" cy="543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47"/>
              <p:cNvSpPr>
                <a:spLocks noChangeShapeType="1"/>
              </p:cNvSpPr>
              <p:nvPr/>
            </p:nvSpPr>
            <p:spPr bwMode="auto">
              <a:xfrm>
                <a:off x="3097" y="2341"/>
                <a:ext cx="636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48"/>
              <p:cNvSpPr>
                <a:spLocks noChangeShapeType="1"/>
              </p:cNvSpPr>
              <p:nvPr/>
            </p:nvSpPr>
            <p:spPr bwMode="auto">
              <a:xfrm flipH="1">
                <a:off x="3415" y="2125"/>
                <a:ext cx="0" cy="45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49"/>
              <p:cNvSpPr>
                <a:spLocks noChangeShapeType="1"/>
              </p:cNvSpPr>
              <p:nvPr/>
            </p:nvSpPr>
            <p:spPr bwMode="auto">
              <a:xfrm rot="703369" flipV="1">
                <a:off x="2747" y="2062"/>
                <a:ext cx="581" cy="3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50"/>
              <p:cNvSpPr>
                <a:spLocks noChangeShapeType="1"/>
              </p:cNvSpPr>
              <p:nvPr/>
            </p:nvSpPr>
            <p:spPr bwMode="auto">
              <a:xfrm rot="703369">
                <a:off x="3034" y="1861"/>
                <a:ext cx="2" cy="40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51"/>
              <p:cNvSpPr>
                <a:spLocks noChangeShapeType="1"/>
              </p:cNvSpPr>
              <p:nvPr/>
            </p:nvSpPr>
            <p:spPr bwMode="auto">
              <a:xfrm rot="-1943163">
                <a:off x="2296" y="1777"/>
                <a:ext cx="374" cy="8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rot="19656837" flipH="1">
                <a:off x="2489" y="1473"/>
                <a:ext cx="1" cy="611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" name="Line 104"/>
          <p:cNvSpPr>
            <a:spLocks noChangeShapeType="1"/>
          </p:cNvSpPr>
          <p:nvPr/>
        </p:nvSpPr>
        <p:spPr bwMode="auto">
          <a:xfrm>
            <a:off x="2778213" y="1550033"/>
            <a:ext cx="19051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06"/>
          <p:cNvSpPr>
            <a:spLocks noChangeShapeType="1"/>
          </p:cNvSpPr>
          <p:nvPr/>
        </p:nvSpPr>
        <p:spPr bwMode="auto">
          <a:xfrm flipV="1">
            <a:off x="2797263" y="5188585"/>
            <a:ext cx="36576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108"/>
          <p:cNvSpPr txBox="1">
            <a:spLocks noChangeArrowheads="1"/>
          </p:cNvSpPr>
          <p:nvPr/>
        </p:nvSpPr>
        <p:spPr bwMode="auto">
          <a:xfrm>
            <a:off x="3314788" y="5339397"/>
            <a:ext cx="25529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Average value of trait 1</a:t>
            </a:r>
          </a:p>
        </p:txBody>
      </p:sp>
      <p:sp>
        <p:nvSpPr>
          <p:cNvPr id="55" name="Text Box 110"/>
          <p:cNvSpPr txBox="1">
            <a:spLocks noChangeArrowheads="1"/>
          </p:cNvSpPr>
          <p:nvPr/>
        </p:nvSpPr>
        <p:spPr bwMode="auto">
          <a:xfrm rot="16200000">
            <a:off x="1181068" y="3202104"/>
            <a:ext cx="25529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Average value of trait 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61075" y="392278"/>
            <a:ext cx="705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D02BE"/>
                </a:solidFill>
              </a:rPr>
              <a:t>What happens when the optimum moves?</a:t>
            </a:r>
          </a:p>
        </p:txBody>
      </p:sp>
    </p:spTree>
    <p:extLst>
      <p:ext uri="{BB962C8B-B14F-4D97-AF65-F5344CB8AC3E}">
        <p14:creationId xmlns:p14="http://schemas.microsoft.com/office/powerpoint/2010/main" val="272836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"/>
          <p:cNvGrpSpPr>
            <a:grpSpLocks/>
          </p:cNvGrpSpPr>
          <p:nvPr/>
        </p:nvGrpSpPr>
        <p:grpSpPr bwMode="auto">
          <a:xfrm rot="-5400000">
            <a:off x="942182" y="2305846"/>
            <a:ext cx="2897188" cy="2952751"/>
            <a:chOff x="917" y="78"/>
            <a:chExt cx="4267" cy="4242"/>
          </a:xfrm>
        </p:grpSpPr>
        <p:grpSp>
          <p:nvGrpSpPr>
            <p:cNvPr id="14401" name="Group 4"/>
            <p:cNvGrpSpPr>
              <a:grpSpLocks/>
            </p:cNvGrpSpPr>
            <p:nvPr/>
          </p:nvGrpSpPr>
          <p:grpSpPr bwMode="auto">
            <a:xfrm>
              <a:off x="917" y="78"/>
              <a:ext cx="1861" cy="1775"/>
              <a:chOff x="1950" y="1262"/>
              <a:chExt cx="1861" cy="1775"/>
            </a:xfrm>
          </p:grpSpPr>
          <p:sp>
            <p:nvSpPr>
              <p:cNvPr id="14438" name="Line 5"/>
              <p:cNvSpPr>
                <a:spLocks noChangeShapeType="1"/>
              </p:cNvSpPr>
              <p:nvPr/>
            </p:nvSpPr>
            <p:spPr bwMode="auto">
              <a:xfrm rot="2237258" flipV="1">
                <a:off x="2051" y="1535"/>
                <a:ext cx="1647" cy="1233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Oval 6"/>
              <p:cNvSpPr>
                <a:spLocks noChangeArrowheads="1"/>
              </p:cNvSpPr>
              <p:nvPr/>
            </p:nvSpPr>
            <p:spPr bwMode="auto">
              <a:xfrm rot="116852">
                <a:off x="2651" y="1955"/>
                <a:ext cx="438" cy="403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0" name="Oval 7"/>
              <p:cNvSpPr>
                <a:spLocks noChangeArrowheads="1"/>
              </p:cNvSpPr>
              <p:nvPr/>
            </p:nvSpPr>
            <p:spPr bwMode="auto">
              <a:xfrm rot="116852">
                <a:off x="2494" y="1796"/>
                <a:ext cx="738" cy="721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1" name="Oval 8"/>
              <p:cNvSpPr>
                <a:spLocks noChangeArrowheads="1"/>
              </p:cNvSpPr>
              <p:nvPr/>
            </p:nvSpPr>
            <p:spPr bwMode="auto">
              <a:xfrm rot="116852">
                <a:off x="2322" y="1609"/>
                <a:ext cx="1114" cy="1096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2" name="Oval 9"/>
              <p:cNvSpPr>
                <a:spLocks noChangeArrowheads="1"/>
              </p:cNvSpPr>
              <p:nvPr/>
            </p:nvSpPr>
            <p:spPr bwMode="auto">
              <a:xfrm rot="116852">
                <a:off x="2119" y="1427"/>
                <a:ext cx="1512" cy="1455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3" name="Line 10"/>
              <p:cNvSpPr>
                <a:spLocks noChangeShapeType="1"/>
              </p:cNvSpPr>
              <p:nvPr/>
            </p:nvSpPr>
            <p:spPr bwMode="auto">
              <a:xfrm rot="2237258">
                <a:off x="2277" y="1297"/>
                <a:ext cx="1207" cy="1601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Oval 11"/>
              <p:cNvSpPr>
                <a:spLocks noChangeArrowheads="1"/>
              </p:cNvSpPr>
              <p:nvPr/>
            </p:nvSpPr>
            <p:spPr bwMode="auto">
              <a:xfrm>
                <a:off x="2822" y="2102"/>
                <a:ext cx="115" cy="115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5" name="Oval 12"/>
              <p:cNvSpPr>
                <a:spLocks noChangeArrowheads="1"/>
              </p:cNvSpPr>
              <p:nvPr/>
            </p:nvSpPr>
            <p:spPr bwMode="auto">
              <a:xfrm>
                <a:off x="1950" y="1262"/>
                <a:ext cx="1861" cy="1775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446" name="Group 13"/>
              <p:cNvGrpSpPr>
                <a:grpSpLocks/>
              </p:cNvGrpSpPr>
              <p:nvPr/>
            </p:nvGrpSpPr>
            <p:grpSpPr bwMode="auto">
              <a:xfrm>
                <a:off x="2724" y="2020"/>
                <a:ext cx="312" cy="280"/>
                <a:chOff x="3980" y="1728"/>
                <a:chExt cx="312" cy="280"/>
              </a:xfrm>
            </p:grpSpPr>
            <p:sp>
              <p:nvSpPr>
                <p:cNvPr id="14447" name="Oval 14"/>
                <p:cNvSpPr>
                  <a:spLocks noChangeArrowheads="1"/>
                </p:cNvSpPr>
                <p:nvPr/>
              </p:nvSpPr>
              <p:spPr bwMode="auto">
                <a:xfrm>
                  <a:off x="4040" y="1772"/>
                  <a:ext cx="196" cy="192"/>
                </a:xfrm>
                <a:prstGeom prst="ellipse">
                  <a:avLst/>
                </a:prstGeom>
                <a:noFill/>
                <a:ln w="28575">
                  <a:solidFill>
                    <a:srgbClr val="00CC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48" name="Line 15"/>
                <p:cNvSpPr>
                  <a:spLocks noChangeShapeType="1"/>
                </p:cNvSpPr>
                <p:nvPr/>
              </p:nvSpPr>
              <p:spPr bwMode="auto">
                <a:xfrm>
                  <a:off x="3980" y="1868"/>
                  <a:ext cx="312" cy="0"/>
                </a:xfrm>
                <a:prstGeom prst="line">
                  <a:avLst/>
                </a:prstGeom>
                <a:noFill/>
                <a:ln w="19050">
                  <a:solidFill>
                    <a:srgbClr val="00CC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49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4136" y="1728"/>
                  <a:ext cx="4" cy="280"/>
                </a:xfrm>
                <a:prstGeom prst="line">
                  <a:avLst/>
                </a:prstGeom>
                <a:noFill/>
                <a:ln w="19050">
                  <a:solidFill>
                    <a:srgbClr val="00CC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402" name="Group 17"/>
            <p:cNvGrpSpPr>
              <a:grpSpLocks/>
            </p:cNvGrpSpPr>
            <p:nvPr/>
          </p:nvGrpSpPr>
          <p:grpSpPr bwMode="auto">
            <a:xfrm>
              <a:off x="3323" y="2545"/>
              <a:ext cx="1861" cy="1775"/>
              <a:chOff x="1950" y="1262"/>
              <a:chExt cx="1861" cy="1775"/>
            </a:xfrm>
          </p:grpSpPr>
          <p:sp>
            <p:nvSpPr>
              <p:cNvPr id="14426" name="Line 18"/>
              <p:cNvSpPr>
                <a:spLocks noChangeShapeType="1"/>
              </p:cNvSpPr>
              <p:nvPr/>
            </p:nvSpPr>
            <p:spPr bwMode="auto">
              <a:xfrm rot="2237258" flipV="1">
                <a:off x="2051" y="1535"/>
                <a:ext cx="1647" cy="1233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Oval 19"/>
              <p:cNvSpPr>
                <a:spLocks noChangeArrowheads="1"/>
              </p:cNvSpPr>
              <p:nvPr/>
            </p:nvSpPr>
            <p:spPr bwMode="auto">
              <a:xfrm rot="116852">
                <a:off x="2651" y="1955"/>
                <a:ext cx="438" cy="403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8" name="Oval 20"/>
              <p:cNvSpPr>
                <a:spLocks noChangeArrowheads="1"/>
              </p:cNvSpPr>
              <p:nvPr/>
            </p:nvSpPr>
            <p:spPr bwMode="auto">
              <a:xfrm rot="116852">
                <a:off x="2494" y="1796"/>
                <a:ext cx="738" cy="721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9" name="Oval 21"/>
              <p:cNvSpPr>
                <a:spLocks noChangeArrowheads="1"/>
              </p:cNvSpPr>
              <p:nvPr/>
            </p:nvSpPr>
            <p:spPr bwMode="auto">
              <a:xfrm rot="116852">
                <a:off x="2322" y="1609"/>
                <a:ext cx="1114" cy="1096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0" name="Oval 22"/>
              <p:cNvSpPr>
                <a:spLocks noChangeArrowheads="1"/>
              </p:cNvSpPr>
              <p:nvPr/>
            </p:nvSpPr>
            <p:spPr bwMode="auto">
              <a:xfrm rot="116852">
                <a:off x="2119" y="1427"/>
                <a:ext cx="1512" cy="1455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1" name="Line 23"/>
              <p:cNvSpPr>
                <a:spLocks noChangeShapeType="1"/>
              </p:cNvSpPr>
              <p:nvPr/>
            </p:nvSpPr>
            <p:spPr bwMode="auto">
              <a:xfrm rot="2237258">
                <a:off x="2277" y="1297"/>
                <a:ext cx="1207" cy="1601"/>
              </a:xfrm>
              <a:prstGeom prst="line">
                <a:avLst/>
              </a:prstGeom>
              <a:noFill/>
              <a:ln w="19050">
                <a:solidFill>
                  <a:srgbClr val="FF5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2" name="Oval 24"/>
              <p:cNvSpPr>
                <a:spLocks noChangeArrowheads="1"/>
              </p:cNvSpPr>
              <p:nvPr/>
            </p:nvSpPr>
            <p:spPr bwMode="auto">
              <a:xfrm>
                <a:off x="2822" y="2102"/>
                <a:ext cx="115" cy="115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3" name="Oval 25"/>
              <p:cNvSpPr>
                <a:spLocks noChangeArrowheads="1"/>
              </p:cNvSpPr>
              <p:nvPr/>
            </p:nvSpPr>
            <p:spPr bwMode="auto">
              <a:xfrm>
                <a:off x="1950" y="1262"/>
                <a:ext cx="1861" cy="1775"/>
              </a:xfrm>
              <a:prstGeom prst="ellipse">
                <a:avLst/>
              </a:prstGeom>
              <a:noFill/>
              <a:ln w="9525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434" name="Group 26"/>
              <p:cNvGrpSpPr>
                <a:grpSpLocks/>
              </p:cNvGrpSpPr>
              <p:nvPr/>
            </p:nvGrpSpPr>
            <p:grpSpPr bwMode="auto">
              <a:xfrm>
                <a:off x="2724" y="2020"/>
                <a:ext cx="312" cy="280"/>
                <a:chOff x="3980" y="1728"/>
                <a:chExt cx="312" cy="280"/>
              </a:xfrm>
            </p:grpSpPr>
            <p:sp>
              <p:nvSpPr>
                <p:cNvPr id="14435" name="Oval 27"/>
                <p:cNvSpPr>
                  <a:spLocks noChangeArrowheads="1"/>
                </p:cNvSpPr>
                <p:nvPr/>
              </p:nvSpPr>
              <p:spPr bwMode="auto">
                <a:xfrm>
                  <a:off x="4040" y="1772"/>
                  <a:ext cx="196" cy="192"/>
                </a:xfrm>
                <a:prstGeom prst="ellipse">
                  <a:avLst/>
                </a:prstGeom>
                <a:noFill/>
                <a:ln w="28575">
                  <a:solidFill>
                    <a:srgbClr val="00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36" name="Line 28"/>
                <p:cNvSpPr>
                  <a:spLocks noChangeShapeType="1"/>
                </p:cNvSpPr>
                <p:nvPr/>
              </p:nvSpPr>
              <p:spPr bwMode="auto">
                <a:xfrm>
                  <a:off x="3980" y="1868"/>
                  <a:ext cx="312" cy="0"/>
                </a:xfrm>
                <a:prstGeom prst="line">
                  <a:avLst/>
                </a:prstGeom>
                <a:noFill/>
                <a:ln w="19050">
                  <a:solidFill>
                    <a:srgbClr val="00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37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136" y="1728"/>
                  <a:ext cx="4" cy="280"/>
                </a:xfrm>
                <a:prstGeom prst="line">
                  <a:avLst/>
                </a:prstGeom>
                <a:noFill/>
                <a:ln w="19050">
                  <a:solidFill>
                    <a:srgbClr val="00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403" name="Group 30"/>
            <p:cNvGrpSpPr>
              <a:grpSpLocks/>
            </p:cNvGrpSpPr>
            <p:nvPr/>
          </p:nvGrpSpPr>
          <p:grpSpPr bwMode="auto">
            <a:xfrm>
              <a:off x="1804" y="967"/>
              <a:ext cx="2188" cy="2208"/>
              <a:chOff x="1804" y="967"/>
              <a:chExt cx="2188" cy="2208"/>
            </a:xfrm>
          </p:grpSpPr>
          <p:grpSp>
            <p:nvGrpSpPr>
              <p:cNvPr id="14404" name="Group 31"/>
              <p:cNvGrpSpPr>
                <a:grpSpLocks/>
              </p:cNvGrpSpPr>
              <p:nvPr/>
            </p:nvGrpSpPr>
            <p:grpSpPr bwMode="auto">
              <a:xfrm>
                <a:off x="2191" y="1315"/>
                <a:ext cx="1717" cy="1756"/>
                <a:chOff x="2191" y="1315"/>
                <a:chExt cx="1717" cy="1756"/>
              </a:xfrm>
            </p:grpSpPr>
            <p:sp>
              <p:nvSpPr>
                <p:cNvPr id="14421" name="Oval 32"/>
                <p:cNvSpPr>
                  <a:spLocks noChangeArrowheads="1"/>
                </p:cNvSpPr>
                <p:nvPr/>
              </p:nvSpPr>
              <p:spPr bwMode="auto">
                <a:xfrm rot="4919224">
                  <a:off x="2190" y="1316"/>
                  <a:ext cx="83" cy="81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22" name="Oval 33"/>
                <p:cNvSpPr>
                  <a:spLocks noChangeArrowheads="1"/>
                </p:cNvSpPr>
                <p:nvPr/>
              </p:nvSpPr>
              <p:spPr bwMode="auto">
                <a:xfrm rot="4919224">
                  <a:off x="2590" y="1726"/>
                  <a:ext cx="83" cy="81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23" name="Oval 34"/>
                <p:cNvSpPr>
                  <a:spLocks noChangeArrowheads="1"/>
                </p:cNvSpPr>
                <p:nvPr/>
              </p:nvSpPr>
              <p:spPr bwMode="auto">
                <a:xfrm rot="4919224">
                  <a:off x="3005" y="2154"/>
                  <a:ext cx="83" cy="81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24" name="Oval 35"/>
                <p:cNvSpPr>
                  <a:spLocks noChangeArrowheads="1"/>
                </p:cNvSpPr>
                <p:nvPr/>
              </p:nvSpPr>
              <p:spPr bwMode="auto">
                <a:xfrm rot="4919224">
                  <a:off x="3411" y="2567"/>
                  <a:ext cx="83" cy="81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25" name="Oval 36"/>
                <p:cNvSpPr>
                  <a:spLocks noChangeArrowheads="1"/>
                </p:cNvSpPr>
                <p:nvPr/>
              </p:nvSpPr>
              <p:spPr bwMode="auto">
                <a:xfrm rot="4919224">
                  <a:off x="3826" y="2989"/>
                  <a:ext cx="83" cy="81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405" name="Group 37"/>
              <p:cNvGrpSpPr>
                <a:grpSpLocks/>
              </p:cNvGrpSpPr>
              <p:nvPr/>
            </p:nvGrpSpPr>
            <p:grpSpPr bwMode="auto">
              <a:xfrm>
                <a:off x="1804" y="967"/>
                <a:ext cx="2188" cy="2208"/>
                <a:chOff x="1804" y="967"/>
                <a:chExt cx="2188" cy="2208"/>
              </a:xfrm>
            </p:grpSpPr>
            <p:sp>
              <p:nvSpPr>
                <p:cNvPr id="14416" name="Oval 38"/>
                <p:cNvSpPr>
                  <a:spLocks noChangeArrowheads="1"/>
                </p:cNvSpPr>
                <p:nvPr/>
              </p:nvSpPr>
              <p:spPr bwMode="auto">
                <a:xfrm rot="1010272">
                  <a:off x="1804" y="967"/>
                  <a:ext cx="411" cy="678"/>
                </a:xfrm>
                <a:prstGeom prst="ellips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17" name="Oval 39"/>
                <p:cNvSpPr>
                  <a:spLocks noChangeArrowheads="1"/>
                </p:cNvSpPr>
                <p:nvPr/>
              </p:nvSpPr>
              <p:spPr bwMode="auto">
                <a:xfrm rot="-1788180">
                  <a:off x="2295" y="1477"/>
                  <a:ext cx="380" cy="612"/>
                </a:xfrm>
                <a:prstGeom prst="ellips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18" name="Oval 40"/>
                <p:cNvSpPr>
                  <a:spLocks noChangeArrowheads="1"/>
                </p:cNvSpPr>
                <p:nvPr/>
              </p:nvSpPr>
              <p:spPr bwMode="auto">
                <a:xfrm rot="813714">
                  <a:off x="2737" y="1858"/>
                  <a:ext cx="588" cy="404"/>
                </a:xfrm>
                <a:prstGeom prst="ellips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19" name="Oval 41"/>
                <p:cNvSpPr>
                  <a:spLocks noChangeArrowheads="1"/>
                </p:cNvSpPr>
                <p:nvPr/>
              </p:nvSpPr>
              <p:spPr bwMode="auto">
                <a:xfrm rot="511938">
                  <a:off x="3326" y="2627"/>
                  <a:ext cx="666" cy="548"/>
                </a:xfrm>
                <a:prstGeom prst="ellips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20" name="Oval 42"/>
                <p:cNvSpPr>
                  <a:spLocks noChangeArrowheads="1"/>
                </p:cNvSpPr>
                <p:nvPr/>
              </p:nvSpPr>
              <p:spPr bwMode="auto">
                <a:xfrm rot="185189">
                  <a:off x="3082" y="2111"/>
                  <a:ext cx="653" cy="468"/>
                </a:xfrm>
                <a:prstGeom prst="ellipse">
                  <a:avLst/>
                </a:prstGeom>
                <a:noFill/>
                <a:ln w="1905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406" name="Line 43"/>
              <p:cNvSpPr>
                <a:spLocks noChangeShapeType="1"/>
              </p:cNvSpPr>
              <p:nvPr/>
            </p:nvSpPr>
            <p:spPr bwMode="auto">
              <a:xfrm rot="1017978" flipV="1">
                <a:off x="1804" y="1305"/>
                <a:ext cx="398" cy="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7" name="Line 44"/>
              <p:cNvSpPr>
                <a:spLocks noChangeShapeType="1"/>
              </p:cNvSpPr>
              <p:nvPr/>
            </p:nvSpPr>
            <p:spPr bwMode="auto">
              <a:xfrm rot="1017978" flipH="1">
                <a:off x="2011" y="970"/>
                <a:ext cx="6" cy="668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8" name="Line 45"/>
              <p:cNvSpPr>
                <a:spLocks noChangeShapeType="1"/>
              </p:cNvSpPr>
              <p:nvPr/>
            </p:nvSpPr>
            <p:spPr bwMode="auto">
              <a:xfrm rot="416188" flipV="1">
                <a:off x="3321" y="2892"/>
                <a:ext cx="669" cy="6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9" name="Line 46"/>
              <p:cNvSpPr>
                <a:spLocks noChangeShapeType="1"/>
              </p:cNvSpPr>
              <p:nvPr/>
            </p:nvSpPr>
            <p:spPr bwMode="auto">
              <a:xfrm rot="416188">
                <a:off x="3656" y="2628"/>
                <a:ext cx="2" cy="543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0" name="Line 47"/>
              <p:cNvSpPr>
                <a:spLocks noChangeShapeType="1"/>
              </p:cNvSpPr>
              <p:nvPr/>
            </p:nvSpPr>
            <p:spPr bwMode="auto">
              <a:xfrm>
                <a:off x="3097" y="2341"/>
                <a:ext cx="636" cy="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1" name="Line 48"/>
              <p:cNvSpPr>
                <a:spLocks noChangeShapeType="1"/>
              </p:cNvSpPr>
              <p:nvPr/>
            </p:nvSpPr>
            <p:spPr bwMode="auto">
              <a:xfrm flipH="1">
                <a:off x="3415" y="2125"/>
                <a:ext cx="0" cy="45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2" name="Line 49"/>
              <p:cNvSpPr>
                <a:spLocks noChangeShapeType="1"/>
              </p:cNvSpPr>
              <p:nvPr/>
            </p:nvSpPr>
            <p:spPr bwMode="auto">
              <a:xfrm rot="703369" flipV="1">
                <a:off x="2747" y="2062"/>
                <a:ext cx="581" cy="3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3" name="Line 50"/>
              <p:cNvSpPr>
                <a:spLocks noChangeShapeType="1"/>
              </p:cNvSpPr>
              <p:nvPr/>
            </p:nvSpPr>
            <p:spPr bwMode="auto">
              <a:xfrm rot="703369">
                <a:off x="3034" y="1861"/>
                <a:ext cx="2" cy="40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4" name="Line 51"/>
              <p:cNvSpPr>
                <a:spLocks noChangeShapeType="1"/>
              </p:cNvSpPr>
              <p:nvPr/>
            </p:nvSpPr>
            <p:spPr bwMode="auto">
              <a:xfrm rot="-1943163">
                <a:off x="2296" y="1777"/>
                <a:ext cx="374" cy="8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5" name="Line 52"/>
              <p:cNvSpPr>
                <a:spLocks noChangeShapeType="1"/>
              </p:cNvSpPr>
              <p:nvPr/>
            </p:nvSpPr>
            <p:spPr bwMode="auto">
              <a:xfrm rot="19656837" flipH="1">
                <a:off x="2489" y="1473"/>
                <a:ext cx="1" cy="611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339" name="Group 53"/>
          <p:cNvGrpSpPr>
            <a:grpSpLocks/>
          </p:cNvGrpSpPr>
          <p:nvPr/>
        </p:nvGrpSpPr>
        <p:grpSpPr bwMode="auto">
          <a:xfrm>
            <a:off x="5353051" y="2446341"/>
            <a:ext cx="3181351" cy="2668587"/>
            <a:chOff x="668" y="219"/>
            <a:chExt cx="4574" cy="3728"/>
          </a:xfrm>
        </p:grpSpPr>
        <p:grpSp>
          <p:nvGrpSpPr>
            <p:cNvPr id="14351" name="Group 54"/>
            <p:cNvGrpSpPr>
              <a:grpSpLocks/>
            </p:cNvGrpSpPr>
            <p:nvPr/>
          </p:nvGrpSpPr>
          <p:grpSpPr bwMode="auto">
            <a:xfrm>
              <a:off x="668" y="219"/>
              <a:ext cx="4574" cy="3728"/>
              <a:chOff x="668" y="219"/>
              <a:chExt cx="4574" cy="3728"/>
            </a:xfrm>
          </p:grpSpPr>
          <p:grpSp>
            <p:nvGrpSpPr>
              <p:cNvPr id="14363" name="Group 55"/>
              <p:cNvGrpSpPr>
                <a:grpSpLocks/>
              </p:cNvGrpSpPr>
              <p:nvPr/>
            </p:nvGrpSpPr>
            <p:grpSpPr bwMode="auto">
              <a:xfrm>
                <a:off x="668" y="219"/>
                <a:ext cx="4574" cy="3728"/>
                <a:chOff x="668" y="219"/>
                <a:chExt cx="4574" cy="3728"/>
              </a:xfrm>
            </p:grpSpPr>
            <p:grpSp>
              <p:nvGrpSpPr>
                <p:cNvPr id="14372" name="Group 56"/>
                <p:cNvGrpSpPr>
                  <a:grpSpLocks/>
                </p:cNvGrpSpPr>
                <p:nvPr/>
              </p:nvGrpSpPr>
              <p:grpSpPr bwMode="auto">
                <a:xfrm>
                  <a:off x="3133" y="219"/>
                  <a:ext cx="2109" cy="1323"/>
                  <a:chOff x="1425" y="627"/>
                  <a:chExt cx="2909" cy="1875"/>
                </a:xfrm>
              </p:grpSpPr>
              <p:sp>
                <p:nvSpPr>
                  <p:cNvPr id="14394" name="Line 57"/>
                  <p:cNvSpPr>
                    <a:spLocks noChangeShapeType="1"/>
                  </p:cNvSpPr>
                  <p:nvPr/>
                </p:nvSpPr>
                <p:spPr bwMode="auto">
                  <a:xfrm rot="21119224" flipV="1">
                    <a:off x="1649" y="627"/>
                    <a:ext cx="2501" cy="1875"/>
                  </a:xfrm>
                  <a:prstGeom prst="line">
                    <a:avLst/>
                  </a:prstGeom>
                  <a:noFill/>
                  <a:ln w="19050">
                    <a:solidFill>
                      <a:srgbClr val="FF505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95" name="Oval 58"/>
                  <p:cNvSpPr>
                    <a:spLocks noChangeArrowheads="1"/>
                  </p:cNvSpPr>
                  <p:nvPr/>
                </p:nvSpPr>
                <p:spPr bwMode="auto">
                  <a:xfrm rot="-2601183">
                    <a:off x="2304" y="1382"/>
                    <a:ext cx="1152" cy="403"/>
                  </a:xfrm>
                  <a:prstGeom prst="ellipse">
                    <a:avLst/>
                  </a:prstGeom>
                  <a:noFill/>
                  <a:ln w="9525">
                    <a:solidFill>
                      <a:srgbClr val="FF5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96" name="Oval 59"/>
                  <p:cNvSpPr>
                    <a:spLocks noChangeArrowheads="1"/>
                  </p:cNvSpPr>
                  <p:nvPr/>
                </p:nvSpPr>
                <p:spPr bwMode="auto">
                  <a:xfrm rot="-2601183">
                    <a:off x="2016" y="1223"/>
                    <a:ext cx="1728" cy="721"/>
                  </a:xfrm>
                  <a:prstGeom prst="ellipse">
                    <a:avLst/>
                  </a:prstGeom>
                  <a:noFill/>
                  <a:ln w="9525">
                    <a:solidFill>
                      <a:srgbClr val="FF5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97" name="Oval 60"/>
                  <p:cNvSpPr>
                    <a:spLocks noChangeArrowheads="1"/>
                  </p:cNvSpPr>
                  <p:nvPr/>
                </p:nvSpPr>
                <p:spPr bwMode="auto">
                  <a:xfrm rot="-2601183">
                    <a:off x="1699" y="1036"/>
                    <a:ext cx="2362" cy="1096"/>
                  </a:xfrm>
                  <a:prstGeom prst="ellipse">
                    <a:avLst/>
                  </a:prstGeom>
                  <a:noFill/>
                  <a:ln w="9525">
                    <a:solidFill>
                      <a:srgbClr val="FF5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98" name="Oval 61"/>
                  <p:cNvSpPr>
                    <a:spLocks noChangeArrowheads="1"/>
                  </p:cNvSpPr>
                  <p:nvPr/>
                </p:nvSpPr>
                <p:spPr bwMode="auto">
                  <a:xfrm rot="-2601183">
                    <a:off x="1425" y="856"/>
                    <a:ext cx="2909" cy="1455"/>
                  </a:xfrm>
                  <a:prstGeom prst="ellipse">
                    <a:avLst/>
                  </a:prstGeom>
                  <a:noFill/>
                  <a:ln w="9525">
                    <a:solidFill>
                      <a:srgbClr val="FF5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99" name="Line 62"/>
                  <p:cNvSpPr>
                    <a:spLocks noChangeShapeType="1"/>
                  </p:cNvSpPr>
                  <p:nvPr/>
                </p:nvSpPr>
                <p:spPr bwMode="auto">
                  <a:xfrm rot="-480776">
                    <a:off x="2376" y="912"/>
                    <a:ext cx="1019" cy="1331"/>
                  </a:xfrm>
                  <a:prstGeom prst="line">
                    <a:avLst/>
                  </a:prstGeom>
                  <a:noFill/>
                  <a:ln w="19050">
                    <a:solidFill>
                      <a:srgbClr val="FF505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00" name="Oval 63"/>
                  <p:cNvSpPr>
                    <a:spLocks noChangeArrowheads="1"/>
                  </p:cNvSpPr>
                  <p:nvPr/>
                </p:nvSpPr>
                <p:spPr bwMode="auto">
                  <a:xfrm rot="-480776">
                    <a:off x="2822" y="1526"/>
                    <a:ext cx="115" cy="115"/>
                  </a:xfrm>
                  <a:prstGeom prst="ellipse">
                    <a:avLst/>
                  </a:prstGeom>
                  <a:solidFill>
                    <a:srgbClr val="FF5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73" name="Group 64"/>
                <p:cNvGrpSpPr>
                  <a:grpSpLocks/>
                </p:cNvGrpSpPr>
                <p:nvPr/>
              </p:nvGrpSpPr>
              <p:grpSpPr bwMode="auto">
                <a:xfrm>
                  <a:off x="668" y="2624"/>
                  <a:ext cx="2109" cy="1323"/>
                  <a:chOff x="1425" y="627"/>
                  <a:chExt cx="2909" cy="1875"/>
                </a:xfrm>
              </p:grpSpPr>
              <p:sp>
                <p:nvSpPr>
                  <p:cNvPr id="14387" name="Line 65"/>
                  <p:cNvSpPr>
                    <a:spLocks noChangeShapeType="1"/>
                  </p:cNvSpPr>
                  <p:nvPr/>
                </p:nvSpPr>
                <p:spPr bwMode="auto">
                  <a:xfrm rot="21119224" flipV="1">
                    <a:off x="1649" y="627"/>
                    <a:ext cx="2501" cy="1875"/>
                  </a:xfrm>
                  <a:prstGeom prst="line">
                    <a:avLst/>
                  </a:prstGeom>
                  <a:noFill/>
                  <a:ln w="19050">
                    <a:solidFill>
                      <a:srgbClr val="FF505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88" name="Oval 66"/>
                  <p:cNvSpPr>
                    <a:spLocks noChangeArrowheads="1"/>
                  </p:cNvSpPr>
                  <p:nvPr/>
                </p:nvSpPr>
                <p:spPr bwMode="auto">
                  <a:xfrm rot="-2601183">
                    <a:off x="2304" y="1382"/>
                    <a:ext cx="1152" cy="403"/>
                  </a:xfrm>
                  <a:prstGeom prst="ellipse">
                    <a:avLst/>
                  </a:prstGeom>
                  <a:noFill/>
                  <a:ln w="9525">
                    <a:solidFill>
                      <a:srgbClr val="FF505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89" name="Oval 67"/>
                  <p:cNvSpPr>
                    <a:spLocks noChangeArrowheads="1"/>
                  </p:cNvSpPr>
                  <p:nvPr/>
                </p:nvSpPr>
                <p:spPr bwMode="auto">
                  <a:xfrm rot="-2601183">
                    <a:off x="2016" y="1223"/>
                    <a:ext cx="1728" cy="721"/>
                  </a:xfrm>
                  <a:prstGeom prst="ellipse">
                    <a:avLst/>
                  </a:prstGeom>
                  <a:noFill/>
                  <a:ln w="9525">
                    <a:solidFill>
                      <a:srgbClr val="FF505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90" name="Oval 68"/>
                  <p:cNvSpPr>
                    <a:spLocks noChangeArrowheads="1"/>
                  </p:cNvSpPr>
                  <p:nvPr/>
                </p:nvSpPr>
                <p:spPr bwMode="auto">
                  <a:xfrm rot="-2601183">
                    <a:off x="1699" y="1036"/>
                    <a:ext cx="2362" cy="1096"/>
                  </a:xfrm>
                  <a:prstGeom prst="ellipse">
                    <a:avLst/>
                  </a:prstGeom>
                  <a:noFill/>
                  <a:ln w="9525">
                    <a:solidFill>
                      <a:srgbClr val="FF505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91" name="Oval 69"/>
                  <p:cNvSpPr>
                    <a:spLocks noChangeArrowheads="1"/>
                  </p:cNvSpPr>
                  <p:nvPr/>
                </p:nvSpPr>
                <p:spPr bwMode="auto">
                  <a:xfrm rot="-2601183">
                    <a:off x="1425" y="856"/>
                    <a:ext cx="2909" cy="1455"/>
                  </a:xfrm>
                  <a:prstGeom prst="ellipse">
                    <a:avLst/>
                  </a:prstGeom>
                  <a:noFill/>
                  <a:ln w="9525">
                    <a:solidFill>
                      <a:srgbClr val="FF505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92" name="Line 70"/>
                  <p:cNvSpPr>
                    <a:spLocks noChangeShapeType="1"/>
                  </p:cNvSpPr>
                  <p:nvPr/>
                </p:nvSpPr>
                <p:spPr bwMode="auto">
                  <a:xfrm rot="-480776">
                    <a:off x="2376" y="912"/>
                    <a:ext cx="1019" cy="1331"/>
                  </a:xfrm>
                  <a:prstGeom prst="line">
                    <a:avLst/>
                  </a:prstGeom>
                  <a:noFill/>
                  <a:ln w="19050">
                    <a:solidFill>
                      <a:srgbClr val="FF505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93" name="Oval 71"/>
                  <p:cNvSpPr>
                    <a:spLocks noChangeArrowheads="1"/>
                  </p:cNvSpPr>
                  <p:nvPr/>
                </p:nvSpPr>
                <p:spPr bwMode="auto">
                  <a:xfrm rot="-480776">
                    <a:off x="2822" y="1526"/>
                    <a:ext cx="115" cy="115"/>
                  </a:xfrm>
                  <a:prstGeom prst="ellipse">
                    <a:avLst/>
                  </a:prstGeom>
                  <a:solidFill>
                    <a:srgbClr val="FF5050"/>
                  </a:solidFill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74" name="Group 72"/>
                <p:cNvGrpSpPr>
                  <a:grpSpLocks/>
                </p:cNvGrpSpPr>
                <p:nvPr/>
              </p:nvGrpSpPr>
              <p:grpSpPr bwMode="auto">
                <a:xfrm>
                  <a:off x="1642" y="1234"/>
                  <a:ext cx="2367" cy="1931"/>
                  <a:chOff x="1642" y="1234"/>
                  <a:chExt cx="2367" cy="1931"/>
                </a:xfrm>
              </p:grpSpPr>
              <p:grpSp>
                <p:nvGrpSpPr>
                  <p:cNvPr id="14375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2072" y="1234"/>
                    <a:ext cx="1756" cy="1717"/>
                    <a:chOff x="2072" y="1234"/>
                    <a:chExt cx="1756" cy="1717"/>
                  </a:xfrm>
                </p:grpSpPr>
                <p:sp>
                  <p:nvSpPr>
                    <p:cNvPr id="14382" name="Oval 74"/>
                    <p:cNvSpPr>
                      <a:spLocks noChangeArrowheads="1"/>
                    </p:cNvSpPr>
                    <p:nvPr/>
                  </p:nvSpPr>
                  <p:spPr bwMode="auto">
                    <a:xfrm rot="-480776">
                      <a:off x="2072" y="2870"/>
                      <a:ext cx="83" cy="81"/>
                    </a:xfrm>
                    <a:prstGeom prst="ellipse">
                      <a:avLst/>
                    </a:prstGeom>
                    <a:solidFill>
                      <a:srgbClr val="FF505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83" name="Oval 75"/>
                    <p:cNvSpPr>
                      <a:spLocks noChangeArrowheads="1"/>
                    </p:cNvSpPr>
                    <p:nvPr/>
                  </p:nvSpPr>
                  <p:spPr bwMode="auto">
                    <a:xfrm rot="-480776">
                      <a:off x="2482" y="2470"/>
                      <a:ext cx="83" cy="81"/>
                    </a:xfrm>
                    <a:prstGeom prst="ellipse">
                      <a:avLst/>
                    </a:prstGeom>
                    <a:solidFill>
                      <a:srgbClr val="FF505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84" name="Oval 76"/>
                    <p:cNvSpPr>
                      <a:spLocks noChangeArrowheads="1"/>
                    </p:cNvSpPr>
                    <p:nvPr/>
                  </p:nvSpPr>
                  <p:spPr bwMode="auto">
                    <a:xfrm rot="-480776">
                      <a:off x="2910" y="2055"/>
                      <a:ext cx="83" cy="81"/>
                    </a:xfrm>
                    <a:prstGeom prst="ellipse">
                      <a:avLst/>
                    </a:prstGeom>
                    <a:solidFill>
                      <a:srgbClr val="FF505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85" name="Oval 77"/>
                    <p:cNvSpPr>
                      <a:spLocks noChangeArrowheads="1"/>
                    </p:cNvSpPr>
                    <p:nvPr/>
                  </p:nvSpPr>
                  <p:spPr bwMode="auto">
                    <a:xfrm rot="-480776">
                      <a:off x="3323" y="1649"/>
                      <a:ext cx="83" cy="81"/>
                    </a:xfrm>
                    <a:prstGeom prst="ellipse">
                      <a:avLst/>
                    </a:prstGeom>
                    <a:solidFill>
                      <a:srgbClr val="FF505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86" name="Oval 78"/>
                    <p:cNvSpPr>
                      <a:spLocks noChangeArrowheads="1"/>
                    </p:cNvSpPr>
                    <p:nvPr/>
                  </p:nvSpPr>
                  <p:spPr bwMode="auto">
                    <a:xfrm rot="-480776">
                      <a:off x="3745" y="1234"/>
                      <a:ext cx="83" cy="81"/>
                    </a:xfrm>
                    <a:prstGeom prst="ellipse">
                      <a:avLst/>
                    </a:prstGeom>
                    <a:solidFill>
                      <a:srgbClr val="FF505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376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1642" y="1267"/>
                    <a:ext cx="2367" cy="1898"/>
                    <a:chOff x="1642" y="1267"/>
                    <a:chExt cx="2367" cy="1898"/>
                  </a:xfrm>
                </p:grpSpPr>
                <p:sp>
                  <p:nvSpPr>
                    <p:cNvPr id="14377" name="Oval 80"/>
                    <p:cNvSpPr>
                      <a:spLocks noChangeArrowheads="1"/>
                    </p:cNvSpPr>
                    <p:nvPr/>
                  </p:nvSpPr>
                  <p:spPr bwMode="auto">
                    <a:xfrm rot="-2523955">
                      <a:off x="2745" y="1830"/>
                      <a:ext cx="732" cy="132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66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78" name="Oval 81"/>
                    <p:cNvSpPr>
                      <a:spLocks noChangeArrowheads="1"/>
                    </p:cNvSpPr>
                    <p:nvPr/>
                  </p:nvSpPr>
                  <p:spPr bwMode="auto">
                    <a:xfrm rot="-2606426">
                      <a:off x="3261" y="1267"/>
                      <a:ext cx="748" cy="131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66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79" name="Oval 82"/>
                    <p:cNvSpPr>
                      <a:spLocks noChangeArrowheads="1"/>
                    </p:cNvSpPr>
                    <p:nvPr/>
                  </p:nvSpPr>
                  <p:spPr bwMode="auto">
                    <a:xfrm rot="-2329167">
                      <a:off x="1642" y="3041"/>
                      <a:ext cx="626" cy="124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66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80" name="Oval 83"/>
                    <p:cNvSpPr>
                      <a:spLocks noChangeArrowheads="1"/>
                    </p:cNvSpPr>
                    <p:nvPr/>
                  </p:nvSpPr>
                  <p:spPr bwMode="auto">
                    <a:xfrm rot="-2670146">
                      <a:off x="1941" y="2660"/>
                      <a:ext cx="706" cy="124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66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81" name="Oval 84"/>
                    <p:cNvSpPr>
                      <a:spLocks noChangeArrowheads="1"/>
                    </p:cNvSpPr>
                    <p:nvPr/>
                  </p:nvSpPr>
                  <p:spPr bwMode="auto">
                    <a:xfrm rot="-2680034">
                      <a:off x="2451" y="2094"/>
                      <a:ext cx="786" cy="132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66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4364" name="Group 85"/>
              <p:cNvGrpSpPr>
                <a:grpSpLocks/>
              </p:cNvGrpSpPr>
              <p:nvPr/>
            </p:nvGrpSpPr>
            <p:grpSpPr bwMode="auto">
              <a:xfrm rot="246304">
                <a:off x="1564" y="3091"/>
                <a:ext cx="348" cy="395"/>
                <a:chOff x="3384" y="3294"/>
                <a:chExt cx="348" cy="395"/>
              </a:xfrm>
            </p:grpSpPr>
            <p:sp>
              <p:nvSpPr>
                <p:cNvPr id="14369" name="Oval 86"/>
                <p:cNvSpPr>
                  <a:spLocks noChangeArrowheads="1"/>
                </p:cNvSpPr>
                <p:nvPr/>
              </p:nvSpPr>
              <p:spPr bwMode="auto">
                <a:xfrm rot="-2788802">
                  <a:off x="3359" y="3447"/>
                  <a:ext cx="374" cy="110"/>
                </a:xfrm>
                <a:prstGeom prst="ellipse">
                  <a:avLst/>
                </a:prstGeom>
                <a:noFill/>
                <a:ln w="38100">
                  <a:solidFill>
                    <a:srgbClr val="00CC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0" name="Line 87"/>
                <p:cNvSpPr>
                  <a:spLocks noChangeShapeType="1"/>
                </p:cNvSpPr>
                <p:nvPr/>
              </p:nvSpPr>
              <p:spPr bwMode="auto">
                <a:xfrm>
                  <a:off x="3462" y="3420"/>
                  <a:ext cx="180" cy="150"/>
                </a:xfrm>
                <a:prstGeom prst="line">
                  <a:avLst/>
                </a:prstGeom>
                <a:noFill/>
                <a:ln w="9525">
                  <a:solidFill>
                    <a:srgbClr val="00CC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1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3384" y="3294"/>
                  <a:ext cx="348" cy="390"/>
                </a:xfrm>
                <a:prstGeom prst="line">
                  <a:avLst/>
                </a:prstGeom>
                <a:noFill/>
                <a:ln w="9525">
                  <a:solidFill>
                    <a:srgbClr val="00CC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65" name="Group 89"/>
              <p:cNvGrpSpPr>
                <a:grpSpLocks/>
              </p:cNvGrpSpPr>
              <p:nvPr/>
            </p:nvGrpSpPr>
            <p:grpSpPr bwMode="auto">
              <a:xfrm rot="246304">
                <a:off x="4031" y="692"/>
                <a:ext cx="348" cy="395"/>
                <a:chOff x="3384" y="3294"/>
                <a:chExt cx="348" cy="395"/>
              </a:xfrm>
            </p:grpSpPr>
            <p:sp>
              <p:nvSpPr>
                <p:cNvPr id="14366" name="Oval 90"/>
                <p:cNvSpPr>
                  <a:spLocks noChangeArrowheads="1"/>
                </p:cNvSpPr>
                <p:nvPr/>
              </p:nvSpPr>
              <p:spPr bwMode="auto">
                <a:xfrm rot="-2788802">
                  <a:off x="3359" y="3447"/>
                  <a:ext cx="374" cy="110"/>
                </a:xfrm>
                <a:prstGeom prst="ellipse">
                  <a:avLst/>
                </a:prstGeom>
                <a:noFill/>
                <a:ln w="38100">
                  <a:solidFill>
                    <a:srgbClr val="00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7" name="Line 91"/>
                <p:cNvSpPr>
                  <a:spLocks noChangeShapeType="1"/>
                </p:cNvSpPr>
                <p:nvPr/>
              </p:nvSpPr>
              <p:spPr bwMode="auto">
                <a:xfrm>
                  <a:off x="3462" y="3420"/>
                  <a:ext cx="180" cy="150"/>
                </a:xfrm>
                <a:prstGeom prst="line">
                  <a:avLst/>
                </a:prstGeom>
                <a:noFill/>
                <a:ln w="9525">
                  <a:solidFill>
                    <a:srgbClr val="00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8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3384" y="3294"/>
                  <a:ext cx="348" cy="390"/>
                </a:xfrm>
                <a:prstGeom prst="line">
                  <a:avLst/>
                </a:prstGeom>
                <a:noFill/>
                <a:ln w="9525">
                  <a:solidFill>
                    <a:srgbClr val="00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352" name="Group 93"/>
            <p:cNvGrpSpPr>
              <a:grpSpLocks/>
            </p:cNvGrpSpPr>
            <p:nvPr/>
          </p:nvGrpSpPr>
          <p:grpSpPr bwMode="auto">
            <a:xfrm>
              <a:off x="1737" y="1072"/>
              <a:ext cx="2173" cy="2240"/>
              <a:chOff x="1737" y="1072"/>
              <a:chExt cx="2173" cy="2240"/>
            </a:xfrm>
          </p:grpSpPr>
          <p:sp>
            <p:nvSpPr>
              <p:cNvPr id="14353" name="Line 94"/>
              <p:cNvSpPr>
                <a:spLocks noChangeShapeType="1"/>
              </p:cNvSpPr>
              <p:nvPr/>
            </p:nvSpPr>
            <p:spPr bwMode="auto">
              <a:xfrm rot="210825" flipV="1">
                <a:off x="2859" y="1652"/>
                <a:ext cx="498" cy="496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Line 95"/>
              <p:cNvSpPr>
                <a:spLocks noChangeShapeType="1"/>
              </p:cNvSpPr>
              <p:nvPr/>
            </p:nvSpPr>
            <p:spPr bwMode="auto">
              <a:xfrm rot="210825">
                <a:off x="3082" y="1830"/>
                <a:ext cx="97" cy="88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Line 96"/>
              <p:cNvSpPr>
                <a:spLocks noChangeShapeType="1"/>
              </p:cNvSpPr>
              <p:nvPr/>
            </p:nvSpPr>
            <p:spPr bwMode="auto">
              <a:xfrm flipV="1">
                <a:off x="2569" y="1885"/>
                <a:ext cx="534" cy="546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Line 97"/>
              <p:cNvSpPr>
                <a:spLocks noChangeShapeType="1"/>
              </p:cNvSpPr>
              <p:nvPr/>
            </p:nvSpPr>
            <p:spPr bwMode="auto">
              <a:xfrm>
                <a:off x="2791" y="2113"/>
                <a:ext cx="102" cy="96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Line 98"/>
              <p:cNvSpPr>
                <a:spLocks noChangeShapeType="1"/>
              </p:cNvSpPr>
              <p:nvPr/>
            </p:nvSpPr>
            <p:spPr bwMode="auto">
              <a:xfrm flipV="1">
                <a:off x="2042" y="2480"/>
                <a:ext cx="498" cy="480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Line 99"/>
              <p:cNvSpPr>
                <a:spLocks noChangeShapeType="1"/>
              </p:cNvSpPr>
              <p:nvPr/>
            </p:nvSpPr>
            <p:spPr bwMode="auto">
              <a:xfrm>
                <a:off x="2282" y="2636"/>
                <a:ext cx="96" cy="96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Line 100"/>
              <p:cNvSpPr>
                <a:spLocks noChangeShapeType="1"/>
              </p:cNvSpPr>
              <p:nvPr/>
            </p:nvSpPr>
            <p:spPr bwMode="auto">
              <a:xfrm rot="392614" flipV="1">
                <a:off x="1737" y="2900"/>
                <a:ext cx="431" cy="412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Line 101"/>
              <p:cNvSpPr>
                <a:spLocks noChangeShapeType="1"/>
              </p:cNvSpPr>
              <p:nvPr/>
            </p:nvSpPr>
            <p:spPr bwMode="auto">
              <a:xfrm rot="392614">
                <a:off x="1909" y="3059"/>
                <a:ext cx="89" cy="89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Line 102"/>
              <p:cNvSpPr>
                <a:spLocks noChangeShapeType="1"/>
              </p:cNvSpPr>
              <p:nvPr/>
            </p:nvSpPr>
            <p:spPr bwMode="auto">
              <a:xfrm flipV="1">
                <a:off x="3358" y="1072"/>
                <a:ext cx="552" cy="528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Line 103"/>
              <p:cNvSpPr>
                <a:spLocks noChangeShapeType="1"/>
              </p:cNvSpPr>
              <p:nvPr/>
            </p:nvSpPr>
            <p:spPr bwMode="auto">
              <a:xfrm>
                <a:off x="3568" y="1288"/>
                <a:ext cx="108" cy="114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340" name="Line 104"/>
          <p:cNvSpPr>
            <a:spLocks noChangeShapeType="1"/>
          </p:cNvSpPr>
          <p:nvPr/>
        </p:nvSpPr>
        <p:spPr bwMode="auto">
          <a:xfrm>
            <a:off x="628650" y="1943100"/>
            <a:ext cx="19051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105"/>
          <p:cNvSpPr>
            <a:spLocks noChangeShapeType="1"/>
          </p:cNvSpPr>
          <p:nvPr/>
        </p:nvSpPr>
        <p:spPr bwMode="auto">
          <a:xfrm>
            <a:off x="5202238" y="1952625"/>
            <a:ext cx="19051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106"/>
          <p:cNvSpPr>
            <a:spLocks noChangeShapeType="1"/>
          </p:cNvSpPr>
          <p:nvPr/>
        </p:nvSpPr>
        <p:spPr bwMode="auto">
          <a:xfrm flipV="1">
            <a:off x="647700" y="5581653"/>
            <a:ext cx="36576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107"/>
          <p:cNvSpPr>
            <a:spLocks noChangeShapeType="1"/>
          </p:cNvSpPr>
          <p:nvPr/>
        </p:nvSpPr>
        <p:spPr bwMode="auto">
          <a:xfrm flipV="1">
            <a:off x="5219700" y="5592765"/>
            <a:ext cx="36576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Text Box 108"/>
          <p:cNvSpPr txBox="1">
            <a:spLocks noChangeArrowheads="1"/>
          </p:cNvSpPr>
          <p:nvPr/>
        </p:nvSpPr>
        <p:spPr bwMode="auto">
          <a:xfrm>
            <a:off x="1165227" y="5732464"/>
            <a:ext cx="25529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Average value of trait 1</a:t>
            </a:r>
          </a:p>
        </p:txBody>
      </p:sp>
      <p:sp>
        <p:nvSpPr>
          <p:cNvPr id="14345" name="Text Box 109"/>
          <p:cNvSpPr txBox="1">
            <a:spLocks noChangeArrowheads="1"/>
          </p:cNvSpPr>
          <p:nvPr/>
        </p:nvSpPr>
        <p:spPr bwMode="auto">
          <a:xfrm>
            <a:off x="5794376" y="5722939"/>
            <a:ext cx="25529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Average value of trait 1</a:t>
            </a:r>
          </a:p>
        </p:txBody>
      </p:sp>
      <p:sp>
        <p:nvSpPr>
          <p:cNvPr id="14346" name="Text Box 110"/>
          <p:cNvSpPr txBox="1">
            <a:spLocks noChangeArrowheads="1"/>
          </p:cNvSpPr>
          <p:nvPr/>
        </p:nvSpPr>
        <p:spPr bwMode="auto">
          <a:xfrm rot="-5400000">
            <a:off x="-968496" y="3595172"/>
            <a:ext cx="25529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Average value of trait 2</a:t>
            </a:r>
          </a:p>
        </p:txBody>
      </p:sp>
      <p:sp>
        <p:nvSpPr>
          <p:cNvPr id="14347" name="Text Box 111"/>
          <p:cNvSpPr txBox="1">
            <a:spLocks noChangeArrowheads="1"/>
          </p:cNvSpPr>
          <p:nvPr/>
        </p:nvSpPr>
        <p:spPr bwMode="auto">
          <a:xfrm rot="-5400000">
            <a:off x="3593981" y="3595172"/>
            <a:ext cx="25529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Average value of trait 2</a:t>
            </a:r>
          </a:p>
        </p:txBody>
      </p:sp>
      <p:sp>
        <p:nvSpPr>
          <p:cNvPr id="14348" name="Text Box 112"/>
          <p:cNvSpPr txBox="1">
            <a:spLocks noChangeArrowheads="1"/>
          </p:cNvSpPr>
          <p:nvPr/>
        </p:nvSpPr>
        <p:spPr bwMode="auto">
          <a:xfrm>
            <a:off x="698503" y="123031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 b="1"/>
          </a:p>
        </p:txBody>
      </p:sp>
      <p:sp>
        <p:nvSpPr>
          <p:cNvPr id="14349" name="Text Box 113"/>
          <p:cNvSpPr txBox="1">
            <a:spLocks noChangeArrowheads="1"/>
          </p:cNvSpPr>
          <p:nvPr/>
        </p:nvSpPr>
        <p:spPr bwMode="auto">
          <a:xfrm>
            <a:off x="5470527" y="121126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 b="1"/>
          </a:p>
        </p:txBody>
      </p:sp>
      <p:sp>
        <p:nvSpPr>
          <p:cNvPr id="14350" name="Rectangle 1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1D02BE"/>
                </a:solidFill>
              </a:rPr>
              <a:t>Peak movement along a genetic line of least resistance stabilizes the </a:t>
            </a:r>
            <a:r>
              <a:rPr lang="en-US" sz="2800" b="1" dirty="0">
                <a:solidFill>
                  <a:srgbClr val="1D02BE"/>
                </a:solidFill>
              </a:rPr>
              <a:t>G</a:t>
            </a:r>
            <a:r>
              <a:rPr lang="en-US" sz="2800" dirty="0">
                <a:solidFill>
                  <a:srgbClr val="1D02BE"/>
                </a:solidFill>
              </a:rPr>
              <a:t>-matrix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9A7C70-DF90-4936-9736-4066EAA65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999" y="2387311"/>
            <a:ext cx="741000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5400" dirty="0">
                <a:latin typeface="Book Antiqua" pitchFamily="18" charset="0"/>
              </a:rPr>
              <a:t>∆</a:t>
            </a:r>
            <a:r>
              <a:rPr lang="en-US" sz="5400" b="1" dirty="0">
                <a:latin typeface="Book Antiqua" pitchFamily="18" charset="0"/>
              </a:rPr>
              <a:t>G </a:t>
            </a:r>
            <a:r>
              <a:rPr lang="en-US" sz="5400" dirty="0">
                <a:latin typeface="Book Antiqua" pitchFamily="18" charset="0"/>
              </a:rPr>
              <a:t>= </a:t>
            </a:r>
            <a:r>
              <a:rPr lang="en-US" sz="5400" b="1" dirty="0">
                <a:latin typeface="Book Antiqua" pitchFamily="18" charset="0"/>
              </a:rPr>
              <a:t>G</a:t>
            </a:r>
            <a:r>
              <a:rPr lang="en-US" sz="5400" dirty="0">
                <a:latin typeface="Book Antiqua" pitchFamily="18" charset="0"/>
              </a:rPr>
              <a:t>(</a:t>
            </a:r>
            <a:r>
              <a:rPr lang="en-US" sz="5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γ</a:t>
            </a:r>
            <a:r>
              <a:rPr lang="en-US" sz="5400" dirty="0">
                <a:latin typeface="Book Antiqua" pitchFamily="18" charset="0"/>
              </a:rPr>
              <a:t>-</a:t>
            </a:r>
            <a:r>
              <a:rPr lang="el-GR" sz="5400" b="1" dirty="0">
                <a:latin typeface="Book Antiqua" pitchFamily="18" charset="0"/>
                <a:cs typeface="Times New Roman" pitchFamily="18" charset="0"/>
              </a:rPr>
              <a:t>ββ</a:t>
            </a:r>
            <a:r>
              <a:rPr lang="en-US" sz="5400" b="1" baseline="30000" dirty="0">
                <a:latin typeface="Book Antiqua" pitchFamily="18" charset="0"/>
                <a:cs typeface="Times New Roman" pitchFamily="18" charset="0"/>
              </a:rPr>
              <a:t>T</a:t>
            </a:r>
            <a:r>
              <a:rPr lang="en-US" sz="5400" dirty="0">
                <a:latin typeface="Book Antiqua" pitchFamily="18" charset="0"/>
                <a:cs typeface="Times New Roman" pitchFamily="18" charset="0"/>
              </a:rPr>
              <a:t>)</a:t>
            </a:r>
            <a:r>
              <a:rPr lang="en-US" sz="5400" b="1" dirty="0">
                <a:latin typeface="Book Antiqua" pitchFamily="18" charset="0"/>
                <a:cs typeface="Times New Roman" pitchFamily="18" charset="0"/>
              </a:rPr>
              <a:t>G </a:t>
            </a:r>
            <a:r>
              <a:rPr lang="en-US" sz="5400" dirty="0">
                <a:latin typeface="Book Antiqua" pitchFamily="18" charset="0"/>
                <a:cs typeface="Times New Roman" pitchFamily="18" charset="0"/>
              </a:rPr>
              <a:t>+</a:t>
            </a:r>
            <a:r>
              <a:rPr lang="en-US" sz="5400" b="1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Book Antiqua" pitchFamily="18" charset="0"/>
                <a:cs typeface="Times New Roman" pitchFamily="18" charset="0"/>
              </a:rPr>
              <a:t>M</a:t>
            </a:r>
            <a:r>
              <a:rPr lang="en-US" sz="5400" dirty="0">
                <a:latin typeface="Book Antiqua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707549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Epistasis –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Multilinear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99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Multivariate extension of the multilinear model of Hansen and Wagner (2001):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3048002"/>
            <a:ext cx="58674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+ …+ 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4000" i="1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1" y="2667000"/>
            <a:ext cx="2643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Additive model: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4648202"/>
            <a:ext cx="58674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εa</a:t>
            </a:r>
            <a:r>
              <a:rPr lang="en-US" sz="40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4000" i="1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3" y="4114800"/>
            <a:ext cx="300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Multilinear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model: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3" y="5638803"/>
            <a:ext cx="7218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slightly more complex for the multivariate case</a:t>
            </a:r>
          </a:p>
        </p:txBody>
      </p:sp>
    </p:spTree>
    <p:extLst>
      <p:ext uri="{BB962C8B-B14F-4D97-AF65-F5344CB8AC3E}">
        <p14:creationId xmlns:p14="http://schemas.microsoft.com/office/powerpoint/2010/main" val="4251047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6990526" y="6427305"/>
            <a:ext cx="221246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Schluter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1996</a:t>
            </a:r>
          </a:p>
        </p:txBody>
      </p:sp>
      <p:grpSp>
        <p:nvGrpSpPr>
          <p:cNvPr id="94" name="Group 70"/>
          <p:cNvGrpSpPr>
            <a:grpSpLocks/>
          </p:cNvGrpSpPr>
          <p:nvPr/>
        </p:nvGrpSpPr>
        <p:grpSpPr bwMode="auto">
          <a:xfrm>
            <a:off x="2347449" y="604647"/>
            <a:ext cx="5185211" cy="5178872"/>
            <a:chOff x="2128043" y="1665585"/>
            <a:chExt cx="4801394" cy="3890665"/>
          </a:xfrm>
        </p:grpSpPr>
        <p:cxnSp>
          <p:nvCxnSpPr>
            <p:cNvPr id="95" name="Straight Connector 94"/>
            <p:cNvCxnSpPr/>
            <p:nvPr/>
          </p:nvCxnSpPr>
          <p:spPr>
            <a:xfrm rot="5400000">
              <a:off x="184298" y="3609330"/>
              <a:ext cx="38874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128043" y="5551487"/>
              <a:ext cx="4801394" cy="47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/>
          <p:cNvSpPr txBox="1"/>
          <p:nvPr/>
        </p:nvSpPr>
        <p:spPr>
          <a:xfrm>
            <a:off x="4617457" y="5745446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3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70692" y="2633094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3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6682" y="777076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797190" y="3353275"/>
            <a:ext cx="4361155" cy="172350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52588" y="2904565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95"/>
          <p:cNvGrpSpPr>
            <a:grpSpLocks noChangeAspect="1"/>
          </p:cNvGrpSpPr>
          <p:nvPr/>
        </p:nvGrpSpPr>
        <p:grpSpPr>
          <a:xfrm rot="1255372">
            <a:off x="4397469" y="3849757"/>
            <a:ext cx="1079683" cy="763065"/>
            <a:chOff x="2474805" y="2479876"/>
            <a:chExt cx="3407765" cy="2285670"/>
          </a:xfrm>
          <a:solidFill>
            <a:schemeClr val="bg1"/>
          </a:solidFill>
        </p:grpSpPr>
        <p:sp>
          <p:nvSpPr>
            <p:cNvPr id="30" name="Oval 29"/>
            <p:cNvSpPr/>
            <p:nvPr/>
          </p:nvSpPr>
          <p:spPr>
            <a:xfrm rot="18966931" flipV="1">
              <a:off x="2474805" y="3080881"/>
              <a:ext cx="3407765" cy="108365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59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2"/>
              <a:endCxn id="30" idx="6"/>
            </p:cNvCxnSpPr>
            <p:nvPr/>
          </p:nvCxnSpPr>
          <p:spPr>
            <a:xfrm rot="10800000" flipH="1">
              <a:off x="2950633" y="2479876"/>
              <a:ext cx="2456110" cy="228567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0" idx="4"/>
              <a:endCxn id="30" idx="0"/>
            </p:cNvCxnSpPr>
            <p:nvPr/>
          </p:nvCxnSpPr>
          <p:spPr>
            <a:xfrm rot="16200000" flipH="1">
              <a:off x="3788169" y="3234520"/>
              <a:ext cx="781036" cy="77638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437450" y="5238651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17672" y="1141847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12655" y="5017341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grpSp>
        <p:nvGrpSpPr>
          <p:cNvPr id="42" name="Group 95"/>
          <p:cNvGrpSpPr>
            <a:grpSpLocks noChangeAspect="1"/>
          </p:cNvGrpSpPr>
          <p:nvPr/>
        </p:nvGrpSpPr>
        <p:grpSpPr>
          <a:xfrm rot="1255372">
            <a:off x="3174664" y="4602155"/>
            <a:ext cx="1079683" cy="763065"/>
            <a:chOff x="2474805" y="2479876"/>
            <a:chExt cx="3407765" cy="2285670"/>
          </a:xfrm>
          <a:solidFill>
            <a:schemeClr val="bg1"/>
          </a:solidFill>
        </p:grpSpPr>
        <p:sp>
          <p:nvSpPr>
            <p:cNvPr id="43" name="Oval 42"/>
            <p:cNvSpPr/>
            <p:nvPr/>
          </p:nvSpPr>
          <p:spPr>
            <a:xfrm rot="18966931" flipV="1">
              <a:off x="2474805" y="3080881"/>
              <a:ext cx="3407765" cy="108365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59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Straight Connector 43"/>
            <p:cNvCxnSpPr>
              <a:stCxn id="43" idx="2"/>
              <a:endCxn id="43" idx="6"/>
            </p:cNvCxnSpPr>
            <p:nvPr/>
          </p:nvCxnSpPr>
          <p:spPr>
            <a:xfrm rot="10800000" flipH="1">
              <a:off x="2950633" y="2479876"/>
              <a:ext cx="2456110" cy="228567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3" idx="4"/>
              <a:endCxn id="43" idx="0"/>
            </p:cNvCxnSpPr>
            <p:nvPr/>
          </p:nvCxnSpPr>
          <p:spPr>
            <a:xfrm rot="16200000" flipH="1">
              <a:off x="3788169" y="3234520"/>
              <a:ext cx="781036" cy="77638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95"/>
          <p:cNvGrpSpPr>
            <a:grpSpLocks noChangeAspect="1"/>
          </p:cNvGrpSpPr>
          <p:nvPr/>
        </p:nvGrpSpPr>
        <p:grpSpPr>
          <a:xfrm rot="1255372">
            <a:off x="3571086" y="3604350"/>
            <a:ext cx="1079683" cy="763065"/>
            <a:chOff x="2474805" y="2479876"/>
            <a:chExt cx="3407765" cy="2285670"/>
          </a:xfrm>
          <a:solidFill>
            <a:schemeClr val="bg1"/>
          </a:solidFill>
        </p:grpSpPr>
        <p:sp>
          <p:nvSpPr>
            <p:cNvPr id="47" name="Oval 46"/>
            <p:cNvSpPr/>
            <p:nvPr/>
          </p:nvSpPr>
          <p:spPr>
            <a:xfrm rot="18966931" flipV="1">
              <a:off x="2474805" y="3080881"/>
              <a:ext cx="3407765" cy="108365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59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8" name="Straight Connector 47"/>
            <p:cNvCxnSpPr>
              <a:stCxn id="47" idx="2"/>
              <a:endCxn id="47" idx="6"/>
            </p:cNvCxnSpPr>
            <p:nvPr/>
          </p:nvCxnSpPr>
          <p:spPr>
            <a:xfrm rot="10800000" flipH="1">
              <a:off x="2950633" y="2479876"/>
              <a:ext cx="2456110" cy="228567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7" idx="4"/>
              <a:endCxn id="47" idx="0"/>
            </p:cNvCxnSpPr>
            <p:nvPr/>
          </p:nvCxnSpPr>
          <p:spPr>
            <a:xfrm rot="16200000" flipH="1">
              <a:off x="3788169" y="3234520"/>
              <a:ext cx="781036" cy="77638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95"/>
          <p:cNvGrpSpPr>
            <a:grpSpLocks noChangeAspect="1"/>
          </p:cNvGrpSpPr>
          <p:nvPr/>
        </p:nvGrpSpPr>
        <p:grpSpPr>
          <a:xfrm rot="1255372">
            <a:off x="5288501" y="3159622"/>
            <a:ext cx="1079683" cy="763065"/>
            <a:chOff x="2474805" y="2479876"/>
            <a:chExt cx="3407765" cy="2285670"/>
          </a:xfrm>
          <a:solidFill>
            <a:schemeClr val="bg1"/>
          </a:solidFill>
        </p:grpSpPr>
        <p:sp>
          <p:nvSpPr>
            <p:cNvPr id="51" name="Oval 50"/>
            <p:cNvSpPr/>
            <p:nvPr/>
          </p:nvSpPr>
          <p:spPr>
            <a:xfrm rot="18966931" flipV="1">
              <a:off x="2474805" y="3080881"/>
              <a:ext cx="3407765" cy="108365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59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Straight Connector 51"/>
            <p:cNvCxnSpPr>
              <a:stCxn id="51" idx="2"/>
              <a:endCxn id="51" idx="6"/>
            </p:cNvCxnSpPr>
            <p:nvPr/>
          </p:nvCxnSpPr>
          <p:spPr>
            <a:xfrm rot="10800000" flipH="1">
              <a:off x="2950633" y="2479876"/>
              <a:ext cx="2456110" cy="228567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1" idx="4"/>
              <a:endCxn id="51" idx="0"/>
            </p:cNvCxnSpPr>
            <p:nvPr/>
          </p:nvCxnSpPr>
          <p:spPr>
            <a:xfrm rot="16200000" flipH="1">
              <a:off x="3788169" y="3234520"/>
              <a:ext cx="781036" cy="77638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95"/>
          <p:cNvGrpSpPr>
            <a:grpSpLocks noChangeAspect="1"/>
          </p:cNvGrpSpPr>
          <p:nvPr/>
        </p:nvGrpSpPr>
        <p:grpSpPr>
          <a:xfrm rot="1255372">
            <a:off x="5659149" y="3726059"/>
            <a:ext cx="1079683" cy="763065"/>
            <a:chOff x="2474805" y="2479876"/>
            <a:chExt cx="3407765" cy="2285670"/>
          </a:xfrm>
          <a:solidFill>
            <a:schemeClr val="bg1"/>
          </a:solidFill>
        </p:grpSpPr>
        <p:sp>
          <p:nvSpPr>
            <p:cNvPr id="57" name="Oval 56"/>
            <p:cNvSpPr/>
            <p:nvPr/>
          </p:nvSpPr>
          <p:spPr>
            <a:xfrm rot="18966931" flipV="1">
              <a:off x="2474805" y="3080881"/>
              <a:ext cx="3407765" cy="108365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59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8" name="Straight Connector 57"/>
            <p:cNvCxnSpPr>
              <a:stCxn id="57" idx="2"/>
              <a:endCxn id="57" idx="6"/>
            </p:cNvCxnSpPr>
            <p:nvPr/>
          </p:nvCxnSpPr>
          <p:spPr>
            <a:xfrm rot="10800000" flipH="1">
              <a:off x="2950633" y="2479876"/>
              <a:ext cx="2456110" cy="228567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7" idx="4"/>
              <a:endCxn id="57" idx="0"/>
            </p:cNvCxnSpPr>
            <p:nvPr/>
          </p:nvCxnSpPr>
          <p:spPr>
            <a:xfrm rot="16200000" flipH="1">
              <a:off x="3788169" y="3234520"/>
              <a:ext cx="781036" cy="77638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90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Epistasis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3"/>
            <a:ext cx="8229600" cy="457199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Epistasis allows selection to shape the distribution of new mutations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5" y="1828803"/>
          <a:ext cx="8000998" cy="40385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31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9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92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9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92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r>
                        <a:rPr lang="en-US" sz="1300" i="1" dirty="0">
                          <a:latin typeface="+mn-lt"/>
                          <a:cs typeface="Times New Roman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r</a:t>
                      </a:r>
                      <a:r>
                        <a:rPr lang="el-GR" sz="1300" baseline="-25000" dirty="0"/>
                        <a:t>ω</a:t>
                      </a:r>
                      <a:endParaRPr lang="en-US" sz="13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V</a:t>
                      </a:r>
                      <a:r>
                        <a:rPr lang="en-US" sz="1300" baseline="-25000" dirty="0"/>
                        <a:t>1</a:t>
                      </a:r>
                      <a:endParaRPr lang="en-US" sz="13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V</a:t>
                      </a:r>
                      <a:r>
                        <a:rPr lang="en-US" sz="1300" baseline="-25000" dirty="0"/>
                        <a:t>2</a:t>
                      </a:r>
                      <a:endParaRPr lang="en-US" sz="13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r</a:t>
                      </a:r>
                      <a:r>
                        <a:rPr lang="en-US" sz="1300" baseline="-25000" dirty="0" err="1"/>
                        <a:t>V</a:t>
                      </a:r>
                      <a:endParaRPr lang="en-US" sz="13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</a:t>
                      </a:r>
                      <a:r>
                        <a:rPr lang="en-US" sz="1300" baseline="-25000" dirty="0"/>
                        <a:t>1</a:t>
                      </a:r>
                      <a:endParaRPr lang="en-US" sz="13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</a:t>
                      </a:r>
                      <a:r>
                        <a:rPr lang="en-US" sz="1300" baseline="-25000" dirty="0"/>
                        <a:t>2</a:t>
                      </a:r>
                      <a:endParaRPr lang="en-US" sz="13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r</a:t>
                      </a:r>
                      <a:r>
                        <a:rPr lang="el-GR" sz="1300" baseline="-25000" dirty="0"/>
                        <a:t>μ</a:t>
                      </a:r>
                      <a:endParaRPr lang="en-US" sz="13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+mn-cs"/>
                        </a:rPr>
                        <a:t>128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+mn-cs"/>
                        </a:rPr>
                        <a:t>256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-0.02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-0.01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+mn-cs"/>
                        </a:rPr>
                        <a:t>1024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-0.01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+mn-cs"/>
                        </a:rPr>
                        <a:t>2048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-0.02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-0.01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1300" dirty="0"/>
                        <a:t>128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0.90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1300" dirty="0"/>
                        <a:t>256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0.90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1300" dirty="0"/>
                        <a:t>1024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0.90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1300" dirty="0"/>
                        <a:t>2048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0.90</a:t>
                      </a:r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itchFamily="18" charset="0"/>
                          <a:cs typeface="Times New Roman" pitchFamily="18" charset="0"/>
                        </a:rPr>
                        <a:t>0.18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019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Generations = 5000, 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variance = 1.0, 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49, 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0.0005 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7400" y="1752600"/>
            <a:ext cx="1981200" cy="2362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22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7" y="646112"/>
            <a:ext cx="871097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809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09" y="646112"/>
            <a:ext cx="855668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216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3" y="640080"/>
            <a:ext cx="806914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960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68D8D-A640-4DA7-A208-77E7CEF3ED59}"/>
              </a:ext>
            </a:extLst>
          </p:cNvPr>
          <p:cNvSpPr txBox="1"/>
          <p:nvPr/>
        </p:nvSpPr>
        <p:spPr>
          <a:xfrm>
            <a:off x="1834624" y="3128471"/>
            <a:ext cx="651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Conclusions from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matrix simulations</a:t>
            </a:r>
          </a:p>
        </p:txBody>
      </p:sp>
    </p:spTree>
    <p:extLst>
      <p:ext uri="{BB962C8B-B14F-4D97-AF65-F5344CB8AC3E}">
        <p14:creationId xmlns:p14="http://schemas.microsoft.com/office/powerpoint/2010/main" val="327069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3123" y="870359"/>
            <a:ext cx="7088188" cy="5173600"/>
            <a:chOff x="973123" y="870358"/>
            <a:chExt cx="7088188" cy="5173599"/>
          </a:xfrm>
        </p:grpSpPr>
        <p:pic>
          <p:nvPicPr>
            <p:cNvPr id="3" name="Picture 2" descr="09_F2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84"/>
            <a:stretch/>
          </p:blipFill>
          <p:spPr bwMode="auto">
            <a:xfrm>
              <a:off x="973123" y="870358"/>
              <a:ext cx="7088188" cy="4865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18429" y="5736180"/>
              <a:ext cx="1149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Brodie 1992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9336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16" name="Picture 100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923" y="1233947"/>
            <a:ext cx="4739455" cy="495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6227104" y="4785120"/>
            <a:ext cx="1184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Body size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3302076" y="5340053"/>
            <a:ext cx="1095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Plumage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1892080" y="3388770"/>
            <a:ext cx="10182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success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1968576" y="5738397"/>
            <a:ext cx="2667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</a:rPr>
              <a:t>McGlothlin et al. 2005</a:t>
            </a:r>
            <a:endParaRPr lang="en-US" sz="1400" i="1" dirty="0">
              <a:solidFill>
                <a:prstClr val="black"/>
              </a:solidFill>
            </a:endParaRPr>
          </a:p>
        </p:txBody>
      </p:sp>
      <p:pic>
        <p:nvPicPr>
          <p:cNvPr id="10041" name="Picture 4" descr="tail-spread-whit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97079" y="734001"/>
            <a:ext cx="1133455" cy="731520"/>
          </a:xfrm>
          <a:prstGeom prst="rect">
            <a:avLst/>
          </a:prstGeom>
          <a:noFill/>
        </p:spPr>
      </p:pic>
      <p:pic>
        <p:nvPicPr>
          <p:cNvPr id="10042" name="Picture 5" descr="tail-spread-gray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40280" y="3370521"/>
            <a:ext cx="1133013" cy="731520"/>
          </a:xfrm>
          <a:prstGeom prst="rect">
            <a:avLst/>
          </a:prstGeom>
          <a:noFill/>
        </p:spPr>
      </p:pic>
      <p:pic>
        <p:nvPicPr>
          <p:cNvPr id="10043" name="Picture 5" descr="tail-spread-gr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5791" y="5709387"/>
            <a:ext cx="566977" cy="365792"/>
          </a:xfrm>
          <a:prstGeom prst="rect">
            <a:avLst/>
          </a:prstGeom>
          <a:noFill/>
        </p:spPr>
      </p:pic>
      <p:pic>
        <p:nvPicPr>
          <p:cNvPr id="10044" name="Picture 4" descr="tail-spread-whi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6818" y="4815345"/>
            <a:ext cx="566977" cy="365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27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62"/>
    </mc:Choice>
    <mc:Fallback xmlns="">
      <p:transition spd="slow" advTm="27862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" y="472514"/>
            <a:ext cx="7410451" cy="59245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0470" y="6243177"/>
            <a:ext cx="1882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Roff &amp; Fairbairn 2012</a:t>
            </a:r>
          </a:p>
        </p:txBody>
      </p:sp>
    </p:spTree>
    <p:extLst>
      <p:ext uri="{BB962C8B-B14F-4D97-AF65-F5344CB8AC3E}">
        <p14:creationId xmlns:p14="http://schemas.microsoft.com/office/powerpoint/2010/main" val="82797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Joel\Documents\My Web Sites\brodieold\PR 06\source\image\cristatellus_male.jpg"/>
          <p:cNvPicPr>
            <a:picLocks noChangeArrowheads="1"/>
          </p:cNvPicPr>
          <p:nvPr/>
        </p:nvPicPr>
        <p:blipFill>
          <a:blip r:embed="rId3" cstate="print"/>
          <a:srcRect l="2428" t="5218" r="5287" b="20000"/>
          <a:stretch>
            <a:fillRect/>
          </a:stretch>
        </p:blipFill>
        <p:spPr bwMode="auto">
          <a:xfrm>
            <a:off x="6137781" y="637355"/>
            <a:ext cx="1208752" cy="734620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0" name="Picture 5" descr="C:\Users\Joel\Documents\My Web Sites\brodieold\PR 06\source\image\evermanni_male_on_limb.jpg"/>
          <p:cNvPicPr preferRelativeResize="0">
            <a:picLocks noChangeArrowheads="1"/>
          </p:cNvPicPr>
          <p:nvPr/>
        </p:nvPicPr>
        <p:blipFill>
          <a:blip r:embed="rId4" cstate="print"/>
          <a:srcRect l="2156" t="11640" r="15891" b="22223"/>
          <a:stretch>
            <a:fillRect/>
          </a:stretch>
        </p:blipFill>
        <p:spPr bwMode="auto">
          <a:xfrm>
            <a:off x="6131599" y="2377396"/>
            <a:ext cx="1214937" cy="741111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1" name="Picture 2" descr="C:\Users\Joel\Documents\My Web Sites\brodieold\Bimini06 gallery\source\image\male_sagrei.jpg"/>
          <p:cNvPicPr>
            <a:picLocks noChangeArrowheads="1"/>
          </p:cNvPicPr>
          <p:nvPr/>
        </p:nvPicPr>
        <p:blipFill>
          <a:blip r:embed="rId5" cstate="print"/>
          <a:srcRect l="25813" t="2769" r="5658" b="12462"/>
          <a:stretch>
            <a:fillRect/>
          </a:stretch>
        </p:blipFill>
        <p:spPr bwMode="auto">
          <a:xfrm rot="5400000">
            <a:off x="6371604" y="4773751"/>
            <a:ext cx="741111" cy="1208752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2" name="Picture 3" descr="C:\Users\Joel\Documents\My Web Sites\brodieold\Bimini06 gallery\source\image\smaragdinus.jpg"/>
          <p:cNvPicPr>
            <a:picLocks noChangeArrowheads="1"/>
          </p:cNvPicPr>
          <p:nvPr/>
        </p:nvPicPr>
        <p:blipFill>
          <a:blip r:embed="rId6" cstate="print"/>
          <a:srcRect l="26000" t="18989" r="24000" b="17424"/>
          <a:stretch>
            <a:fillRect/>
          </a:stretch>
        </p:blipFill>
        <p:spPr bwMode="auto">
          <a:xfrm rot="5400000" flipH="1">
            <a:off x="6367768" y="5646893"/>
            <a:ext cx="742599" cy="1214937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3" name="Picture 5" descr="http://www.kingsnake.com/westindian/anolislineatopus1.JPG"/>
          <p:cNvPicPr>
            <a:picLocks noChangeArrowheads="1"/>
          </p:cNvPicPr>
          <p:nvPr/>
        </p:nvPicPr>
        <p:blipFill>
          <a:blip r:embed="rId7" cstate="print"/>
          <a:srcRect l="7283" r="14930"/>
          <a:stretch>
            <a:fillRect/>
          </a:stretch>
        </p:blipFill>
        <p:spPr bwMode="auto">
          <a:xfrm rot="16200000" flipH="1">
            <a:off x="6366657" y="3017827"/>
            <a:ext cx="744821" cy="1214937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14" name="Picture 6"/>
          <p:cNvPicPr>
            <a:picLocks noChangeArrowheads="1"/>
          </p:cNvPicPr>
          <p:nvPr/>
        </p:nvPicPr>
        <p:blipFill>
          <a:blip r:embed="rId8" cstate="print"/>
          <a:srcRect l="18423" r="1746"/>
          <a:stretch>
            <a:fillRect/>
          </a:stretch>
        </p:blipFill>
        <p:spPr bwMode="auto">
          <a:xfrm>
            <a:off x="6131599" y="4132086"/>
            <a:ext cx="1214937" cy="741111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39" name="Picture 38"/>
          <p:cNvPicPr>
            <a:picLocks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9" t="37917" r="462" b="4720"/>
          <a:stretch/>
        </p:blipFill>
        <p:spPr>
          <a:xfrm>
            <a:off x="6131599" y="1506355"/>
            <a:ext cx="1214937" cy="736663"/>
          </a:xfrm>
          <a:prstGeom prst="flowChartAlternateProcess">
            <a:avLst/>
          </a:prstGeom>
          <a:ln w="12700">
            <a:solidFill>
              <a:schemeClr val="tx1"/>
            </a:solidFill>
          </a:ln>
        </p:spPr>
      </p:pic>
      <p:pic>
        <p:nvPicPr>
          <p:cNvPr id="53" name="Picture 52" descr="Size of this preview: 800 × 278 pixels . Other resolutions: 320 ...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46" y="6081544"/>
            <a:ext cx="1019403" cy="354575"/>
          </a:xfrm>
          <a:prstGeom prst="rect">
            <a:avLst/>
          </a:prstGeom>
        </p:spPr>
      </p:pic>
      <p:pic>
        <p:nvPicPr>
          <p:cNvPr id="54" name="Picture 53" descr="Size of this preview: 800 × 278 pixels . Other resolutions: 320 ...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19" y="5218490"/>
            <a:ext cx="1019403" cy="354575"/>
          </a:xfrm>
          <a:prstGeom prst="rect">
            <a:avLst/>
          </a:prstGeom>
        </p:spPr>
      </p:pic>
      <p:pic>
        <p:nvPicPr>
          <p:cNvPr id="56" name="Picture 55" descr="File:Stub Jamaica.png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34" y="3668416"/>
            <a:ext cx="1140369" cy="912293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507582" y="538069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518099" y="3191118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  <a:endParaRPr lang="en-US" sz="7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525967" y="4971391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  <a:endParaRPr lang="en-US" sz="7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15595" y="233284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538916" y="406909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endParaRPr lang="en-US" sz="7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31144" y="1491333"/>
            <a:ext cx="628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GB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500216" y="5798665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endParaRPr lang="en-US" sz="7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 descr="Puerto Rico (USA) | Landkarten kostenlos – Cliparts kostenlos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61" t="32944" b="34380"/>
          <a:stretch/>
        </p:blipFill>
        <p:spPr>
          <a:xfrm>
            <a:off x="3342540" y="1922194"/>
            <a:ext cx="893696" cy="365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8047" y="4397226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41.5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742184" y="453264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37.1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2412233" y="999733"/>
            <a:ext cx="3687763" cy="5337275"/>
            <a:chOff x="2038619" y="1392300"/>
            <a:chExt cx="938538" cy="4012656"/>
          </a:xfrm>
        </p:grpSpPr>
        <p:sp>
          <p:nvSpPr>
            <p:cNvPr id="73" name="Freeform 6"/>
            <p:cNvSpPr>
              <a:spLocks/>
            </p:cNvSpPr>
            <p:nvPr/>
          </p:nvSpPr>
          <p:spPr bwMode="auto">
            <a:xfrm>
              <a:off x="2468428" y="1392300"/>
              <a:ext cx="508728" cy="330634"/>
            </a:xfrm>
            <a:custGeom>
              <a:avLst/>
              <a:gdLst>
                <a:gd name="T0" fmla="*/ 0 w 6200"/>
                <a:gd name="T1" fmla="*/ 1915 h 1915"/>
                <a:gd name="T2" fmla="*/ 0 w 6200"/>
                <a:gd name="T3" fmla="*/ 0 h 1915"/>
                <a:gd name="T4" fmla="*/ 0 w 6200"/>
                <a:gd name="T5" fmla="*/ 0 h 1915"/>
                <a:gd name="T6" fmla="*/ 6200 w 6200"/>
                <a:gd name="T7" fmla="*/ 0 h 1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00" h="1915">
                  <a:moveTo>
                    <a:pt x="0" y="1915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6200" y="0"/>
                  </a:lnTo>
                </a:path>
              </a:pathLst>
            </a:custGeom>
            <a:noFill/>
            <a:ln w="174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"/>
            <p:cNvSpPr>
              <a:spLocks/>
            </p:cNvSpPr>
            <p:nvPr/>
          </p:nvSpPr>
          <p:spPr bwMode="auto">
            <a:xfrm>
              <a:off x="2468428" y="1722934"/>
              <a:ext cx="508728" cy="330634"/>
            </a:xfrm>
            <a:custGeom>
              <a:avLst/>
              <a:gdLst>
                <a:gd name="T0" fmla="*/ 0 w 6200"/>
                <a:gd name="T1" fmla="*/ 0 h 1915"/>
                <a:gd name="T2" fmla="*/ 0 w 6200"/>
                <a:gd name="T3" fmla="*/ 1915 h 1915"/>
                <a:gd name="T4" fmla="*/ 0 w 6200"/>
                <a:gd name="T5" fmla="*/ 1915 h 1915"/>
                <a:gd name="T6" fmla="*/ 6200 w 6200"/>
                <a:gd name="T7" fmla="*/ 1915 h 1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00" h="1915">
                  <a:moveTo>
                    <a:pt x="0" y="0"/>
                  </a:moveTo>
                  <a:lnTo>
                    <a:pt x="0" y="1915"/>
                  </a:lnTo>
                  <a:cubicBezTo>
                    <a:pt x="0" y="1915"/>
                    <a:pt x="0" y="1915"/>
                    <a:pt x="0" y="1915"/>
                  </a:cubicBezTo>
                  <a:lnTo>
                    <a:pt x="6200" y="1915"/>
                  </a:lnTo>
                </a:path>
              </a:pathLst>
            </a:custGeom>
            <a:noFill/>
            <a:ln w="174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"/>
            <p:cNvSpPr>
              <a:spLocks/>
            </p:cNvSpPr>
            <p:nvPr/>
          </p:nvSpPr>
          <p:spPr bwMode="auto">
            <a:xfrm>
              <a:off x="2375546" y="2218407"/>
              <a:ext cx="601611" cy="495472"/>
            </a:xfrm>
            <a:custGeom>
              <a:avLst/>
              <a:gdLst>
                <a:gd name="T0" fmla="*/ 0 w 7337"/>
                <a:gd name="T1" fmla="*/ 0 h 2873"/>
                <a:gd name="T2" fmla="*/ 0 w 7337"/>
                <a:gd name="T3" fmla="*/ 2873 h 2873"/>
                <a:gd name="T4" fmla="*/ 0 w 7337"/>
                <a:gd name="T5" fmla="*/ 2873 h 2873"/>
                <a:gd name="T6" fmla="*/ 7337 w 7337"/>
                <a:gd name="T7" fmla="*/ 2873 h 2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37" h="2873">
                  <a:moveTo>
                    <a:pt x="0" y="0"/>
                  </a:moveTo>
                  <a:lnTo>
                    <a:pt x="0" y="2873"/>
                  </a:lnTo>
                  <a:cubicBezTo>
                    <a:pt x="0" y="2873"/>
                    <a:pt x="0" y="2873"/>
                    <a:pt x="0" y="2873"/>
                  </a:cubicBezTo>
                  <a:lnTo>
                    <a:pt x="7337" y="2873"/>
                  </a:lnTo>
                </a:path>
              </a:pathLst>
            </a:custGeom>
            <a:noFill/>
            <a:ln w="174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9"/>
            <p:cNvSpPr>
              <a:spLocks/>
            </p:cNvSpPr>
            <p:nvPr/>
          </p:nvSpPr>
          <p:spPr bwMode="auto">
            <a:xfrm>
              <a:off x="2278414" y="3375148"/>
              <a:ext cx="698743" cy="329676"/>
            </a:xfrm>
            <a:custGeom>
              <a:avLst/>
              <a:gdLst>
                <a:gd name="T0" fmla="*/ 0 w 8517"/>
                <a:gd name="T1" fmla="*/ 1915 h 1915"/>
                <a:gd name="T2" fmla="*/ 0 w 8517"/>
                <a:gd name="T3" fmla="*/ 0 h 1915"/>
                <a:gd name="T4" fmla="*/ 0 w 8517"/>
                <a:gd name="T5" fmla="*/ 0 h 1915"/>
                <a:gd name="T6" fmla="*/ 8517 w 8517"/>
                <a:gd name="T7" fmla="*/ 0 h 1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17" h="1915">
                  <a:moveTo>
                    <a:pt x="0" y="1915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8517" y="0"/>
                  </a:lnTo>
                </a:path>
              </a:pathLst>
            </a:custGeom>
            <a:noFill/>
            <a:ln w="174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"/>
            <p:cNvSpPr>
              <a:spLocks/>
            </p:cNvSpPr>
            <p:nvPr/>
          </p:nvSpPr>
          <p:spPr bwMode="auto">
            <a:xfrm>
              <a:off x="2278414" y="3704824"/>
              <a:ext cx="698743" cy="330634"/>
            </a:xfrm>
            <a:custGeom>
              <a:avLst/>
              <a:gdLst>
                <a:gd name="T0" fmla="*/ 0 w 8517"/>
                <a:gd name="T1" fmla="*/ 0 h 1915"/>
                <a:gd name="T2" fmla="*/ 0 w 8517"/>
                <a:gd name="T3" fmla="*/ 1915 h 1915"/>
                <a:gd name="T4" fmla="*/ 0 w 8517"/>
                <a:gd name="T5" fmla="*/ 1915 h 1915"/>
                <a:gd name="T6" fmla="*/ 8517 w 8517"/>
                <a:gd name="T7" fmla="*/ 1915 h 1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17" h="1915">
                  <a:moveTo>
                    <a:pt x="0" y="0"/>
                  </a:moveTo>
                  <a:lnTo>
                    <a:pt x="0" y="1915"/>
                  </a:lnTo>
                  <a:cubicBezTo>
                    <a:pt x="0" y="1915"/>
                    <a:pt x="0" y="1915"/>
                    <a:pt x="0" y="1915"/>
                  </a:cubicBezTo>
                  <a:lnTo>
                    <a:pt x="8517" y="1915"/>
                  </a:lnTo>
                </a:path>
              </a:pathLst>
            </a:custGeom>
            <a:noFill/>
            <a:ln w="174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1"/>
            <p:cNvSpPr>
              <a:spLocks/>
            </p:cNvSpPr>
            <p:nvPr/>
          </p:nvSpPr>
          <p:spPr bwMode="auto">
            <a:xfrm>
              <a:off x="2136965" y="4200297"/>
              <a:ext cx="840191" cy="495472"/>
            </a:xfrm>
            <a:custGeom>
              <a:avLst/>
              <a:gdLst>
                <a:gd name="T0" fmla="*/ 0 w 10240"/>
                <a:gd name="T1" fmla="*/ 0 h 2873"/>
                <a:gd name="T2" fmla="*/ 0 w 10240"/>
                <a:gd name="T3" fmla="*/ 2873 h 2873"/>
                <a:gd name="T4" fmla="*/ 0 w 10240"/>
                <a:gd name="T5" fmla="*/ 2873 h 2873"/>
                <a:gd name="T6" fmla="*/ 10240 w 10240"/>
                <a:gd name="T7" fmla="*/ 2873 h 2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40" h="2873">
                  <a:moveTo>
                    <a:pt x="0" y="0"/>
                  </a:moveTo>
                  <a:lnTo>
                    <a:pt x="0" y="2873"/>
                  </a:lnTo>
                  <a:cubicBezTo>
                    <a:pt x="0" y="2873"/>
                    <a:pt x="0" y="2873"/>
                    <a:pt x="0" y="2873"/>
                  </a:cubicBezTo>
                  <a:lnTo>
                    <a:pt x="10240" y="2873"/>
                  </a:lnTo>
                </a:path>
              </a:pathLst>
            </a:custGeom>
            <a:noFill/>
            <a:ln w="174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2"/>
            <p:cNvSpPr>
              <a:spLocks/>
            </p:cNvSpPr>
            <p:nvPr/>
          </p:nvSpPr>
          <p:spPr bwMode="auto">
            <a:xfrm>
              <a:off x="2038619" y="4283674"/>
              <a:ext cx="938537" cy="1073364"/>
            </a:xfrm>
            <a:custGeom>
              <a:avLst/>
              <a:gdLst>
                <a:gd name="T0" fmla="*/ 0 w 11441"/>
                <a:gd name="T1" fmla="*/ 0 h 6224"/>
                <a:gd name="T2" fmla="*/ 0 w 11441"/>
                <a:gd name="T3" fmla="*/ 6224 h 6224"/>
                <a:gd name="T4" fmla="*/ 0 w 11441"/>
                <a:gd name="T5" fmla="*/ 6224 h 6224"/>
                <a:gd name="T6" fmla="*/ 11441 w 11441"/>
                <a:gd name="T7" fmla="*/ 6224 h 6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41" h="6224">
                  <a:moveTo>
                    <a:pt x="0" y="0"/>
                  </a:moveTo>
                  <a:lnTo>
                    <a:pt x="0" y="6224"/>
                  </a:lnTo>
                  <a:cubicBezTo>
                    <a:pt x="0" y="6224"/>
                    <a:pt x="0" y="6224"/>
                    <a:pt x="0" y="6224"/>
                  </a:cubicBezTo>
                  <a:lnTo>
                    <a:pt x="11441" y="6224"/>
                  </a:lnTo>
                </a:path>
              </a:pathLst>
            </a:custGeom>
            <a:noFill/>
            <a:ln w="174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3"/>
            <p:cNvSpPr>
              <a:spLocks/>
            </p:cNvSpPr>
            <p:nvPr/>
          </p:nvSpPr>
          <p:spPr bwMode="auto">
            <a:xfrm>
              <a:off x="2136965" y="3704824"/>
              <a:ext cx="141448" cy="495472"/>
            </a:xfrm>
            <a:custGeom>
              <a:avLst/>
              <a:gdLst>
                <a:gd name="T0" fmla="*/ 0 w 1723"/>
                <a:gd name="T1" fmla="*/ 2872 h 2872"/>
                <a:gd name="T2" fmla="*/ 0 w 1723"/>
                <a:gd name="T3" fmla="*/ 0 h 2872"/>
                <a:gd name="T4" fmla="*/ 0 w 1723"/>
                <a:gd name="T5" fmla="*/ 0 h 2872"/>
                <a:gd name="T6" fmla="*/ 1723 w 1723"/>
                <a:gd name="T7" fmla="*/ 0 h 2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3" h="2872">
                  <a:moveTo>
                    <a:pt x="0" y="2872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1723" y="0"/>
                  </a:lnTo>
                </a:path>
              </a:pathLst>
            </a:custGeom>
            <a:noFill/>
            <a:ln w="174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87" name="Freeform 14"/>
            <p:cNvSpPr>
              <a:spLocks/>
            </p:cNvSpPr>
            <p:nvPr/>
          </p:nvSpPr>
          <p:spPr bwMode="auto">
            <a:xfrm>
              <a:off x="2050761" y="3209352"/>
              <a:ext cx="86205" cy="990945"/>
            </a:xfrm>
            <a:custGeom>
              <a:avLst/>
              <a:gdLst>
                <a:gd name="T0" fmla="*/ 0 w 1057"/>
                <a:gd name="T1" fmla="*/ 0 h 5745"/>
                <a:gd name="T2" fmla="*/ 0 w 1057"/>
                <a:gd name="T3" fmla="*/ 5745 h 5745"/>
                <a:gd name="T4" fmla="*/ 0 w 1057"/>
                <a:gd name="T5" fmla="*/ 5745 h 5745"/>
                <a:gd name="T6" fmla="*/ 1057 w 1057"/>
                <a:gd name="T7" fmla="*/ 5745 h 5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7" h="5745">
                  <a:moveTo>
                    <a:pt x="0" y="0"/>
                  </a:moveTo>
                  <a:lnTo>
                    <a:pt x="0" y="5745"/>
                  </a:lnTo>
                  <a:cubicBezTo>
                    <a:pt x="0" y="5745"/>
                    <a:pt x="0" y="5745"/>
                    <a:pt x="0" y="5745"/>
                  </a:cubicBezTo>
                  <a:lnTo>
                    <a:pt x="1057" y="5745"/>
                  </a:lnTo>
                </a:path>
              </a:pathLst>
            </a:custGeom>
            <a:noFill/>
            <a:ln w="174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89" name="Freeform 15"/>
            <p:cNvSpPr>
              <a:spLocks/>
            </p:cNvSpPr>
            <p:nvPr/>
          </p:nvSpPr>
          <p:spPr bwMode="auto">
            <a:xfrm>
              <a:off x="2375546" y="1722934"/>
              <a:ext cx="92882" cy="495472"/>
            </a:xfrm>
            <a:custGeom>
              <a:avLst/>
              <a:gdLst>
                <a:gd name="T0" fmla="*/ 0 w 1137"/>
                <a:gd name="T1" fmla="*/ 2872 h 2872"/>
                <a:gd name="T2" fmla="*/ 0 w 1137"/>
                <a:gd name="T3" fmla="*/ 0 h 2872"/>
                <a:gd name="T4" fmla="*/ 0 w 1137"/>
                <a:gd name="T5" fmla="*/ 0 h 2872"/>
                <a:gd name="T6" fmla="*/ 1137 w 1137"/>
                <a:gd name="T7" fmla="*/ 0 h 2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7" h="2872">
                  <a:moveTo>
                    <a:pt x="0" y="2872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1137" y="0"/>
                  </a:lnTo>
                </a:path>
              </a:pathLst>
            </a:custGeom>
            <a:noFill/>
            <a:ln w="174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90" name="Freeform 16"/>
            <p:cNvSpPr>
              <a:spLocks/>
            </p:cNvSpPr>
            <p:nvPr/>
          </p:nvSpPr>
          <p:spPr bwMode="auto">
            <a:xfrm>
              <a:off x="2050761" y="2218407"/>
              <a:ext cx="324785" cy="990945"/>
            </a:xfrm>
            <a:custGeom>
              <a:avLst/>
              <a:gdLst>
                <a:gd name="T0" fmla="*/ 0 w 3960"/>
                <a:gd name="T1" fmla="*/ 5745 h 5745"/>
                <a:gd name="T2" fmla="*/ 0 w 3960"/>
                <a:gd name="T3" fmla="*/ 0 h 5745"/>
                <a:gd name="T4" fmla="*/ 0 w 3960"/>
                <a:gd name="T5" fmla="*/ 0 h 5745"/>
                <a:gd name="T6" fmla="*/ 3960 w 3960"/>
                <a:gd name="T7" fmla="*/ 0 h 5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0" h="5745">
                  <a:moveTo>
                    <a:pt x="0" y="5745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3960" y="0"/>
                  </a:lnTo>
                </a:path>
              </a:pathLst>
            </a:custGeom>
            <a:noFill/>
            <a:ln w="174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91" name="Freeform 17"/>
            <p:cNvSpPr>
              <a:spLocks/>
            </p:cNvSpPr>
            <p:nvPr/>
          </p:nvSpPr>
          <p:spPr bwMode="auto">
            <a:xfrm>
              <a:off x="2038619" y="3209352"/>
              <a:ext cx="12141" cy="1074322"/>
            </a:xfrm>
            <a:custGeom>
              <a:avLst/>
              <a:gdLst>
                <a:gd name="T0" fmla="*/ 0 w 144"/>
                <a:gd name="T1" fmla="*/ 6224 h 6224"/>
                <a:gd name="T2" fmla="*/ 0 w 144"/>
                <a:gd name="T3" fmla="*/ 0 h 6224"/>
                <a:gd name="T4" fmla="*/ 0 w 144"/>
                <a:gd name="T5" fmla="*/ 0 h 6224"/>
                <a:gd name="T6" fmla="*/ 144 w 144"/>
                <a:gd name="T7" fmla="*/ 0 h 6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6224">
                  <a:moveTo>
                    <a:pt x="0" y="6224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144" y="0"/>
                  </a:lnTo>
                </a:path>
              </a:pathLst>
            </a:custGeom>
            <a:noFill/>
            <a:ln w="174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92" name="Line 18"/>
            <p:cNvSpPr>
              <a:spLocks noChangeShapeType="1"/>
            </p:cNvSpPr>
            <p:nvPr/>
          </p:nvSpPr>
          <p:spPr bwMode="auto">
            <a:xfrm>
              <a:off x="2038619" y="4283674"/>
              <a:ext cx="0" cy="0"/>
            </a:xfrm>
            <a:prstGeom prst="line">
              <a:avLst/>
            </a:prstGeom>
            <a:noFill/>
            <a:ln w="174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93" name="Line 32"/>
            <p:cNvSpPr>
              <a:spLocks noChangeShapeType="1"/>
            </p:cNvSpPr>
            <p:nvPr/>
          </p:nvSpPr>
          <p:spPr bwMode="auto">
            <a:xfrm>
              <a:off x="2507888" y="5404956"/>
              <a:ext cx="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3371932" y="3614933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30.9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459940" y="3196237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40.9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849460" y="2158593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26.6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072076" y="118622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22.5</a:t>
            </a:r>
          </a:p>
        </p:txBody>
      </p:sp>
    </p:spTree>
    <p:extLst>
      <p:ext uri="{BB962C8B-B14F-4D97-AF65-F5344CB8AC3E}">
        <p14:creationId xmlns:p14="http://schemas.microsoft.com/office/powerpoint/2010/main" val="1103063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gr male and female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601" y="1600202"/>
            <a:ext cx="2496812" cy="1253067"/>
          </a:xfrm>
          <a:prstGeom prst="rect">
            <a:avLst/>
          </a:prstGeom>
        </p:spPr>
      </p:pic>
      <p:pic>
        <p:nvPicPr>
          <p:cNvPr id="4" name="Picture 3" descr="sagr male and female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184400" y="3488267"/>
            <a:ext cx="2159000" cy="1007535"/>
          </a:xfrm>
          <a:prstGeom prst="rect">
            <a:avLst/>
          </a:prstGeom>
        </p:spPr>
      </p:pic>
      <p:pic>
        <p:nvPicPr>
          <p:cNvPr id="6" name="Picture 5" descr="sagr male and female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775200" y="3488267"/>
            <a:ext cx="2159000" cy="100753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886200" y="2971800"/>
            <a:ext cx="228600" cy="381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05400" y="2959101"/>
            <a:ext cx="228600" cy="36406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54700" y="4572001"/>
            <a:ext cx="0" cy="36406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63900" y="4572001"/>
            <a:ext cx="0" cy="36406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692400" y="5105400"/>
            <a:ext cx="1143000" cy="1143000"/>
          </a:xfrm>
          <a:prstGeom prst="ellipse">
            <a:avLst/>
          </a:prstGeom>
          <a:solidFill>
            <a:srgbClr val="FFCC99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Full sibs</a:t>
            </a:r>
          </a:p>
        </p:txBody>
      </p:sp>
      <p:sp>
        <p:nvSpPr>
          <p:cNvPr id="22" name="Oval 21"/>
          <p:cNvSpPr/>
          <p:nvPr/>
        </p:nvSpPr>
        <p:spPr>
          <a:xfrm>
            <a:off x="5283200" y="5105400"/>
            <a:ext cx="1143000" cy="1143000"/>
          </a:xfrm>
          <a:prstGeom prst="ellipse">
            <a:avLst/>
          </a:prstGeom>
          <a:solidFill>
            <a:srgbClr val="FFCC99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Full sibs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915836" y="5676900"/>
            <a:ext cx="1303867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70251" y="4936070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Half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sibs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994" y="3451989"/>
            <a:ext cx="76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/>
              </a:rPr>
              <a:t>♀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1" y="3466031"/>
            <a:ext cx="753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/>
              </a:rPr>
              <a:t>♀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2742" y="1600200"/>
            <a:ext cx="753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/>
              </a:rPr>
              <a:t>♂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E82A059-4388-4852-8212-8CF0FB29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1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31"/>
    </mc:Choice>
    <mc:Fallback xmlns="">
      <p:transition spd="slow" advTm="37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6990526" y="6427305"/>
            <a:ext cx="221246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Schluter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1996</a:t>
            </a:r>
          </a:p>
        </p:txBody>
      </p:sp>
      <p:grpSp>
        <p:nvGrpSpPr>
          <p:cNvPr id="94" name="Group 70"/>
          <p:cNvGrpSpPr>
            <a:grpSpLocks/>
          </p:cNvGrpSpPr>
          <p:nvPr/>
        </p:nvGrpSpPr>
        <p:grpSpPr bwMode="auto">
          <a:xfrm>
            <a:off x="2347449" y="604647"/>
            <a:ext cx="5185211" cy="5178872"/>
            <a:chOff x="2128043" y="1665585"/>
            <a:chExt cx="4801394" cy="3890665"/>
          </a:xfrm>
        </p:grpSpPr>
        <p:cxnSp>
          <p:nvCxnSpPr>
            <p:cNvPr id="95" name="Straight Connector 94"/>
            <p:cNvCxnSpPr/>
            <p:nvPr/>
          </p:nvCxnSpPr>
          <p:spPr>
            <a:xfrm rot="5400000">
              <a:off x="184298" y="3609330"/>
              <a:ext cx="38874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128043" y="5551487"/>
              <a:ext cx="4801394" cy="47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/>
          <p:cNvSpPr txBox="1"/>
          <p:nvPr/>
        </p:nvSpPr>
        <p:spPr>
          <a:xfrm>
            <a:off x="4617457" y="5745446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3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70692" y="2633094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3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797190" y="3353275"/>
            <a:ext cx="4361155" cy="172350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52588" y="2904565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95"/>
          <p:cNvGrpSpPr>
            <a:grpSpLocks noChangeAspect="1"/>
          </p:cNvGrpSpPr>
          <p:nvPr/>
        </p:nvGrpSpPr>
        <p:grpSpPr>
          <a:xfrm rot="1255372">
            <a:off x="3174664" y="4602155"/>
            <a:ext cx="1079683" cy="763065"/>
            <a:chOff x="2474805" y="2479876"/>
            <a:chExt cx="3407765" cy="2285670"/>
          </a:xfrm>
          <a:solidFill>
            <a:schemeClr val="bg1"/>
          </a:solidFill>
        </p:grpSpPr>
        <p:sp>
          <p:nvSpPr>
            <p:cNvPr id="43" name="Oval 42"/>
            <p:cNvSpPr/>
            <p:nvPr/>
          </p:nvSpPr>
          <p:spPr>
            <a:xfrm rot="18966931" flipV="1">
              <a:off x="2474805" y="3080881"/>
              <a:ext cx="3407765" cy="108365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59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Straight Connector 43"/>
            <p:cNvCxnSpPr>
              <a:stCxn id="43" idx="2"/>
              <a:endCxn id="43" idx="6"/>
            </p:cNvCxnSpPr>
            <p:nvPr/>
          </p:nvCxnSpPr>
          <p:spPr>
            <a:xfrm rot="10800000" flipH="1">
              <a:off x="2950633" y="2479876"/>
              <a:ext cx="2456110" cy="228567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3" idx="4"/>
              <a:endCxn id="43" idx="0"/>
            </p:cNvCxnSpPr>
            <p:nvPr/>
          </p:nvCxnSpPr>
          <p:spPr>
            <a:xfrm rot="16200000" flipH="1">
              <a:off x="3788169" y="3234520"/>
              <a:ext cx="781036" cy="77638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95"/>
          <p:cNvGrpSpPr>
            <a:grpSpLocks noChangeAspect="1"/>
          </p:cNvGrpSpPr>
          <p:nvPr/>
        </p:nvGrpSpPr>
        <p:grpSpPr>
          <a:xfrm rot="1255372">
            <a:off x="3571086" y="3604350"/>
            <a:ext cx="1079683" cy="763065"/>
            <a:chOff x="2474805" y="2479876"/>
            <a:chExt cx="3407765" cy="2285670"/>
          </a:xfrm>
          <a:solidFill>
            <a:schemeClr val="bg1"/>
          </a:solidFill>
        </p:grpSpPr>
        <p:sp>
          <p:nvSpPr>
            <p:cNvPr id="47" name="Oval 46"/>
            <p:cNvSpPr/>
            <p:nvPr/>
          </p:nvSpPr>
          <p:spPr>
            <a:xfrm rot="18966931" flipV="1">
              <a:off x="2474805" y="3080881"/>
              <a:ext cx="3407765" cy="108365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59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8" name="Straight Connector 47"/>
            <p:cNvCxnSpPr>
              <a:stCxn id="47" idx="2"/>
              <a:endCxn id="47" idx="6"/>
            </p:cNvCxnSpPr>
            <p:nvPr/>
          </p:nvCxnSpPr>
          <p:spPr>
            <a:xfrm rot="10800000" flipH="1">
              <a:off x="2950633" y="2479876"/>
              <a:ext cx="2456110" cy="228567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7" idx="4"/>
              <a:endCxn id="47" idx="0"/>
            </p:cNvCxnSpPr>
            <p:nvPr/>
          </p:nvCxnSpPr>
          <p:spPr>
            <a:xfrm rot="16200000" flipH="1">
              <a:off x="3788169" y="3234520"/>
              <a:ext cx="781036" cy="77638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95"/>
          <p:cNvGrpSpPr>
            <a:grpSpLocks noChangeAspect="1"/>
          </p:cNvGrpSpPr>
          <p:nvPr/>
        </p:nvGrpSpPr>
        <p:grpSpPr>
          <a:xfrm rot="1255372">
            <a:off x="5288501" y="3159622"/>
            <a:ext cx="1079683" cy="763065"/>
            <a:chOff x="2474805" y="2479876"/>
            <a:chExt cx="3407765" cy="2285670"/>
          </a:xfrm>
          <a:solidFill>
            <a:schemeClr val="bg1"/>
          </a:solidFill>
        </p:grpSpPr>
        <p:sp>
          <p:nvSpPr>
            <p:cNvPr id="51" name="Oval 50"/>
            <p:cNvSpPr/>
            <p:nvPr/>
          </p:nvSpPr>
          <p:spPr>
            <a:xfrm rot="18966931" flipV="1">
              <a:off x="2474805" y="3080881"/>
              <a:ext cx="3407765" cy="108365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59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Straight Connector 51"/>
            <p:cNvCxnSpPr>
              <a:stCxn id="51" idx="2"/>
              <a:endCxn id="51" idx="6"/>
            </p:cNvCxnSpPr>
            <p:nvPr/>
          </p:nvCxnSpPr>
          <p:spPr>
            <a:xfrm rot="10800000" flipH="1">
              <a:off x="2950633" y="2479876"/>
              <a:ext cx="2456110" cy="228567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1" idx="4"/>
              <a:endCxn id="51" idx="0"/>
            </p:cNvCxnSpPr>
            <p:nvPr/>
          </p:nvCxnSpPr>
          <p:spPr>
            <a:xfrm rot="16200000" flipH="1">
              <a:off x="3788169" y="3234520"/>
              <a:ext cx="781036" cy="77638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95"/>
          <p:cNvGrpSpPr>
            <a:grpSpLocks noChangeAspect="1"/>
          </p:cNvGrpSpPr>
          <p:nvPr/>
        </p:nvGrpSpPr>
        <p:grpSpPr>
          <a:xfrm rot="1255372">
            <a:off x="5659149" y="3726059"/>
            <a:ext cx="1079683" cy="763065"/>
            <a:chOff x="2474805" y="2479876"/>
            <a:chExt cx="3407765" cy="2285670"/>
          </a:xfrm>
          <a:solidFill>
            <a:schemeClr val="bg1"/>
          </a:solidFill>
        </p:grpSpPr>
        <p:sp>
          <p:nvSpPr>
            <p:cNvPr id="57" name="Oval 56"/>
            <p:cNvSpPr/>
            <p:nvPr/>
          </p:nvSpPr>
          <p:spPr>
            <a:xfrm rot="18966931" flipV="1">
              <a:off x="2474805" y="3080881"/>
              <a:ext cx="3407765" cy="108365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59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8" name="Straight Connector 57"/>
            <p:cNvCxnSpPr>
              <a:stCxn id="57" idx="2"/>
              <a:endCxn id="57" idx="6"/>
            </p:cNvCxnSpPr>
            <p:nvPr/>
          </p:nvCxnSpPr>
          <p:spPr>
            <a:xfrm rot="10800000" flipH="1">
              <a:off x="2950633" y="2479876"/>
              <a:ext cx="2456110" cy="228567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7" idx="4"/>
              <a:endCxn id="57" idx="0"/>
            </p:cNvCxnSpPr>
            <p:nvPr/>
          </p:nvCxnSpPr>
          <p:spPr>
            <a:xfrm rot="16200000" flipH="1">
              <a:off x="3788169" y="3234520"/>
              <a:ext cx="781036" cy="77638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/>
          <p:cNvCxnSpPr/>
          <p:nvPr/>
        </p:nvCxnSpPr>
        <p:spPr>
          <a:xfrm flipV="1">
            <a:off x="2797189" y="3490560"/>
            <a:ext cx="4511387" cy="12669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00613" y="3397998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c 6"/>
          <p:cNvSpPr/>
          <p:nvPr/>
        </p:nvSpPr>
        <p:spPr>
          <a:xfrm rot="21360603">
            <a:off x="6662128" y="3405421"/>
            <a:ext cx="303213" cy="258029"/>
          </a:xfrm>
          <a:prstGeom prst="arc">
            <a:avLst>
              <a:gd name="adj1" fmla="val 19512432"/>
              <a:gd name="adj2" fmla="val 125815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62881" y="2854482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i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9848" y="1543796"/>
            <a:ext cx="273607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Adaptive radiation along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2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el\Desktop\IMG_23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2600" y="5109412"/>
            <a:ext cx="33897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2845 juveniles,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reared to 6 months</a:t>
            </a:r>
          </a:p>
        </p:txBody>
      </p:sp>
    </p:spTree>
    <p:extLst>
      <p:ext uri="{BB962C8B-B14F-4D97-AF65-F5344CB8AC3E}">
        <p14:creationId xmlns:p14="http://schemas.microsoft.com/office/powerpoint/2010/main" val="23957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6"/>
    </mc:Choice>
    <mc:Fallback xmlns="">
      <p:transition spd="slow" advTm="29256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Rectangle 287"/>
          <p:cNvSpPr>
            <a:spLocks noChangeArrowheads="1"/>
          </p:cNvSpPr>
          <p:nvPr/>
        </p:nvSpPr>
        <p:spPr bwMode="auto">
          <a:xfrm>
            <a:off x="1040045" y="1158771"/>
            <a:ext cx="5955" cy="9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9" name="Line 291"/>
          <p:cNvSpPr>
            <a:spLocks noChangeShapeType="1"/>
          </p:cNvSpPr>
          <p:nvPr/>
        </p:nvSpPr>
        <p:spPr bwMode="auto">
          <a:xfrm>
            <a:off x="1237603" y="4791335"/>
            <a:ext cx="34529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0" name="Line 292"/>
          <p:cNvSpPr>
            <a:spLocks noChangeShapeType="1"/>
          </p:cNvSpPr>
          <p:nvPr/>
        </p:nvSpPr>
        <p:spPr bwMode="auto">
          <a:xfrm>
            <a:off x="1237603" y="4312704"/>
            <a:ext cx="34529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1" name="Line 293"/>
          <p:cNvSpPr>
            <a:spLocks noChangeShapeType="1"/>
          </p:cNvSpPr>
          <p:nvPr/>
        </p:nvSpPr>
        <p:spPr bwMode="auto">
          <a:xfrm>
            <a:off x="1237603" y="3832883"/>
            <a:ext cx="34529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2" name="Line 294"/>
          <p:cNvSpPr>
            <a:spLocks noChangeShapeType="1"/>
          </p:cNvSpPr>
          <p:nvPr/>
        </p:nvSpPr>
        <p:spPr bwMode="auto">
          <a:xfrm>
            <a:off x="1237603" y="3362585"/>
            <a:ext cx="34529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3" name="Line 295"/>
          <p:cNvSpPr>
            <a:spLocks noChangeShapeType="1"/>
          </p:cNvSpPr>
          <p:nvPr/>
        </p:nvSpPr>
        <p:spPr bwMode="auto">
          <a:xfrm>
            <a:off x="1237603" y="2883955"/>
            <a:ext cx="34529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4" name="Line 296"/>
          <p:cNvSpPr>
            <a:spLocks noChangeShapeType="1"/>
          </p:cNvSpPr>
          <p:nvPr/>
        </p:nvSpPr>
        <p:spPr bwMode="auto">
          <a:xfrm>
            <a:off x="1237603" y="2412467"/>
            <a:ext cx="34529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5" name="Line 297"/>
          <p:cNvSpPr>
            <a:spLocks noChangeShapeType="1"/>
          </p:cNvSpPr>
          <p:nvPr/>
        </p:nvSpPr>
        <p:spPr bwMode="auto">
          <a:xfrm>
            <a:off x="1237603" y="1933835"/>
            <a:ext cx="34529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6" name="Line 298"/>
          <p:cNvSpPr>
            <a:spLocks noChangeShapeType="1"/>
          </p:cNvSpPr>
          <p:nvPr/>
        </p:nvSpPr>
        <p:spPr bwMode="auto">
          <a:xfrm>
            <a:off x="1237603" y="1463539"/>
            <a:ext cx="34529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8" name="Rectangle 300"/>
          <p:cNvSpPr>
            <a:spLocks noChangeArrowheads="1"/>
          </p:cNvSpPr>
          <p:nvPr/>
        </p:nvSpPr>
        <p:spPr bwMode="auto">
          <a:xfrm>
            <a:off x="867977" y="4706332"/>
            <a:ext cx="307777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-0.20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1259" name="Rectangle 301"/>
          <p:cNvSpPr>
            <a:spLocks noChangeArrowheads="1"/>
          </p:cNvSpPr>
          <p:nvPr/>
        </p:nvSpPr>
        <p:spPr bwMode="auto">
          <a:xfrm>
            <a:off x="867977" y="4227702"/>
            <a:ext cx="307777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-0.15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1260" name="Rectangle 302"/>
          <p:cNvSpPr>
            <a:spLocks noChangeArrowheads="1"/>
          </p:cNvSpPr>
          <p:nvPr/>
        </p:nvSpPr>
        <p:spPr bwMode="auto">
          <a:xfrm>
            <a:off x="867977" y="3747880"/>
            <a:ext cx="307777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-0.10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1261" name="Rectangle 303"/>
          <p:cNvSpPr>
            <a:spLocks noChangeArrowheads="1"/>
          </p:cNvSpPr>
          <p:nvPr/>
        </p:nvSpPr>
        <p:spPr bwMode="auto">
          <a:xfrm>
            <a:off x="867977" y="3277583"/>
            <a:ext cx="307777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-0.05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1262" name="Rectangle 304"/>
          <p:cNvSpPr>
            <a:spLocks noChangeArrowheads="1"/>
          </p:cNvSpPr>
          <p:nvPr/>
        </p:nvSpPr>
        <p:spPr bwMode="auto">
          <a:xfrm>
            <a:off x="902501" y="2797760"/>
            <a:ext cx="262892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0.00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1263" name="Rectangle 305"/>
          <p:cNvSpPr>
            <a:spLocks noChangeArrowheads="1"/>
          </p:cNvSpPr>
          <p:nvPr/>
        </p:nvSpPr>
        <p:spPr bwMode="auto">
          <a:xfrm>
            <a:off x="902501" y="2327464"/>
            <a:ext cx="262892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0.05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1264" name="Rectangle 306"/>
          <p:cNvSpPr>
            <a:spLocks noChangeArrowheads="1"/>
          </p:cNvSpPr>
          <p:nvPr/>
        </p:nvSpPr>
        <p:spPr bwMode="auto">
          <a:xfrm>
            <a:off x="902501" y="1847642"/>
            <a:ext cx="262892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0.10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1265" name="Rectangle 307"/>
          <p:cNvSpPr>
            <a:spLocks noChangeArrowheads="1"/>
          </p:cNvSpPr>
          <p:nvPr/>
        </p:nvSpPr>
        <p:spPr bwMode="auto">
          <a:xfrm>
            <a:off x="902501" y="1377346"/>
            <a:ext cx="262892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 dirty="0">
                <a:solidFill>
                  <a:srgbClr val="000000"/>
                </a:solidFill>
                <a:cs typeface="Arial" panose="020B0604020202020204" pitchFamily="34" charset="0"/>
              </a:rPr>
              <a:t>0.15</a:t>
            </a:r>
            <a:endParaRPr lang="en-US" altLang="en-US" sz="1051" dirty="0">
              <a:cs typeface="Arial" panose="020B0604020202020204" pitchFamily="34" charset="0"/>
            </a:endParaRPr>
          </a:p>
        </p:txBody>
      </p:sp>
      <p:sp>
        <p:nvSpPr>
          <p:cNvPr id="264" name="Rectangle 330"/>
          <p:cNvSpPr>
            <a:spLocks noChangeArrowheads="1"/>
          </p:cNvSpPr>
          <p:nvPr/>
        </p:nvSpPr>
        <p:spPr bwMode="auto">
          <a:xfrm>
            <a:off x="1272132" y="992608"/>
            <a:ext cx="7560469" cy="4272535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Line 333"/>
          <p:cNvSpPr>
            <a:spLocks noChangeShapeType="1"/>
          </p:cNvSpPr>
          <p:nvPr/>
        </p:nvSpPr>
        <p:spPr bwMode="auto">
          <a:xfrm>
            <a:off x="2217485" y="5262823"/>
            <a:ext cx="0" cy="523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Line 334"/>
          <p:cNvSpPr>
            <a:spLocks noChangeShapeType="1"/>
          </p:cNvSpPr>
          <p:nvPr/>
        </p:nvSpPr>
        <p:spPr bwMode="auto">
          <a:xfrm>
            <a:off x="2691355" y="5262823"/>
            <a:ext cx="0" cy="523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Line 335"/>
          <p:cNvSpPr>
            <a:spLocks noChangeShapeType="1"/>
          </p:cNvSpPr>
          <p:nvPr/>
        </p:nvSpPr>
        <p:spPr bwMode="auto">
          <a:xfrm>
            <a:off x="3164032" y="5262823"/>
            <a:ext cx="0" cy="523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Line 336"/>
          <p:cNvSpPr>
            <a:spLocks noChangeShapeType="1"/>
          </p:cNvSpPr>
          <p:nvPr/>
        </p:nvSpPr>
        <p:spPr bwMode="auto">
          <a:xfrm>
            <a:off x="3636711" y="5262823"/>
            <a:ext cx="0" cy="523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Line 337"/>
          <p:cNvSpPr>
            <a:spLocks noChangeShapeType="1"/>
          </p:cNvSpPr>
          <p:nvPr/>
        </p:nvSpPr>
        <p:spPr bwMode="auto">
          <a:xfrm>
            <a:off x="4109388" y="5262823"/>
            <a:ext cx="0" cy="523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Line 338"/>
          <p:cNvSpPr>
            <a:spLocks noChangeShapeType="1"/>
          </p:cNvSpPr>
          <p:nvPr/>
        </p:nvSpPr>
        <p:spPr bwMode="auto">
          <a:xfrm>
            <a:off x="4582067" y="5262823"/>
            <a:ext cx="0" cy="523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Line 339"/>
          <p:cNvSpPr>
            <a:spLocks noChangeShapeType="1"/>
          </p:cNvSpPr>
          <p:nvPr/>
        </p:nvSpPr>
        <p:spPr bwMode="auto">
          <a:xfrm>
            <a:off x="5054744" y="5262823"/>
            <a:ext cx="0" cy="523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Line 340"/>
          <p:cNvSpPr>
            <a:spLocks noChangeShapeType="1"/>
          </p:cNvSpPr>
          <p:nvPr/>
        </p:nvSpPr>
        <p:spPr bwMode="auto">
          <a:xfrm>
            <a:off x="5522660" y="5262823"/>
            <a:ext cx="0" cy="523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" name="Line 341"/>
          <p:cNvSpPr>
            <a:spLocks noChangeShapeType="1"/>
          </p:cNvSpPr>
          <p:nvPr/>
        </p:nvSpPr>
        <p:spPr bwMode="auto">
          <a:xfrm>
            <a:off x="5995339" y="5262823"/>
            <a:ext cx="0" cy="523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Line 342"/>
          <p:cNvSpPr>
            <a:spLocks noChangeShapeType="1"/>
          </p:cNvSpPr>
          <p:nvPr/>
        </p:nvSpPr>
        <p:spPr bwMode="auto">
          <a:xfrm>
            <a:off x="6468017" y="5262823"/>
            <a:ext cx="0" cy="523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Line 343"/>
          <p:cNvSpPr>
            <a:spLocks noChangeShapeType="1"/>
          </p:cNvSpPr>
          <p:nvPr/>
        </p:nvSpPr>
        <p:spPr bwMode="auto">
          <a:xfrm>
            <a:off x="6940695" y="5262823"/>
            <a:ext cx="0" cy="523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Line 344"/>
          <p:cNvSpPr>
            <a:spLocks noChangeShapeType="1"/>
          </p:cNvSpPr>
          <p:nvPr/>
        </p:nvSpPr>
        <p:spPr bwMode="auto">
          <a:xfrm>
            <a:off x="7413373" y="5262823"/>
            <a:ext cx="0" cy="523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Line 345"/>
          <p:cNvSpPr>
            <a:spLocks noChangeShapeType="1"/>
          </p:cNvSpPr>
          <p:nvPr/>
        </p:nvSpPr>
        <p:spPr bwMode="auto">
          <a:xfrm>
            <a:off x="7887243" y="5262823"/>
            <a:ext cx="0" cy="523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Rectangle 350"/>
          <p:cNvSpPr>
            <a:spLocks noChangeArrowheads="1"/>
          </p:cNvSpPr>
          <p:nvPr/>
        </p:nvSpPr>
        <p:spPr bwMode="auto">
          <a:xfrm>
            <a:off x="2065945" y="5394958"/>
            <a:ext cx="307777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-0.30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285" name="Rectangle 351"/>
          <p:cNvSpPr>
            <a:spLocks noChangeArrowheads="1"/>
          </p:cNvSpPr>
          <p:nvPr/>
        </p:nvSpPr>
        <p:spPr bwMode="auto">
          <a:xfrm>
            <a:off x="2539813" y="5394958"/>
            <a:ext cx="307777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-0.25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286" name="Rectangle 352"/>
          <p:cNvSpPr>
            <a:spLocks noChangeArrowheads="1"/>
          </p:cNvSpPr>
          <p:nvPr/>
        </p:nvSpPr>
        <p:spPr bwMode="auto">
          <a:xfrm>
            <a:off x="3012491" y="5394958"/>
            <a:ext cx="307777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-0.20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287" name="Rectangle 353"/>
          <p:cNvSpPr>
            <a:spLocks noChangeArrowheads="1"/>
          </p:cNvSpPr>
          <p:nvPr/>
        </p:nvSpPr>
        <p:spPr bwMode="auto">
          <a:xfrm>
            <a:off x="3485169" y="5394958"/>
            <a:ext cx="307777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-0.15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288" name="Rectangle 354"/>
          <p:cNvSpPr>
            <a:spLocks noChangeArrowheads="1"/>
          </p:cNvSpPr>
          <p:nvPr/>
        </p:nvSpPr>
        <p:spPr bwMode="auto">
          <a:xfrm>
            <a:off x="3957847" y="5394958"/>
            <a:ext cx="307777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-0.10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296" name="Rectangle 355"/>
          <p:cNvSpPr>
            <a:spLocks noChangeArrowheads="1"/>
          </p:cNvSpPr>
          <p:nvPr/>
        </p:nvSpPr>
        <p:spPr bwMode="auto">
          <a:xfrm>
            <a:off x="4430525" y="5394958"/>
            <a:ext cx="307777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-0.05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297" name="Rectangle 356"/>
          <p:cNvSpPr>
            <a:spLocks noChangeArrowheads="1"/>
          </p:cNvSpPr>
          <p:nvPr/>
        </p:nvSpPr>
        <p:spPr bwMode="auto">
          <a:xfrm>
            <a:off x="4921059" y="5394958"/>
            <a:ext cx="262892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0.00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298" name="Rectangle 357"/>
          <p:cNvSpPr>
            <a:spLocks noChangeArrowheads="1"/>
          </p:cNvSpPr>
          <p:nvPr/>
        </p:nvSpPr>
        <p:spPr bwMode="auto">
          <a:xfrm>
            <a:off x="5387784" y="5394958"/>
            <a:ext cx="262892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0.05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299" name="Rectangle 358"/>
          <p:cNvSpPr>
            <a:spLocks noChangeArrowheads="1"/>
          </p:cNvSpPr>
          <p:nvPr/>
        </p:nvSpPr>
        <p:spPr bwMode="auto">
          <a:xfrm>
            <a:off x="5860463" y="5394958"/>
            <a:ext cx="262892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0.10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300" name="Rectangle 359"/>
          <p:cNvSpPr>
            <a:spLocks noChangeArrowheads="1"/>
          </p:cNvSpPr>
          <p:nvPr/>
        </p:nvSpPr>
        <p:spPr bwMode="auto">
          <a:xfrm>
            <a:off x="6333140" y="5394958"/>
            <a:ext cx="262892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0.15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301" name="Rectangle 360"/>
          <p:cNvSpPr>
            <a:spLocks noChangeArrowheads="1"/>
          </p:cNvSpPr>
          <p:nvPr/>
        </p:nvSpPr>
        <p:spPr bwMode="auto">
          <a:xfrm>
            <a:off x="6807009" y="5394958"/>
            <a:ext cx="262892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0.20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302" name="Rectangle 361"/>
          <p:cNvSpPr>
            <a:spLocks noChangeArrowheads="1"/>
          </p:cNvSpPr>
          <p:nvPr/>
        </p:nvSpPr>
        <p:spPr bwMode="auto">
          <a:xfrm>
            <a:off x="7279688" y="5394958"/>
            <a:ext cx="262892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0.25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303" name="Rectangle 362"/>
          <p:cNvSpPr>
            <a:spLocks noChangeArrowheads="1"/>
          </p:cNvSpPr>
          <p:nvPr/>
        </p:nvSpPr>
        <p:spPr bwMode="auto">
          <a:xfrm>
            <a:off x="7752365" y="5394958"/>
            <a:ext cx="262892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0.30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5277571" y="1140602"/>
            <a:ext cx="582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</a:p>
        </p:txBody>
      </p:sp>
      <p:sp>
        <p:nvSpPr>
          <p:cNvPr id="418" name="TextBox 417"/>
          <p:cNvSpPr txBox="1"/>
          <p:nvPr/>
        </p:nvSpPr>
        <p:spPr>
          <a:xfrm>
            <a:off x="5734050" y="4551093"/>
            <a:ext cx="61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</a:p>
        </p:txBody>
      </p:sp>
      <p:sp>
        <p:nvSpPr>
          <p:cNvPr id="425" name="TextBox 424"/>
          <p:cNvSpPr txBox="1"/>
          <p:nvPr/>
        </p:nvSpPr>
        <p:spPr>
          <a:xfrm>
            <a:off x="2334625" y="4558029"/>
            <a:ext cx="611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GB</a:t>
            </a:r>
          </a:p>
        </p:txBody>
      </p:sp>
      <p:sp>
        <p:nvSpPr>
          <p:cNvPr id="426" name="Rectangle 91"/>
          <p:cNvSpPr>
            <a:spLocks noChangeArrowheads="1"/>
          </p:cNvSpPr>
          <p:nvPr/>
        </p:nvSpPr>
        <p:spPr bwMode="auto">
          <a:xfrm>
            <a:off x="3788065" y="5598013"/>
            <a:ext cx="25535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500" dirty="0">
                <a:solidFill>
                  <a:srgbClr val="000000"/>
                </a:solidFill>
                <a:cs typeface="Arial" panose="020B0604020202020204" pitchFamily="34" charset="0"/>
              </a:rPr>
              <a:t>Divergence axis 1 (</a:t>
            </a:r>
            <a:r>
              <a:rPr lang="en-US" alt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d</a:t>
            </a:r>
            <a:r>
              <a:rPr lang="en-US" altLang="en-US" sz="15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r>
              <a:rPr lang="en-US" altLang="en-US" sz="1500" dirty="0">
                <a:solidFill>
                  <a:srgbClr val="000000"/>
                </a:solidFill>
                <a:cs typeface="Arial" panose="020B0604020202020204" pitchFamily="34" charset="0"/>
              </a:rPr>
              <a:t>, 73.5%)</a:t>
            </a:r>
            <a:endParaRPr lang="en-US" altLang="en-US" sz="1500" dirty="0">
              <a:cs typeface="Arial" panose="020B0604020202020204" pitchFamily="34" charset="0"/>
            </a:endParaRPr>
          </a:p>
        </p:txBody>
      </p:sp>
      <p:sp>
        <p:nvSpPr>
          <p:cNvPr id="427" name="Rectangle 91"/>
          <p:cNvSpPr>
            <a:spLocks noChangeArrowheads="1"/>
          </p:cNvSpPr>
          <p:nvPr/>
        </p:nvSpPr>
        <p:spPr bwMode="auto">
          <a:xfrm rot="16200000">
            <a:off x="-609515" y="3001069"/>
            <a:ext cx="26064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1500" dirty="0">
                <a:solidFill>
                  <a:srgbClr val="000000"/>
                </a:solidFill>
                <a:cs typeface="Arial" panose="020B0604020202020204" pitchFamily="34" charset="0"/>
              </a:rPr>
              <a:t>Divergence axis 2  (</a:t>
            </a:r>
            <a:r>
              <a:rPr lang="en-US" alt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d</a:t>
            </a:r>
            <a:r>
              <a:rPr lang="en-US" altLang="en-US" sz="15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1500" dirty="0">
                <a:solidFill>
                  <a:srgbClr val="000000"/>
                </a:solidFill>
                <a:cs typeface="Arial" panose="020B0604020202020204" pitchFamily="34" charset="0"/>
              </a:rPr>
              <a:t>, 18.5%)</a:t>
            </a:r>
            <a:endParaRPr lang="en-US" altLang="en-US" sz="1500" dirty="0">
              <a:cs typeface="Arial" panose="020B0604020202020204" pitchFamily="34" charset="0"/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1012260" y="5308311"/>
            <a:ext cx="1124026" cy="415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1" dirty="0">
                <a:latin typeface="Arial" panose="020B0604020202020204" pitchFamily="34" charset="0"/>
                <a:cs typeface="Arial" panose="020B0604020202020204" pitchFamily="34" charset="0"/>
              </a:rPr>
              <a:t>Shorter limbs,</a:t>
            </a:r>
          </a:p>
          <a:p>
            <a:pPr algn="ctr"/>
            <a:r>
              <a:rPr lang="en-US" sz="1051" dirty="0">
                <a:latin typeface="Arial" panose="020B0604020202020204" pitchFamily="34" charset="0"/>
                <a:cs typeface="Arial" panose="020B0604020202020204" pitchFamily="34" charset="0"/>
              </a:rPr>
              <a:t>narrower heads</a:t>
            </a:r>
          </a:p>
        </p:txBody>
      </p:sp>
      <p:sp>
        <p:nvSpPr>
          <p:cNvPr id="429" name="TextBox 428"/>
          <p:cNvSpPr txBox="1"/>
          <p:nvPr/>
        </p:nvSpPr>
        <p:spPr>
          <a:xfrm>
            <a:off x="8026026" y="5308311"/>
            <a:ext cx="995785" cy="415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1" dirty="0">
                <a:latin typeface="Arial" panose="020B0604020202020204" pitchFamily="34" charset="0"/>
                <a:cs typeface="Arial" panose="020B0604020202020204" pitchFamily="34" charset="0"/>
              </a:rPr>
              <a:t>Longer limbs,</a:t>
            </a:r>
          </a:p>
          <a:p>
            <a:pPr algn="ctr"/>
            <a:r>
              <a:rPr lang="en-US" sz="1051" dirty="0">
                <a:latin typeface="Arial" panose="020B0604020202020204" pitchFamily="34" charset="0"/>
                <a:cs typeface="Arial" panose="020B0604020202020204" pitchFamily="34" charset="0"/>
              </a:rPr>
              <a:t>wider heads</a:t>
            </a:r>
          </a:p>
        </p:txBody>
      </p:sp>
      <p:sp>
        <p:nvSpPr>
          <p:cNvPr id="430" name="TextBox 429"/>
          <p:cNvSpPr txBox="1"/>
          <p:nvPr/>
        </p:nvSpPr>
        <p:spPr>
          <a:xfrm>
            <a:off x="-125" y="4889551"/>
            <a:ext cx="1252266" cy="415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1" dirty="0">
                <a:latin typeface="Arial" panose="020B0604020202020204" pitchFamily="34" charset="0"/>
                <a:cs typeface="Arial" panose="020B0604020202020204" pitchFamily="34" charset="0"/>
              </a:rPr>
              <a:t>Longer </a:t>
            </a:r>
            <a:r>
              <a:rPr lang="en-US" sz="1051" dirty="0" err="1">
                <a:latin typeface="Arial" panose="020B0604020202020204" pitchFamily="34" charset="0"/>
                <a:cs typeface="Arial" panose="020B0604020202020204" pitchFamily="34" charset="0"/>
              </a:rPr>
              <a:t>hindlimbs</a:t>
            </a:r>
            <a:r>
              <a:rPr lang="en-US" sz="105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1051" dirty="0">
                <a:latin typeface="Arial" panose="020B0604020202020204" pitchFamily="34" charset="0"/>
                <a:cs typeface="Arial" panose="020B0604020202020204" pitchFamily="34" charset="0"/>
              </a:rPr>
              <a:t> narrower bodies</a:t>
            </a:r>
          </a:p>
        </p:txBody>
      </p:sp>
      <p:sp>
        <p:nvSpPr>
          <p:cNvPr id="431" name="TextBox 430"/>
          <p:cNvSpPr txBox="1"/>
          <p:nvPr/>
        </p:nvSpPr>
        <p:spPr>
          <a:xfrm>
            <a:off x="25316" y="997247"/>
            <a:ext cx="1273104" cy="415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1" dirty="0">
                <a:latin typeface="Arial" panose="020B0604020202020204" pitchFamily="34" charset="0"/>
                <a:cs typeface="Arial" panose="020B0604020202020204" pitchFamily="34" charset="0"/>
              </a:rPr>
              <a:t>Shorter </a:t>
            </a:r>
            <a:r>
              <a:rPr lang="en-US" sz="1051" dirty="0" err="1">
                <a:latin typeface="Arial" panose="020B0604020202020204" pitchFamily="34" charset="0"/>
                <a:cs typeface="Arial" panose="020B0604020202020204" pitchFamily="34" charset="0"/>
              </a:rPr>
              <a:t>hindlimbs</a:t>
            </a:r>
            <a:r>
              <a:rPr lang="en-US" sz="105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1051" dirty="0">
                <a:latin typeface="Arial" panose="020B0604020202020204" pitchFamily="34" charset="0"/>
                <a:cs typeface="Arial" panose="020B0604020202020204" pitchFamily="34" charset="0"/>
              </a:rPr>
              <a:t>wider bodies</a:t>
            </a:r>
          </a:p>
        </p:txBody>
      </p:sp>
      <p:pic>
        <p:nvPicPr>
          <p:cNvPr id="432" name="Picture 431" descr="Puerto Rico (USA) | Landkarten kostenlos – Cliparts kostenlos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61" t="32944" b="34380"/>
          <a:stretch/>
        </p:blipFill>
        <p:spPr>
          <a:xfrm>
            <a:off x="6428127" y="1414013"/>
            <a:ext cx="610407" cy="249829"/>
          </a:xfrm>
          <a:prstGeom prst="rect">
            <a:avLst/>
          </a:prstGeom>
        </p:spPr>
      </p:pic>
      <p:pic>
        <p:nvPicPr>
          <p:cNvPr id="433" name="Picture 432" descr="Puerto Rico (USA) | Landkarten kostenlos – Cliparts kostenlos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61" t="32944" b="34380"/>
          <a:stretch/>
        </p:blipFill>
        <p:spPr>
          <a:xfrm>
            <a:off x="2447687" y="4401583"/>
            <a:ext cx="610407" cy="249829"/>
          </a:xfrm>
          <a:prstGeom prst="rect">
            <a:avLst/>
          </a:prstGeom>
        </p:spPr>
      </p:pic>
      <p:pic>
        <p:nvPicPr>
          <p:cNvPr id="434" name="Picture 433" descr="Puerto Rico (USA) | Landkarten kostenlos – Cliparts kostenlos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61" t="32944" b="34380"/>
          <a:stretch/>
        </p:blipFill>
        <p:spPr>
          <a:xfrm>
            <a:off x="7213415" y="3029124"/>
            <a:ext cx="610407" cy="249829"/>
          </a:xfrm>
          <a:prstGeom prst="rect">
            <a:avLst/>
          </a:prstGeom>
        </p:spPr>
      </p:pic>
      <p:pic>
        <p:nvPicPr>
          <p:cNvPr id="435" name="Picture 434" descr="Size of this preview: 800 × 278 pixels . Other resolutions: 320 ...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83" y="2016743"/>
            <a:ext cx="926727" cy="322341"/>
          </a:xfrm>
          <a:prstGeom prst="rect">
            <a:avLst/>
          </a:prstGeom>
        </p:spPr>
      </p:pic>
      <p:pic>
        <p:nvPicPr>
          <p:cNvPr id="436" name="Picture 435" descr="Size of this preview: 800 × 278 pixels . Other resolutions: 320 ...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03" y="3140333"/>
            <a:ext cx="926727" cy="322341"/>
          </a:xfrm>
          <a:prstGeom prst="rect">
            <a:avLst/>
          </a:prstGeom>
        </p:spPr>
      </p:pic>
      <p:pic>
        <p:nvPicPr>
          <p:cNvPr id="437" name="Picture 436" descr="File:Stub Jamaica.pn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64" y="4097750"/>
            <a:ext cx="856775" cy="685419"/>
          </a:xfrm>
          <a:prstGeom prst="rect">
            <a:avLst/>
          </a:prstGeom>
        </p:spPr>
      </p:pic>
      <p:pic>
        <p:nvPicPr>
          <p:cNvPr id="438" name="Picture 437" descr="File:Stub Jamaica.pn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068" y="916922"/>
            <a:ext cx="856775" cy="685419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1314429" y="2162739"/>
            <a:ext cx="50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63589" y="1632062"/>
            <a:ext cx="50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239421" y="3286586"/>
            <a:ext cx="50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337054" y="3255845"/>
            <a:ext cx="50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</a:p>
        </p:txBody>
      </p:sp>
      <p:pic>
        <p:nvPicPr>
          <p:cNvPr id="416" name="Picture 6" descr="C:\Users\Joel\Documents\My Web Sites\brodieold\PR 06\source\image\cristatellus_male.jpg"/>
          <p:cNvPicPr>
            <a:picLocks noChangeAspect="1" noChangeArrowheads="1"/>
          </p:cNvPicPr>
          <p:nvPr/>
        </p:nvPicPr>
        <p:blipFill>
          <a:blip r:embed="rId10" cstate="print"/>
          <a:srcRect l="2428" t="5218" r="5287" b="20000"/>
          <a:stretch>
            <a:fillRect/>
          </a:stretch>
        </p:blipFill>
        <p:spPr bwMode="auto">
          <a:xfrm>
            <a:off x="7014822" y="2394575"/>
            <a:ext cx="998969" cy="607125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  <a:effectLst/>
        </p:spPr>
      </p:pic>
      <p:pic>
        <p:nvPicPr>
          <p:cNvPr id="419" name="Picture 5" descr="http://www.kingsnake.com/westindian/anolislineatopus1.JPG"/>
          <p:cNvPicPr>
            <a:picLocks noChangeAspect="1" noChangeArrowheads="1"/>
          </p:cNvPicPr>
          <p:nvPr/>
        </p:nvPicPr>
        <p:blipFill>
          <a:blip r:embed="rId11" cstate="print"/>
          <a:srcRect l="7283" r="14930"/>
          <a:stretch>
            <a:fillRect/>
          </a:stretch>
        </p:blipFill>
        <p:spPr bwMode="auto">
          <a:xfrm rot="16200000" flipH="1">
            <a:off x="5765639" y="3425633"/>
            <a:ext cx="615557" cy="1030064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  <a:effectLst/>
        </p:spPr>
      </p:pic>
      <p:pic>
        <p:nvPicPr>
          <p:cNvPr id="420" name="Picture 2" descr="C:\Users\Joel\Documents\My Web Sites\brodieold\Bimini06 gallery\source\image\male_sagrei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5813" t="2769" r="5658" b="12462"/>
          <a:stretch>
            <a:fillRect/>
          </a:stretch>
        </p:blipFill>
        <p:spPr bwMode="auto">
          <a:xfrm rot="5400000">
            <a:off x="4364985" y="2332739"/>
            <a:ext cx="605691" cy="998969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  <a:effectLst/>
        </p:spPr>
      </p:pic>
      <p:pic>
        <p:nvPicPr>
          <p:cNvPr id="421" name="Picture 3" descr="C:\Users\Joel\Documents\My Web Sites\brodieold\Bimini06 gallery\source\image\smaragdinus.jpg"/>
          <p:cNvPicPr>
            <a:picLocks noChangeAspect="1" noChangeArrowheads="1"/>
          </p:cNvPicPr>
          <p:nvPr/>
        </p:nvPicPr>
        <p:blipFill>
          <a:blip r:embed="rId14" cstate="print"/>
          <a:srcRect l="26000" t="18989" r="24000" b="17424"/>
          <a:stretch>
            <a:fillRect/>
          </a:stretch>
        </p:blipFill>
        <p:spPr bwMode="auto">
          <a:xfrm rot="5400000" flipH="1">
            <a:off x="1527894" y="1075240"/>
            <a:ext cx="613723" cy="1040655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  <a:effectLst/>
        </p:spPr>
      </p:pic>
      <p:pic>
        <p:nvPicPr>
          <p:cNvPr id="422" name="Picture 6"/>
          <p:cNvPicPr>
            <a:picLocks noChangeAspect="1" noChangeArrowheads="1"/>
          </p:cNvPicPr>
          <p:nvPr/>
        </p:nvPicPr>
        <p:blipFill>
          <a:blip r:embed="rId15" cstate="print"/>
          <a:srcRect l="18423" r="1746"/>
          <a:stretch>
            <a:fillRect/>
          </a:stretch>
        </p:blipFill>
        <p:spPr bwMode="auto">
          <a:xfrm>
            <a:off x="4791450" y="1531353"/>
            <a:ext cx="997427" cy="589249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  <a:effectLst/>
        </p:spPr>
      </p:pic>
      <p:pic>
        <p:nvPicPr>
          <p:cNvPr id="424" name="Picture 423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9" t="37917" r="462" b="4720"/>
          <a:stretch/>
        </p:blipFill>
        <p:spPr>
          <a:xfrm>
            <a:off x="2130086" y="3739623"/>
            <a:ext cx="1023257" cy="620439"/>
          </a:xfrm>
          <a:prstGeom prst="flowChartAlternateProcess">
            <a:avLst/>
          </a:prstGeom>
          <a:ln>
            <a:solidFill>
              <a:schemeClr val="tx1"/>
            </a:solidFill>
          </a:ln>
        </p:spPr>
      </p:pic>
      <p:pic>
        <p:nvPicPr>
          <p:cNvPr id="423" name="Picture 5" descr="C:\Users\Joel\Documents\My Web Sites\brodieold\PR 06\source\image\evermanni_male_on_limb.jpg"/>
          <p:cNvPicPr>
            <a:picLocks noChangeAspect="1" noChangeArrowheads="1"/>
          </p:cNvPicPr>
          <p:nvPr/>
        </p:nvPicPr>
        <p:blipFill>
          <a:blip r:embed="rId18" cstate="print"/>
          <a:srcRect l="2156" t="11640" r="15891" b="22223"/>
          <a:stretch>
            <a:fillRect/>
          </a:stretch>
        </p:blipFill>
        <p:spPr bwMode="auto">
          <a:xfrm>
            <a:off x="6180785" y="1985932"/>
            <a:ext cx="996819" cy="603339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  <a:effectLst/>
        </p:spPr>
      </p:pic>
      <p:sp>
        <p:nvSpPr>
          <p:cNvPr id="7" name="Freeform 6"/>
          <p:cNvSpPr/>
          <p:nvPr/>
        </p:nvSpPr>
        <p:spPr>
          <a:xfrm>
            <a:off x="2319440" y="1924054"/>
            <a:ext cx="3896767" cy="638175"/>
          </a:xfrm>
          <a:custGeom>
            <a:avLst/>
            <a:gdLst>
              <a:gd name="connsiteX0" fmla="*/ 0 w 5283200"/>
              <a:gd name="connsiteY0" fmla="*/ 0 h 850900"/>
              <a:gd name="connsiteX1" fmla="*/ 5283200 w 5283200"/>
              <a:gd name="connsiteY1" fmla="*/ 850900 h 850900"/>
              <a:gd name="connsiteX2" fmla="*/ 4013200 w 5283200"/>
              <a:gd name="connsiteY2" fmla="*/ 279400 h 850900"/>
              <a:gd name="connsiteX3" fmla="*/ 0 w 5283200"/>
              <a:gd name="connsiteY3" fmla="*/ 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3200" h="850900">
                <a:moveTo>
                  <a:pt x="0" y="0"/>
                </a:moveTo>
                <a:lnTo>
                  <a:pt x="5283200" y="850900"/>
                </a:lnTo>
                <a:lnTo>
                  <a:pt x="4013200" y="279400"/>
                </a:lnTo>
                <a:lnTo>
                  <a:pt x="0" y="0"/>
                </a:lnTo>
                <a:close/>
              </a:path>
            </a:pathLst>
          </a:custGeom>
          <a:solidFill>
            <a:srgbClr val="88B44D">
              <a:alpha val="92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167317" y="2719388"/>
            <a:ext cx="1800225" cy="871539"/>
          </a:xfrm>
          <a:custGeom>
            <a:avLst/>
            <a:gdLst>
              <a:gd name="connsiteX0" fmla="*/ 0 w 2400300"/>
              <a:gd name="connsiteY0" fmla="*/ 76200 h 1162050"/>
              <a:gd name="connsiteX1" fmla="*/ 2400300 w 2400300"/>
              <a:gd name="connsiteY1" fmla="*/ 0 h 1162050"/>
              <a:gd name="connsiteX2" fmla="*/ 1181100 w 2400300"/>
              <a:gd name="connsiteY2" fmla="*/ 1162050 h 1162050"/>
              <a:gd name="connsiteX3" fmla="*/ 0 w 2400300"/>
              <a:gd name="connsiteY3" fmla="*/ 7620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1162050">
                <a:moveTo>
                  <a:pt x="0" y="76200"/>
                </a:moveTo>
                <a:lnTo>
                  <a:pt x="2400300" y="0"/>
                </a:lnTo>
                <a:lnTo>
                  <a:pt x="1181100" y="1162050"/>
                </a:lnTo>
                <a:lnTo>
                  <a:pt x="0" y="76200"/>
                </a:lnTo>
                <a:close/>
              </a:path>
            </a:pathLst>
          </a:custGeom>
          <a:solidFill>
            <a:srgbClr val="704E2C">
              <a:alpha val="92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3171160" y="4262067"/>
            <a:ext cx="248467" cy="226568"/>
          </a:xfrm>
          <a:prstGeom prst="triangle">
            <a:avLst/>
          </a:prstGeom>
          <a:solidFill>
            <a:srgbClr val="F5E627">
              <a:alpha val="82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82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1818411" y="1119103"/>
            <a:ext cx="1994189" cy="4496677"/>
            <a:chOff x="286060" y="1433373"/>
            <a:chExt cx="1956628" cy="4358787"/>
          </a:xfrm>
        </p:grpSpPr>
        <p:graphicFrame>
          <p:nvGraphicFramePr>
            <p:cNvPr id="37" name="Object 36"/>
            <p:cNvGraphicFramePr>
              <a:graphicFrameLocks noChangeAspect="1"/>
            </p:cNvGraphicFramePr>
            <p:nvPr/>
          </p:nvGraphicFramePr>
          <p:xfrm>
            <a:off x="286060" y="1460302"/>
            <a:ext cx="1956628" cy="43318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name="Image" r:id="rId3" imgW="2081520" imgH="4608360" progId="Photoshop.Image.13">
                    <p:embed/>
                  </p:oleObj>
                </mc:Choice>
                <mc:Fallback>
                  <p:oleObj name="Image" r:id="rId3" imgW="2081520" imgH="4608360" progId="Photoshop.Image.13">
                    <p:embed/>
                    <p:pic>
                      <p:nvPicPr>
                        <p:cNvPr id="37" name="Object 3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6060" y="1460302"/>
                          <a:ext cx="1956628" cy="43318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Connector 37"/>
            <p:cNvCxnSpPr>
              <a:stCxn id="51" idx="5"/>
              <a:endCxn id="52" idx="1"/>
            </p:cNvCxnSpPr>
            <p:nvPr/>
          </p:nvCxnSpPr>
          <p:spPr>
            <a:xfrm rot="5400000" flipV="1">
              <a:off x="1504427" y="2484019"/>
              <a:ext cx="199575" cy="265412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57" idx="7"/>
            </p:cNvCxnSpPr>
            <p:nvPr/>
          </p:nvCxnSpPr>
          <p:spPr>
            <a:xfrm rot="5400000">
              <a:off x="1455837" y="3429743"/>
              <a:ext cx="377979" cy="307224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59" idx="3"/>
              <a:endCxn id="60" idx="0"/>
            </p:cNvCxnSpPr>
            <p:nvPr/>
          </p:nvCxnSpPr>
          <p:spPr>
            <a:xfrm rot="5400000">
              <a:off x="1557605" y="3553938"/>
              <a:ext cx="417144" cy="176495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56" idx="2"/>
              <a:endCxn id="55" idx="6"/>
            </p:cNvCxnSpPr>
            <p:nvPr/>
          </p:nvCxnSpPr>
          <p:spPr>
            <a:xfrm rot="5400000" flipH="1">
              <a:off x="1321465" y="3641635"/>
              <a:ext cx="27611" cy="200147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54" idx="4"/>
              <a:endCxn id="53" idx="0"/>
            </p:cNvCxnSpPr>
            <p:nvPr/>
          </p:nvCxnSpPr>
          <p:spPr>
            <a:xfrm rot="5400000" flipV="1">
              <a:off x="1648130" y="2548850"/>
              <a:ext cx="279285" cy="28951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50" idx="2"/>
              <a:endCxn id="49" idx="6"/>
            </p:cNvCxnSpPr>
            <p:nvPr/>
          </p:nvCxnSpPr>
          <p:spPr>
            <a:xfrm rot="5400000" flipH="1">
              <a:off x="1285398" y="2321907"/>
              <a:ext cx="6813" cy="249533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8" idx="2"/>
              <a:endCxn id="47" idx="6"/>
            </p:cNvCxnSpPr>
            <p:nvPr/>
          </p:nvCxnSpPr>
          <p:spPr>
            <a:xfrm flipH="1" flipV="1">
              <a:off x="1162338" y="2167793"/>
              <a:ext cx="322353" cy="43873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6" idx="4"/>
              <a:endCxn id="48" idx="0"/>
            </p:cNvCxnSpPr>
            <p:nvPr/>
          </p:nvCxnSpPr>
          <p:spPr>
            <a:xfrm>
              <a:off x="1409758" y="1479353"/>
              <a:ext cx="97473" cy="709323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1387218" y="1433373"/>
              <a:ext cx="45079" cy="459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1117259" y="2144803"/>
              <a:ext cx="45079" cy="459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1484691" y="2188676"/>
              <a:ext cx="45079" cy="459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1118961" y="2420278"/>
              <a:ext cx="45079" cy="459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1413571" y="2427091"/>
              <a:ext cx="45079" cy="459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1433033" y="2477692"/>
              <a:ext cx="45079" cy="459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1730321" y="2709780"/>
              <a:ext cx="45079" cy="459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1779708" y="2702969"/>
              <a:ext cx="45079" cy="459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1750757" y="2377704"/>
              <a:ext cx="45079" cy="459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1190118" y="3704914"/>
              <a:ext cx="45079" cy="459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1435345" y="3732525"/>
              <a:ext cx="45079" cy="459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452739" y="3765611"/>
              <a:ext cx="45079" cy="459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1798440" y="3356903"/>
              <a:ext cx="45079" cy="459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1847825" y="3394368"/>
              <a:ext cx="45079" cy="459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1655391" y="3850759"/>
              <a:ext cx="45079" cy="459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44831" y="3789017"/>
              <a:ext cx="519342" cy="246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PELV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46078" y="1972566"/>
              <a:ext cx="401381" cy="246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HW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42202" y="2305858"/>
              <a:ext cx="533498" cy="246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PECT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547892" y="1628368"/>
              <a:ext cx="321169" cy="246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JL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453262" y="2734135"/>
              <a:ext cx="483168" cy="246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HUM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745042" y="2306056"/>
              <a:ext cx="351051" cy="246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UL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565642" y="3141518"/>
              <a:ext cx="459576" cy="246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FEM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794230" y="3417358"/>
              <a:ext cx="385653" cy="246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TIB</a:t>
              </a:r>
            </a:p>
          </p:txBody>
        </p:sp>
      </p:grp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044068"/>
              </p:ext>
            </p:extLst>
          </p:nvPr>
        </p:nvGraphicFramePr>
        <p:xfrm>
          <a:off x="5769753" y="1136658"/>
          <a:ext cx="1256365" cy="4496680"/>
        </p:xfrm>
        <a:graphic>
          <a:graphicData uri="http://schemas.openxmlformats.org/drawingml/2006/table">
            <a:tbl>
              <a:tblPr/>
              <a:tblGrid>
                <a:gridCol w="189640">
                  <a:extLst>
                    <a:ext uri="{9D8B030D-6E8A-4147-A177-3AD203B41FA5}">
                      <a16:colId xmlns:a16="http://schemas.microsoft.com/office/drawing/2014/main" val="802801897"/>
                    </a:ext>
                  </a:extLst>
                </a:gridCol>
                <a:gridCol w="189640">
                  <a:extLst>
                    <a:ext uri="{9D8B030D-6E8A-4147-A177-3AD203B41FA5}">
                      <a16:colId xmlns:a16="http://schemas.microsoft.com/office/drawing/2014/main" val="2757964999"/>
                    </a:ext>
                  </a:extLst>
                </a:gridCol>
                <a:gridCol w="189640">
                  <a:extLst>
                    <a:ext uri="{9D8B030D-6E8A-4147-A177-3AD203B41FA5}">
                      <a16:colId xmlns:a16="http://schemas.microsoft.com/office/drawing/2014/main" val="3431162402"/>
                    </a:ext>
                  </a:extLst>
                </a:gridCol>
                <a:gridCol w="189640">
                  <a:extLst>
                    <a:ext uri="{9D8B030D-6E8A-4147-A177-3AD203B41FA5}">
                      <a16:colId xmlns:a16="http://schemas.microsoft.com/office/drawing/2014/main" val="3989815444"/>
                    </a:ext>
                  </a:extLst>
                </a:gridCol>
                <a:gridCol w="165935">
                  <a:extLst>
                    <a:ext uri="{9D8B030D-6E8A-4147-A177-3AD203B41FA5}">
                      <a16:colId xmlns:a16="http://schemas.microsoft.com/office/drawing/2014/main" val="2460186120"/>
                    </a:ext>
                  </a:extLst>
                </a:gridCol>
                <a:gridCol w="165935">
                  <a:extLst>
                    <a:ext uri="{9D8B030D-6E8A-4147-A177-3AD203B41FA5}">
                      <a16:colId xmlns:a16="http://schemas.microsoft.com/office/drawing/2014/main" val="2205985940"/>
                    </a:ext>
                  </a:extLst>
                </a:gridCol>
                <a:gridCol w="165935">
                  <a:extLst>
                    <a:ext uri="{9D8B030D-6E8A-4147-A177-3AD203B41FA5}">
                      <a16:colId xmlns:a16="http://schemas.microsoft.com/office/drawing/2014/main" val="1298012154"/>
                    </a:ext>
                  </a:extLst>
                </a:gridCol>
              </a:tblGrid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0.24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E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336812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-0.12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0.44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594089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-0.21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0.48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C3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0.55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B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213782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0.43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A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0.09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F4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-0.26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-0.19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546964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0.13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F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-0.08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9B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677660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0.40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CD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0.05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-0.05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-0.08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0.84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97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0.78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9E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337995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0.48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C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E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-0.15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-0.11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9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0.77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9F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0.89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F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676664"/>
                  </a:ext>
                </a:extLst>
              </a:tr>
              <a:tr h="71547"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546714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0.70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AF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120460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A2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0.57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B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837773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0.28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E0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0.19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0.36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6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838965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0.59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BB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0.12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F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0.19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E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-0.05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303546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0.63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B7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0.20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8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0.23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E5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-0.18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0.90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98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016542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0.38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D4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0.12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0.20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9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0.17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0.66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B4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0.63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B7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472505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0.36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6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0.09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0.17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0.18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0.55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C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0.62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DB8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9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97581"/>
                  </a:ext>
                </a:extLst>
              </a:tr>
              <a:tr h="6227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295303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-0.05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152068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C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5AE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587184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-0.04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D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0.54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C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065103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DC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0.04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0.05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0.19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063338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0.29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DF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-0.05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0.10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0.19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A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91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669776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0.13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1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0.06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0.20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E9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0.32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B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0.83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A1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0.85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9E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427240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0.18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0.06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0.13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0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3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0.79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A5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0.82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AA2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F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816475"/>
                  </a:ext>
                </a:extLst>
              </a:tr>
              <a:tr h="776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069815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0.84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9F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128685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0.67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1B3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0.65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B5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260148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0.30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0.27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E1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D0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457407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0.49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C7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0.48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0.26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-0.02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176196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BA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0.57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0.35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D8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-0.20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0.94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94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318653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0.63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B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0.35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D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0.63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B7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0.24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E4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0.54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C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0.52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C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998646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B9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DC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0.67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B2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7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0.52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C4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0.53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C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893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883412"/>
                  </a:ext>
                </a:extLst>
              </a:tr>
              <a:tr h="80685"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453300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A3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994528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0.43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E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0.38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083138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0.47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A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0.28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E0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0.35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D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555215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DC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0.12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0.28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F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183088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0.24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4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0.22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0.19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0.14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0.79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A5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327576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0.36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7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0.19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EA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DC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0.87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9B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0.72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AC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886435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0.37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D5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0.08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0.36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D6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0.40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D2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97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0.83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A0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92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312849"/>
                  </a:ext>
                </a:extLst>
              </a:tr>
              <a:tr h="56626"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002821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0.38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4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8997323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0.57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B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9241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-0.21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-0.05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0.10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028999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0.37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D5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-0.17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0.06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-0.21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469139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0.06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8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-0.32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-0.11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0.15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0.74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AA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873006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0.58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BC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-0.10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-0.08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-0.03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0.87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9C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0.65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B5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282495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0.42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CF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-0.26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-0.09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0.87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9B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A2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0.92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527054"/>
                  </a:ext>
                </a:extLst>
              </a:tr>
              <a:tr h="74399"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357083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0.23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E5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598258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0.47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CA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0.18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B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343568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0.23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E5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0.65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B5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907478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0.72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A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0.60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B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0.23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E5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0.26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E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255872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0.60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BA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0.35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D8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D1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0.60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B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0.78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A6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924780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0.59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BC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0.26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E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0.26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E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0.26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0.77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A7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0.73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AC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883460"/>
                  </a:ext>
                </a:extLst>
              </a:tr>
              <a:tr h="829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0.64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B6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D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DC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0.48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9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0.72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AD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0.81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A3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0.92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9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322226"/>
                  </a:ext>
                </a:extLst>
              </a:tr>
            </a:tbl>
          </a:graphicData>
        </a:graphic>
      </p:graphicFrame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805377" y="1136588"/>
            <a:ext cx="1892416" cy="4496095"/>
            <a:chOff x="2038619" y="1170036"/>
            <a:chExt cx="1852937" cy="4402302"/>
          </a:xfrm>
        </p:grpSpPr>
        <p:grpSp>
          <p:nvGrpSpPr>
            <p:cNvPr id="81" name="Group 80"/>
            <p:cNvGrpSpPr/>
            <p:nvPr/>
          </p:nvGrpSpPr>
          <p:grpSpPr>
            <a:xfrm>
              <a:off x="2038619" y="1392300"/>
              <a:ext cx="938538" cy="4012656"/>
              <a:chOff x="2038619" y="1392300"/>
              <a:chExt cx="938538" cy="4012656"/>
            </a:xfrm>
          </p:grpSpPr>
          <p:sp>
            <p:nvSpPr>
              <p:cNvPr id="82" name="Freeform 6"/>
              <p:cNvSpPr>
                <a:spLocks/>
              </p:cNvSpPr>
              <p:nvPr/>
            </p:nvSpPr>
            <p:spPr bwMode="auto">
              <a:xfrm>
                <a:off x="2468428" y="1392300"/>
                <a:ext cx="508728" cy="330634"/>
              </a:xfrm>
              <a:custGeom>
                <a:avLst/>
                <a:gdLst>
                  <a:gd name="T0" fmla="*/ 0 w 6200"/>
                  <a:gd name="T1" fmla="*/ 1915 h 1915"/>
                  <a:gd name="T2" fmla="*/ 0 w 6200"/>
                  <a:gd name="T3" fmla="*/ 0 h 1915"/>
                  <a:gd name="T4" fmla="*/ 0 w 6200"/>
                  <a:gd name="T5" fmla="*/ 0 h 1915"/>
                  <a:gd name="T6" fmla="*/ 6200 w 6200"/>
                  <a:gd name="T7" fmla="*/ 0 h 1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00" h="1915">
                    <a:moveTo>
                      <a:pt x="0" y="1915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6200" y="0"/>
                    </a:lnTo>
                  </a:path>
                </a:pathLst>
              </a:custGeom>
              <a:noFill/>
              <a:ln w="17463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83" name="Freeform 7"/>
              <p:cNvSpPr>
                <a:spLocks/>
              </p:cNvSpPr>
              <p:nvPr/>
            </p:nvSpPr>
            <p:spPr bwMode="auto">
              <a:xfrm>
                <a:off x="2468428" y="1722934"/>
                <a:ext cx="508728" cy="330634"/>
              </a:xfrm>
              <a:custGeom>
                <a:avLst/>
                <a:gdLst>
                  <a:gd name="T0" fmla="*/ 0 w 6200"/>
                  <a:gd name="T1" fmla="*/ 0 h 1915"/>
                  <a:gd name="T2" fmla="*/ 0 w 6200"/>
                  <a:gd name="T3" fmla="*/ 1915 h 1915"/>
                  <a:gd name="T4" fmla="*/ 0 w 6200"/>
                  <a:gd name="T5" fmla="*/ 1915 h 1915"/>
                  <a:gd name="T6" fmla="*/ 6200 w 6200"/>
                  <a:gd name="T7" fmla="*/ 1915 h 1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00" h="1915">
                    <a:moveTo>
                      <a:pt x="0" y="0"/>
                    </a:moveTo>
                    <a:lnTo>
                      <a:pt x="0" y="1915"/>
                    </a:lnTo>
                    <a:cubicBezTo>
                      <a:pt x="0" y="1915"/>
                      <a:pt x="0" y="1915"/>
                      <a:pt x="0" y="1915"/>
                    </a:cubicBezTo>
                    <a:lnTo>
                      <a:pt x="6200" y="1915"/>
                    </a:lnTo>
                  </a:path>
                </a:pathLst>
              </a:custGeom>
              <a:noFill/>
              <a:ln w="17463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84" name="Freeform 8"/>
              <p:cNvSpPr>
                <a:spLocks/>
              </p:cNvSpPr>
              <p:nvPr/>
            </p:nvSpPr>
            <p:spPr bwMode="auto">
              <a:xfrm>
                <a:off x="2375546" y="2218407"/>
                <a:ext cx="601611" cy="495472"/>
              </a:xfrm>
              <a:custGeom>
                <a:avLst/>
                <a:gdLst>
                  <a:gd name="T0" fmla="*/ 0 w 7337"/>
                  <a:gd name="T1" fmla="*/ 0 h 2873"/>
                  <a:gd name="T2" fmla="*/ 0 w 7337"/>
                  <a:gd name="T3" fmla="*/ 2873 h 2873"/>
                  <a:gd name="T4" fmla="*/ 0 w 7337"/>
                  <a:gd name="T5" fmla="*/ 2873 h 2873"/>
                  <a:gd name="T6" fmla="*/ 7337 w 7337"/>
                  <a:gd name="T7" fmla="*/ 2873 h 2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37" h="2873">
                    <a:moveTo>
                      <a:pt x="0" y="0"/>
                    </a:moveTo>
                    <a:lnTo>
                      <a:pt x="0" y="2873"/>
                    </a:lnTo>
                    <a:cubicBezTo>
                      <a:pt x="0" y="2873"/>
                      <a:pt x="0" y="2873"/>
                      <a:pt x="0" y="2873"/>
                    </a:cubicBezTo>
                    <a:lnTo>
                      <a:pt x="7337" y="2873"/>
                    </a:lnTo>
                  </a:path>
                </a:pathLst>
              </a:custGeom>
              <a:noFill/>
              <a:ln w="17463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85" name="Freeform 9"/>
              <p:cNvSpPr>
                <a:spLocks/>
              </p:cNvSpPr>
              <p:nvPr/>
            </p:nvSpPr>
            <p:spPr bwMode="auto">
              <a:xfrm>
                <a:off x="2278414" y="3375148"/>
                <a:ext cx="698743" cy="329676"/>
              </a:xfrm>
              <a:custGeom>
                <a:avLst/>
                <a:gdLst>
                  <a:gd name="T0" fmla="*/ 0 w 8517"/>
                  <a:gd name="T1" fmla="*/ 1915 h 1915"/>
                  <a:gd name="T2" fmla="*/ 0 w 8517"/>
                  <a:gd name="T3" fmla="*/ 0 h 1915"/>
                  <a:gd name="T4" fmla="*/ 0 w 8517"/>
                  <a:gd name="T5" fmla="*/ 0 h 1915"/>
                  <a:gd name="T6" fmla="*/ 8517 w 8517"/>
                  <a:gd name="T7" fmla="*/ 0 h 1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17" h="1915">
                    <a:moveTo>
                      <a:pt x="0" y="1915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8517" y="0"/>
                    </a:lnTo>
                  </a:path>
                </a:pathLst>
              </a:custGeom>
              <a:noFill/>
              <a:ln w="17463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86" name="Freeform 10"/>
              <p:cNvSpPr>
                <a:spLocks/>
              </p:cNvSpPr>
              <p:nvPr/>
            </p:nvSpPr>
            <p:spPr bwMode="auto">
              <a:xfrm>
                <a:off x="2278414" y="3704824"/>
                <a:ext cx="698743" cy="330634"/>
              </a:xfrm>
              <a:custGeom>
                <a:avLst/>
                <a:gdLst>
                  <a:gd name="T0" fmla="*/ 0 w 8517"/>
                  <a:gd name="T1" fmla="*/ 0 h 1915"/>
                  <a:gd name="T2" fmla="*/ 0 w 8517"/>
                  <a:gd name="T3" fmla="*/ 1915 h 1915"/>
                  <a:gd name="T4" fmla="*/ 0 w 8517"/>
                  <a:gd name="T5" fmla="*/ 1915 h 1915"/>
                  <a:gd name="T6" fmla="*/ 8517 w 8517"/>
                  <a:gd name="T7" fmla="*/ 1915 h 1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17" h="1915">
                    <a:moveTo>
                      <a:pt x="0" y="0"/>
                    </a:moveTo>
                    <a:lnTo>
                      <a:pt x="0" y="1915"/>
                    </a:lnTo>
                    <a:cubicBezTo>
                      <a:pt x="0" y="1915"/>
                      <a:pt x="0" y="1915"/>
                      <a:pt x="0" y="1915"/>
                    </a:cubicBezTo>
                    <a:lnTo>
                      <a:pt x="8517" y="1915"/>
                    </a:lnTo>
                  </a:path>
                </a:pathLst>
              </a:custGeom>
              <a:noFill/>
              <a:ln w="17463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87" name="Freeform 11"/>
              <p:cNvSpPr>
                <a:spLocks/>
              </p:cNvSpPr>
              <p:nvPr/>
            </p:nvSpPr>
            <p:spPr bwMode="auto">
              <a:xfrm>
                <a:off x="2136965" y="4200297"/>
                <a:ext cx="840191" cy="495472"/>
              </a:xfrm>
              <a:custGeom>
                <a:avLst/>
                <a:gdLst>
                  <a:gd name="T0" fmla="*/ 0 w 10240"/>
                  <a:gd name="T1" fmla="*/ 0 h 2873"/>
                  <a:gd name="T2" fmla="*/ 0 w 10240"/>
                  <a:gd name="T3" fmla="*/ 2873 h 2873"/>
                  <a:gd name="T4" fmla="*/ 0 w 10240"/>
                  <a:gd name="T5" fmla="*/ 2873 h 2873"/>
                  <a:gd name="T6" fmla="*/ 10240 w 10240"/>
                  <a:gd name="T7" fmla="*/ 2873 h 2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40" h="2873">
                    <a:moveTo>
                      <a:pt x="0" y="0"/>
                    </a:moveTo>
                    <a:lnTo>
                      <a:pt x="0" y="2873"/>
                    </a:lnTo>
                    <a:cubicBezTo>
                      <a:pt x="0" y="2873"/>
                      <a:pt x="0" y="2873"/>
                      <a:pt x="0" y="2873"/>
                    </a:cubicBezTo>
                    <a:lnTo>
                      <a:pt x="10240" y="2873"/>
                    </a:lnTo>
                  </a:path>
                </a:pathLst>
              </a:custGeom>
              <a:noFill/>
              <a:ln w="17463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88" name="Freeform 12"/>
              <p:cNvSpPr>
                <a:spLocks/>
              </p:cNvSpPr>
              <p:nvPr/>
            </p:nvSpPr>
            <p:spPr bwMode="auto">
              <a:xfrm>
                <a:off x="2038619" y="4283674"/>
                <a:ext cx="938537" cy="1073364"/>
              </a:xfrm>
              <a:custGeom>
                <a:avLst/>
                <a:gdLst>
                  <a:gd name="T0" fmla="*/ 0 w 11441"/>
                  <a:gd name="T1" fmla="*/ 0 h 6224"/>
                  <a:gd name="T2" fmla="*/ 0 w 11441"/>
                  <a:gd name="T3" fmla="*/ 6224 h 6224"/>
                  <a:gd name="T4" fmla="*/ 0 w 11441"/>
                  <a:gd name="T5" fmla="*/ 6224 h 6224"/>
                  <a:gd name="T6" fmla="*/ 11441 w 11441"/>
                  <a:gd name="T7" fmla="*/ 6224 h 6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41" h="6224">
                    <a:moveTo>
                      <a:pt x="0" y="0"/>
                    </a:moveTo>
                    <a:lnTo>
                      <a:pt x="0" y="6224"/>
                    </a:lnTo>
                    <a:cubicBezTo>
                      <a:pt x="0" y="6224"/>
                      <a:pt x="0" y="6224"/>
                      <a:pt x="0" y="6224"/>
                    </a:cubicBezTo>
                    <a:lnTo>
                      <a:pt x="11441" y="6224"/>
                    </a:lnTo>
                  </a:path>
                </a:pathLst>
              </a:custGeom>
              <a:noFill/>
              <a:ln w="17463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89" name="Freeform 13"/>
              <p:cNvSpPr>
                <a:spLocks/>
              </p:cNvSpPr>
              <p:nvPr/>
            </p:nvSpPr>
            <p:spPr bwMode="auto">
              <a:xfrm>
                <a:off x="2136965" y="3704824"/>
                <a:ext cx="141448" cy="495472"/>
              </a:xfrm>
              <a:custGeom>
                <a:avLst/>
                <a:gdLst>
                  <a:gd name="T0" fmla="*/ 0 w 1723"/>
                  <a:gd name="T1" fmla="*/ 2872 h 2872"/>
                  <a:gd name="T2" fmla="*/ 0 w 1723"/>
                  <a:gd name="T3" fmla="*/ 0 h 2872"/>
                  <a:gd name="T4" fmla="*/ 0 w 1723"/>
                  <a:gd name="T5" fmla="*/ 0 h 2872"/>
                  <a:gd name="T6" fmla="*/ 1723 w 1723"/>
                  <a:gd name="T7" fmla="*/ 0 h 2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23" h="2872">
                    <a:moveTo>
                      <a:pt x="0" y="2872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1723" y="0"/>
                    </a:lnTo>
                  </a:path>
                </a:pathLst>
              </a:custGeom>
              <a:noFill/>
              <a:ln w="17463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825"/>
              </a:p>
            </p:txBody>
          </p:sp>
          <p:sp>
            <p:nvSpPr>
              <p:cNvPr id="90" name="Freeform 14"/>
              <p:cNvSpPr>
                <a:spLocks/>
              </p:cNvSpPr>
              <p:nvPr/>
            </p:nvSpPr>
            <p:spPr bwMode="auto">
              <a:xfrm>
                <a:off x="2050761" y="3209352"/>
                <a:ext cx="86205" cy="990945"/>
              </a:xfrm>
              <a:custGeom>
                <a:avLst/>
                <a:gdLst>
                  <a:gd name="T0" fmla="*/ 0 w 1057"/>
                  <a:gd name="T1" fmla="*/ 0 h 5745"/>
                  <a:gd name="T2" fmla="*/ 0 w 1057"/>
                  <a:gd name="T3" fmla="*/ 5745 h 5745"/>
                  <a:gd name="T4" fmla="*/ 0 w 1057"/>
                  <a:gd name="T5" fmla="*/ 5745 h 5745"/>
                  <a:gd name="T6" fmla="*/ 1057 w 1057"/>
                  <a:gd name="T7" fmla="*/ 5745 h 5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7" h="5745">
                    <a:moveTo>
                      <a:pt x="0" y="0"/>
                    </a:moveTo>
                    <a:lnTo>
                      <a:pt x="0" y="5745"/>
                    </a:lnTo>
                    <a:cubicBezTo>
                      <a:pt x="0" y="5745"/>
                      <a:pt x="0" y="5745"/>
                      <a:pt x="0" y="5745"/>
                    </a:cubicBezTo>
                    <a:lnTo>
                      <a:pt x="1057" y="5745"/>
                    </a:lnTo>
                  </a:path>
                </a:pathLst>
              </a:custGeom>
              <a:noFill/>
              <a:ln w="17463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825"/>
              </a:p>
            </p:txBody>
          </p:sp>
          <p:sp>
            <p:nvSpPr>
              <p:cNvPr id="91" name="Freeform 15"/>
              <p:cNvSpPr>
                <a:spLocks/>
              </p:cNvSpPr>
              <p:nvPr/>
            </p:nvSpPr>
            <p:spPr bwMode="auto">
              <a:xfrm>
                <a:off x="2375546" y="1722934"/>
                <a:ext cx="92882" cy="495472"/>
              </a:xfrm>
              <a:custGeom>
                <a:avLst/>
                <a:gdLst>
                  <a:gd name="T0" fmla="*/ 0 w 1137"/>
                  <a:gd name="T1" fmla="*/ 2872 h 2872"/>
                  <a:gd name="T2" fmla="*/ 0 w 1137"/>
                  <a:gd name="T3" fmla="*/ 0 h 2872"/>
                  <a:gd name="T4" fmla="*/ 0 w 1137"/>
                  <a:gd name="T5" fmla="*/ 0 h 2872"/>
                  <a:gd name="T6" fmla="*/ 1137 w 1137"/>
                  <a:gd name="T7" fmla="*/ 0 h 2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7" h="2872">
                    <a:moveTo>
                      <a:pt x="0" y="2872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1137" y="0"/>
                    </a:lnTo>
                  </a:path>
                </a:pathLst>
              </a:custGeom>
              <a:noFill/>
              <a:ln w="17463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825"/>
              </a:p>
            </p:txBody>
          </p:sp>
          <p:sp>
            <p:nvSpPr>
              <p:cNvPr id="92" name="Freeform 16"/>
              <p:cNvSpPr>
                <a:spLocks/>
              </p:cNvSpPr>
              <p:nvPr/>
            </p:nvSpPr>
            <p:spPr bwMode="auto">
              <a:xfrm>
                <a:off x="2050761" y="2218407"/>
                <a:ext cx="324785" cy="990945"/>
              </a:xfrm>
              <a:custGeom>
                <a:avLst/>
                <a:gdLst>
                  <a:gd name="T0" fmla="*/ 0 w 3960"/>
                  <a:gd name="T1" fmla="*/ 5745 h 5745"/>
                  <a:gd name="T2" fmla="*/ 0 w 3960"/>
                  <a:gd name="T3" fmla="*/ 0 h 5745"/>
                  <a:gd name="T4" fmla="*/ 0 w 3960"/>
                  <a:gd name="T5" fmla="*/ 0 h 5745"/>
                  <a:gd name="T6" fmla="*/ 3960 w 3960"/>
                  <a:gd name="T7" fmla="*/ 0 h 5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60" h="5745">
                    <a:moveTo>
                      <a:pt x="0" y="5745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3960" y="0"/>
                    </a:lnTo>
                  </a:path>
                </a:pathLst>
              </a:custGeom>
              <a:noFill/>
              <a:ln w="17463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825"/>
              </a:p>
            </p:txBody>
          </p:sp>
          <p:sp>
            <p:nvSpPr>
              <p:cNvPr id="93" name="Freeform 17"/>
              <p:cNvSpPr>
                <a:spLocks/>
              </p:cNvSpPr>
              <p:nvPr/>
            </p:nvSpPr>
            <p:spPr bwMode="auto">
              <a:xfrm>
                <a:off x="2038619" y="3209352"/>
                <a:ext cx="12141" cy="1074322"/>
              </a:xfrm>
              <a:custGeom>
                <a:avLst/>
                <a:gdLst>
                  <a:gd name="T0" fmla="*/ 0 w 144"/>
                  <a:gd name="T1" fmla="*/ 6224 h 6224"/>
                  <a:gd name="T2" fmla="*/ 0 w 144"/>
                  <a:gd name="T3" fmla="*/ 0 h 6224"/>
                  <a:gd name="T4" fmla="*/ 0 w 144"/>
                  <a:gd name="T5" fmla="*/ 0 h 6224"/>
                  <a:gd name="T6" fmla="*/ 144 w 144"/>
                  <a:gd name="T7" fmla="*/ 0 h 6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6224">
                    <a:moveTo>
                      <a:pt x="0" y="6224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144" y="0"/>
                    </a:lnTo>
                  </a:path>
                </a:pathLst>
              </a:custGeom>
              <a:noFill/>
              <a:ln w="17463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825"/>
              </a:p>
            </p:txBody>
          </p:sp>
          <p:sp>
            <p:nvSpPr>
              <p:cNvPr id="94" name="Line 18"/>
              <p:cNvSpPr>
                <a:spLocks noChangeShapeType="1"/>
              </p:cNvSpPr>
              <p:nvPr/>
            </p:nvSpPr>
            <p:spPr bwMode="auto">
              <a:xfrm>
                <a:off x="2038619" y="4283674"/>
                <a:ext cx="0" cy="0"/>
              </a:xfrm>
              <a:prstGeom prst="line">
                <a:avLst/>
              </a:prstGeom>
              <a:noFill/>
              <a:ln w="17463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825"/>
              </a:p>
            </p:txBody>
          </p:sp>
          <p:sp>
            <p:nvSpPr>
              <p:cNvPr id="95" name="Line 32"/>
              <p:cNvSpPr>
                <a:spLocks noChangeShapeType="1"/>
              </p:cNvSpPr>
              <p:nvPr/>
            </p:nvSpPr>
            <p:spPr bwMode="auto">
              <a:xfrm>
                <a:off x="2507888" y="5404956"/>
                <a:ext cx="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825"/>
              </a:p>
            </p:txBody>
          </p:sp>
        </p:grpSp>
        <p:pic>
          <p:nvPicPr>
            <p:cNvPr id="96" name="Picture 6" descr="C:\Users\Joel\Documents\My Web Sites\brodieold\PR 06\source\image\cristatellus_male.jpg"/>
            <p:cNvPicPr>
              <a:picLocks noChangeArrowheads="1"/>
            </p:cNvPicPr>
            <p:nvPr/>
          </p:nvPicPr>
          <p:blipFill>
            <a:blip r:embed="rId5" cstate="print"/>
            <a:srcRect l="2428" t="5218" r="5287" b="20000"/>
            <a:stretch>
              <a:fillRect/>
            </a:stretch>
          </p:blipFill>
          <p:spPr bwMode="auto">
            <a:xfrm>
              <a:off x="2977157" y="1170036"/>
              <a:ext cx="909745" cy="552898"/>
            </a:xfrm>
            <a:prstGeom prst="flowChartAlternateProcess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</p:pic>
        <p:pic>
          <p:nvPicPr>
            <p:cNvPr id="97" name="Picture 5" descr="C:\Users\Joel\Documents\My Web Sites\brodieold\PR 06\source\image\evermanni_male_on_limb.jpg"/>
            <p:cNvPicPr preferRelativeResize="0">
              <a:picLocks noChangeArrowheads="1"/>
            </p:cNvPicPr>
            <p:nvPr/>
          </p:nvPicPr>
          <p:blipFill>
            <a:blip r:embed="rId6" cstate="print"/>
            <a:srcRect l="2156" t="11640" r="15891" b="22223"/>
            <a:stretch>
              <a:fillRect/>
            </a:stretch>
          </p:blipFill>
          <p:spPr bwMode="auto">
            <a:xfrm>
              <a:off x="2977156" y="2456645"/>
              <a:ext cx="914400" cy="557784"/>
            </a:xfrm>
            <a:prstGeom prst="flowChartAlternateProcess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</p:pic>
        <p:pic>
          <p:nvPicPr>
            <p:cNvPr id="98" name="Picture 2" descr="C:\Users\Joel\Documents\My Web Sites\brodieold\Bimini06 gallery\source\image\male_sagrei.jpg"/>
            <p:cNvPicPr>
              <a:picLocks noChangeArrowheads="1"/>
            </p:cNvPicPr>
            <p:nvPr/>
          </p:nvPicPr>
          <p:blipFill>
            <a:blip r:embed="rId7" cstate="print"/>
            <a:srcRect l="25813" t="2769" r="5658" b="12462"/>
            <a:stretch>
              <a:fillRect/>
            </a:stretch>
          </p:blipFill>
          <p:spPr bwMode="auto">
            <a:xfrm rot="5400000">
              <a:off x="3153137" y="4196223"/>
              <a:ext cx="557784" cy="909745"/>
            </a:xfrm>
            <a:prstGeom prst="flowChartAlternateProcess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</p:pic>
        <p:pic>
          <p:nvPicPr>
            <p:cNvPr id="99" name="Picture 3" descr="C:\Users\Joel\Documents\My Web Sites\brodieold\Bimini06 gallery\source\image\smaragdinus.jpg"/>
            <p:cNvPicPr>
              <a:picLocks noChangeArrowheads="1"/>
            </p:cNvPicPr>
            <p:nvPr/>
          </p:nvPicPr>
          <p:blipFill>
            <a:blip r:embed="rId8" cstate="print"/>
            <a:srcRect l="26000" t="18989" r="24000" b="17424"/>
            <a:stretch>
              <a:fillRect/>
            </a:stretch>
          </p:blipFill>
          <p:spPr bwMode="auto">
            <a:xfrm rot="5400000" flipH="1">
              <a:off x="3154904" y="4835686"/>
              <a:ext cx="558904" cy="914400"/>
            </a:xfrm>
            <a:prstGeom prst="flowChartAlternateProcess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</p:pic>
        <p:pic>
          <p:nvPicPr>
            <p:cNvPr id="100" name="Picture 5" descr="http://www.kingsnake.com/westindian/anolislineatopus1.JPG"/>
            <p:cNvPicPr>
              <a:picLocks noChangeArrowheads="1"/>
            </p:cNvPicPr>
            <p:nvPr/>
          </p:nvPicPr>
          <p:blipFill>
            <a:blip r:embed="rId9" cstate="print"/>
            <a:srcRect l="7283" r="14930"/>
            <a:stretch>
              <a:fillRect/>
            </a:stretch>
          </p:blipFill>
          <p:spPr bwMode="auto">
            <a:xfrm rot="16200000" flipH="1">
              <a:off x="3154068" y="2918821"/>
              <a:ext cx="560576" cy="914400"/>
            </a:xfrm>
            <a:prstGeom prst="flowChartAlternateProcess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</p:pic>
        <p:pic>
          <p:nvPicPr>
            <p:cNvPr id="101" name="Picture 6"/>
            <p:cNvPicPr>
              <a:picLocks noChangeArrowheads="1"/>
            </p:cNvPicPr>
            <p:nvPr/>
          </p:nvPicPr>
          <p:blipFill>
            <a:blip r:embed="rId10" cstate="print"/>
            <a:srcRect l="18423" r="1746"/>
            <a:stretch>
              <a:fillRect/>
            </a:stretch>
          </p:blipFill>
          <p:spPr bwMode="auto">
            <a:xfrm>
              <a:off x="2977156" y="3745946"/>
              <a:ext cx="914400" cy="557784"/>
            </a:xfrm>
            <a:prstGeom prst="flowChartAlternateProcess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</p:pic>
        <p:pic>
          <p:nvPicPr>
            <p:cNvPr id="102" name="Picture 101"/>
            <p:cNvPicPr>
              <a:picLocks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" t="37917" r="462" b="4720"/>
            <a:stretch/>
          </p:blipFill>
          <p:spPr>
            <a:xfrm>
              <a:off x="2977156" y="1812573"/>
              <a:ext cx="914400" cy="554435"/>
            </a:xfrm>
            <a:prstGeom prst="flowChartAlternateProcess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03" name="Picture 102" descr="Puerto Rico (USA) | Landkarten kostenlos – Cliparts kostenlos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1" t="32944" b="34380"/>
            <a:stretch/>
          </p:blipFill>
          <p:spPr>
            <a:xfrm>
              <a:off x="2216164" y="2097216"/>
              <a:ext cx="379678" cy="155395"/>
            </a:xfrm>
            <a:prstGeom prst="rect">
              <a:avLst/>
            </a:prstGeom>
          </p:spPr>
        </p:pic>
        <p:pic>
          <p:nvPicPr>
            <p:cNvPr id="104" name="Picture 103" descr="Size of this preview: 800 × 278 pixels . Other resolutions: 320 ...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399" y="5236436"/>
              <a:ext cx="576433" cy="200499"/>
            </a:xfrm>
            <a:prstGeom prst="rect">
              <a:avLst/>
            </a:prstGeom>
          </p:spPr>
        </p:pic>
        <p:pic>
          <p:nvPicPr>
            <p:cNvPr id="105" name="Picture 104" descr="Size of this preview: 800 × 278 pixels . Other resolutions: 320 ...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9918" y="4557336"/>
              <a:ext cx="576433" cy="200499"/>
            </a:xfrm>
            <a:prstGeom prst="rect">
              <a:avLst/>
            </a:prstGeom>
          </p:spPr>
        </p:pic>
        <p:pic>
          <p:nvPicPr>
            <p:cNvPr id="106" name="Picture 105" descr="File:Stub Jamaica.png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804" y="3443804"/>
              <a:ext cx="532922" cy="426337"/>
            </a:xfrm>
            <a:prstGeom prst="rect">
              <a:avLst/>
            </a:prstGeom>
          </p:spPr>
        </p:pic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530516"/>
              </p:ext>
            </p:extLst>
          </p:nvPr>
        </p:nvGraphicFramePr>
        <p:xfrm>
          <a:off x="6231594" y="1105281"/>
          <a:ext cx="840300" cy="4551813"/>
        </p:xfrm>
        <a:graphic>
          <a:graphicData uri="http://schemas.openxmlformats.org/drawingml/2006/table">
            <a:tbl>
              <a:tblPr/>
              <a:tblGrid>
                <a:gridCol w="840300">
                  <a:extLst>
                    <a:ext uri="{9D8B030D-6E8A-4147-A177-3AD203B41FA5}">
                      <a16:colId xmlns:a16="http://schemas.microsoft.com/office/drawing/2014/main" val="1219025248"/>
                    </a:ext>
                  </a:extLst>
                </a:gridCol>
              </a:tblGrid>
              <a:tr h="65025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A. </a:t>
                      </a:r>
                      <a:r>
                        <a:rPr lang="en-US" sz="9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cristatellus</a:t>
                      </a:r>
                      <a:endParaRPr lang="en-US" sz="9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Trunk-ground</a:t>
                      </a:r>
                    </a:p>
                  </a:txBody>
                  <a:tcPr marL="7144" marR="7144" marT="7144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055331"/>
                  </a:ext>
                </a:extLst>
              </a:tr>
              <a:tr h="650259">
                <a:tc>
                  <a:txBody>
                    <a:bodyPr/>
                    <a:lstStyle/>
                    <a:p>
                      <a:pPr marL="0" indent="0" algn="r" fontAlgn="b">
                        <a:buNone/>
                      </a:pPr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pulchellus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Grass-bush</a:t>
                      </a:r>
                    </a:p>
                  </a:txBody>
                  <a:tcPr marL="7144" marR="7144" marT="7144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11135"/>
                  </a:ext>
                </a:extLst>
              </a:tr>
              <a:tr h="65025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evermanni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Trunk-crown</a:t>
                      </a:r>
                    </a:p>
                  </a:txBody>
                  <a:tcPr marL="7144" marR="7144" marT="7144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880762"/>
                  </a:ext>
                </a:extLst>
              </a:tr>
              <a:tr h="65025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lineatopus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Trunk-ground</a:t>
                      </a:r>
                    </a:p>
                  </a:txBody>
                  <a:tcPr marL="7144" marR="7144" marT="7144" marB="0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397194"/>
                  </a:ext>
                </a:extLst>
              </a:tr>
              <a:tr h="65025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grahami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Trunk-crown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539310"/>
                  </a:ext>
                </a:extLst>
              </a:tr>
              <a:tr h="65025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</a:t>
                      </a:r>
                      <a:r>
                        <a:rPr lang="en-US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1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sagrei</a:t>
                      </a:r>
                      <a:endParaRPr lang="en-US" sz="900" b="0" i="1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b"/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Trunk-ground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144899"/>
                  </a:ext>
                </a:extLst>
              </a:tr>
              <a:tr h="65025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smaragdinus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Trunk-crown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06896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770138"/>
              </p:ext>
            </p:extLst>
          </p:nvPr>
        </p:nvGraphicFramePr>
        <p:xfrm>
          <a:off x="1771809" y="4862498"/>
          <a:ext cx="2137191" cy="1073808"/>
        </p:xfrm>
        <a:graphic>
          <a:graphicData uri="http://schemas.openxmlformats.org/drawingml/2006/table">
            <a:tbl>
              <a:tblPr/>
              <a:tblGrid>
                <a:gridCol w="280287">
                  <a:extLst>
                    <a:ext uri="{9D8B030D-6E8A-4147-A177-3AD203B41FA5}">
                      <a16:colId xmlns:a16="http://schemas.microsoft.com/office/drawing/2014/main" val="4179987220"/>
                    </a:ext>
                  </a:extLst>
                </a:gridCol>
                <a:gridCol w="280287">
                  <a:extLst>
                    <a:ext uri="{9D8B030D-6E8A-4147-A177-3AD203B41FA5}">
                      <a16:colId xmlns:a16="http://schemas.microsoft.com/office/drawing/2014/main" val="2383411547"/>
                    </a:ext>
                  </a:extLst>
                </a:gridCol>
                <a:gridCol w="280287">
                  <a:extLst>
                    <a:ext uri="{9D8B030D-6E8A-4147-A177-3AD203B41FA5}">
                      <a16:colId xmlns:a16="http://schemas.microsoft.com/office/drawing/2014/main" val="2203934359"/>
                    </a:ext>
                  </a:extLst>
                </a:gridCol>
                <a:gridCol w="280287">
                  <a:extLst>
                    <a:ext uri="{9D8B030D-6E8A-4147-A177-3AD203B41FA5}">
                      <a16:colId xmlns:a16="http://schemas.microsoft.com/office/drawing/2014/main" val="1720085261"/>
                    </a:ext>
                  </a:extLst>
                </a:gridCol>
                <a:gridCol w="280287">
                  <a:extLst>
                    <a:ext uri="{9D8B030D-6E8A-4147-A177-3AD203B41FA5}">
                      <a16:colId xmlns:a16="http://schemas.microsoft.com/office/drawing/2014/main" val="1900215407"/>
                    </a:ext>
                  </a:extLst>
                </a:gridCol>
                <a:gridCol w="245252">
                  <a:extLst>
                    <a:ext uri="{9D8B030D-6E8A-4147-A177-3AD203B41FA5}">
                      <a16:colId xmlns:a16="http://schemas.microsoft.com/office/drawing/2014/main" val="4215294061"/>
                    </a:ext>
                  </a:extLst>
                </a:gridCol>
                <a:gridCol w="245252">
                  <a:extLst>
                    <a:ext uri="{9D8B030D-6E8A-4147-A177-3AD203B41FA5}">
                      <a16:colId xmlns:a16="http://schemas.microsoft.com/office/drawing/2014/main" val="3439755072"/>
                    </a:ext>
                  </a:extLst>
                </a:gridCol>
                <a:gridCol w="245252">
                  <a:extLst>
                    <a:ext uri="{9D8B030D-6E8A-4147-A177-3AD203B41FA5}">
                      <a16:colId xmlns:a16="http://schemas.microsoft.com/office/drawing/2014/main" val="3314238931"/>
                    </a:ext>
                  </a:extLst>
                </a:gridCol>
              </a:tblGrid>
              <a:tr h="1342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HW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543070"/>
                  </a:ext>
                </a:extLst>
              </a:tr>
              <a:tr h="1342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PECT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115063"/>
                  </a:ext>
                </a:extLst>
              </a:tr>
              <a:tr h="1342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PELV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677492"/>
                  </a:ext>
                </a:extLst>
              </a:tr>
              <a:tr h="1342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030811"/>
                  </a:ext>
                </a:extLst>
              </a:tr>
              <a:tr h="1342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283097"/>
                  </a:ext>
                </a:extLst>
              </a:tr>
              <a:tr h="1342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044578"/>
                  </a:ext>
                </a:extLst>
              </a:tr>
              <a:tr h="13422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TIB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560858"/>
                  </a:ext>
                </a:extLst>
              </a:tr>
              <a:tr h="134226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HW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PECT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PELV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</a:t>
                      </a:r>
                    </a:p>
                  </a:txBody>
                  <a:tcPr marL="2967" marR="2967" marT="296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9067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4744" y="1068001"/>
            <a:ext cx="3097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754744" y="4457556"/>
            <a:ext cx="3097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741432" y="1068001"/>
            <a:ext cx="3097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6793AF1-4DC1-42DD-9F12-85DD9B36BA99}"/>
              </a:ext>
            </a:extLst>
          </p:cNvPr>
          <p:cNvSpPr/>
          <p:nvPr/>
        </p:nvSpPr>
        <p:spPr>
          <a:xfrm>
            <a:off x="5804831" y="5744027"/>
            <a:ext cx="1256365" cy="136053"/>
          </a:xfrm>
          <a:prstGeom prst="rect">
            <a:avLst/>
          </a:prstGeom>
          <a:gradFill>
            <a:gsLst>
              <a:gs pos="0">
                <a:srgbClr val="FFFF00"/>
              </a:gs>
              <a:gs pos="24000">
                <a:schemeClr val="bg1"/>
              </a:gs>
              <a:gs pos="100000">
                <a:srgbClr val="05922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5D74F60-1FF4-43DB-93E9-D359829A83A3}"/>
              </a:ext>
            </a:extLst>
          </p:cNvPr>
          <p:cNvSpPr txBox="1"/>
          <p:nvPr/>
        </p:nvSpPr>
        <p:spPr>
          <a:xfrm>
            <a:off x="5498077" y="5744026"/>
            <a:ext cx="17269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-0.32                0                                            1</a:t>
            </a:r>
          </a:p>
        </p:txBody>
      </p:sp>
    </p:spTree>
    <p:extLst>
      <p:ext uri="{BB962C8B-B14F-4D97-AF65-F5344CB8AC3E}">
        <p14:creationId xmlns:p14="http://schemas.microsoft.com/office/powerpoint/2010/main" val="813793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A9455549-A629-4CED-9A2A-97EAECD6C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375494"/>
              </p:ext>
            </p:extLst>
          </p:nvPr>
        </p:nvGraphicFramePr>
        <p:xfrm>
          <a:off x="4139038" y="1776337"/>
          <a:ext cx="3712464" cy="3803904"/>
        </p:xfrm>
        <a:graphic>
          <a:graphicData uri="http://schemas.openxmlformats.org/drawingml/2006/table">
            <a:tbl>
              <a:tblPr/>
              <a:tblGrid>
                <a:gridCol w="618744">
                  <a:extLst>
                    <a:ext uri="{9D8B030D-6E8A-4147-A177-3AD203B41FA5}">
                      <a16:colId xmlns:a16="http://schemas.microsoft.com/office/drawing/2014/main" val="159489468"/>
                    </a:ext>
                  </a:extLst>
                </a:gridCol>
                <a:gridCol w="618744">
                  <a:extLst>
                    <a:ext uri="{9D8B030D-6E8A-4147-A177-3AD203B41FA5}">
                      <a16:colId xmlns:a16="http://schemas.microsoft.com/office/drawing/2014/main" val="2670637976"/>
                    </a:ext>
                  </a:extLst>
                </a:gridCol>
                <a:gridCol w="618744">
                  <a:extLst>
                    <a:ext uri="{9D8B030D-6E8A-4147-A177-3AD203B41FA5}">
                      <a16:colId xmlns:a16="http://schemas.microsoft.com/office/drawing/2014/main" val="2310396567"/>
                    </a:ext>
                  </a:extLst>
                </a:gridCol>
                <a:gridCol w="618744">
                  <a:extLst>
                    <a:ext uri="{9D8B030D-6E8A-4147-A177-3AD203B41FA5}">
                      <a16:colId xmlns:a16="http://schemas.microsoft.com/office/drawing/2014/main" val="943405573"/>
                    </a:ext>
                  </a:extLst>
                </a:gridCol>
                <a:gridCol w="618744">
                  <a:extLst>
                    <a:ext uri="{9D8B030D-6E8A-4147-A177-3AD203B41FA5}">
                      <a16:colId xmlns:a16="http://schemas.microsoft.com/office/drawing/2014/main" val="1521292991"/>
                    </a:ext>
                  </a:extLst>
                </a:gridCol>
                <a:gridCol w="618744">
                  <a:extLst>
                    <a:ext uri="{9D8B030D-6E8A-4147-A177-3AD203B41FA5}">
                      <a16:colId xmlns:a16="http://schemas.microsoft.com/office/drawing/2014/main" val="90810369"/>
                    </a:ext>
                  </a:extLst>
                </a:gridCol>
              </a:tblGrid>
              <a:tr h="633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FD0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461109"/>
                  </a:ext>
                </a:extLst>
              </a:tr>
              <a:tr h="633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CA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4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262893"/>
                  </a:ext>
                </a:extLst>
              </a:tr>
              <a:tr h="633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573058"/>
                  </a:ext>
                </a:extLst>
              </a:tr>
              <a:tr h="633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DD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C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D8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626875"/>
                  </a:ext>
                </a:extLst>
              </a:tr>
              <a:tr h="633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BCE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B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375409"/>
                  </a:ext>
                </a:extLst>
              </a:tr>
              <a:tr h="633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C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F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856058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9ABE00AE-6E5C-40C6-AF7F-6561BCCA3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330064"/>
              </p:ext>
            </p:extLst>
          </p:nvPr>
        </p:nvGraphicFramePr>
        <p:xfrm>
          <a:off x="4144372" y="1782697"/>
          <a:ext cx="3712332" cy="3801432"/>
        </p:xfrm>
        <a:graphic>
          <a:graphicData uri="http://schemas.openxmlformats.org/drawingml/2006/table">
            <a:tbl>
              <a:tblPr/>
              <a:tblGrid>
                <a:gridCol w="618722">
                  <a:extLst>
                    <a:ext uri="{9D8B030D-6E8A-4147-A177-3AD203B41FA5}">
                      <a16:colId xmlns:a16="http://schemas.microsoft.com/office/drawing/2014/main" val="2018465693"/>
                    </a:ext>
                  </a:extLst>
                </a:gridCol>
                <a:gridCol w="618722">
                  <a:extLst>
                    <a:ext uri="{9D8B030D-6E8A-4147-A177-3AD203B41FA5}">
                      <a16:colId xmlns:a16="http://schemas.microsoft.com/office/drawing/2014/main" val="808475695"/>
                    </a:ext>
                  </a:extLst>
                </a:gridCol>
                <a:gridCol w="618722">
                  <a:extLst>
                    <a:ext uri="{9D8B030D-6E8A-4147-A177-3AD203B41FA5}">
                      <a16:colId xmlns:a16="http://schemas.microsoft.com/office/drawing/2014/main" val="1762297305"/>
                    </a:ext>
                  </a:extLst>
                </a:gridCol>
                <a:gridCol w="618722">
                  <a:extLst>
                    <a:ext uri="{9D8B030D-6E8A-4147-A177-3AD203B41FA5}">
                      <a16:colId xmlns:a16="http://schemas.microsoft.com/office/drawing/2014/main" val="1250563729"/>
                    </a:ext>
                  </a:extLst>
                </a:gridCol>
                <a:gridCol w="618722">
                  <a:extLst>
                    <a:ext uri="{9D8B030D-6E8A-4147-A177-3AD203B41FA5}">
                      <a16:colId xmlns:a16="http://schemas.microsoft.com/office/drawing/2014/main" val="1901292296"/>
                    </a:ext>
                  </a:extLst>
                </a:gridCol>
                <a:gridCol w="618722">
                  <a:extLst>
                    <a:ext uri="{9D8B030D-6E8A-4147-A177-3AD203B41FA5}">
                      <a16:colId xmlns:a16="http://schemas.microsoft.com/office/drawing/2014/main" val="2407346353"/>
                    </a:ext>
                  </a:extLst>
                </a:gridCol>
              </a:tblGrid>
              <a:tr h="6335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158632"/>
                  </a:ext>
                </a:extLst>
              </a:tr>
              <a:tr h="6335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465298"/>
                  </a:ext>
                </a:extLst>
              </a:tr>
              <a:tr h="6335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141138"/>
                  </a:ext>
                </a:extLst>
              </a:tr>
              <a:tr h="6335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921454"/>
                  </a:ext>
                </a:extLst>
              </a:tr>
              <a:tr h="6335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367757"/>
                  </a:ext>
                </a:extLst>
              </a:tr>
              <a:tr h="6335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556761"/>
                  </a:ext>
                </a:extLst>
              </a:tr>
            </a:tbl>
          </a:graphicData>
        </a:graphic>
      </p:graphicFrame>
      <p:grpSp>
        <p:nvGrpSpPr>
          <p:cNvPr id="62" name="Group 61">
            <a:extLst>
              <a:ext uri="{FF2B5EF4-FFF2-40B4-BE49-F238E27FC236}">
                <a16:creationId xmlns:a16="http://schemas.microsoft.com/office/drawing/2014/main" id="{5E84B993-D879-45CD-A430-C4325506B369}"/>
              </a:ext>
            </a:extLst>
          </p:cNvPr>
          <p:cNvGrpSpPr/>
          <p:nvPr/>
        </p:nvGrpSpPr>
        <p:grpSpPr>
          <a:xfrm>
            <a:off x="1130043" y="1422672"/>
            <a:ext cx="938538" cy="4012656"/>
            <a:chOff x="2038619" y="1392300"/>
            <a:chExt cx="938538" cy="4012656"/>
          </a:xfrm>
        </p:grpSpPr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F484A3C2-02C1-41B1-8CCB-62F20CF38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428" y="1392300"/>
              <a:ext cx="508728" cy="330634"/>
            </a:xfrm>
            <a:custGeom>
              <a:avLst/>
              <a:gdLst>
                <a:gd name="T0" fmla="*/ 0 w 6200"/>
                <a:gd name="T1" fmla="*/ 1915 h 1915"/>
                <a:gd name="T2" fmla="*/ 0 w 6200"/>
                <a:gd name="T3" fmla="*/ 0 h 1915"/>
                <a:gd name="T4" fmla="*/ 0 w 6200"/>
                <a:gd name="T5" fmla="*/ 0 h 1915"/>
                <a:gd name="T6" fmla="*/ 6200 w 6200"/>
                <a:gd name="T7" fmla="*/ 0 h 1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00" h="1915">
                  <a:moveTo>
                    <a:pt x="0" y="1915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6200" y="0"/>
                  </a:lnTo>
                </a:path>
              </a:pathLst>
            </a:custGeom>
            <a:noFill/>
            <a:ln w="174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F555CD29-80DD-402A-92BC-3B025392C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428" y="1722934"/>
              <a:ext cx="508728" cy="330634"/>
            </a:xfrm>
            <a:custGeom>
              <a:avLst/>
              <a:gdLst>
                <a:gd name="T0" fmla="*/ 0 w 6200"/>
                <a:gd name="T1" fmla="*/ 0 h 1915"/>
                <a:gd name="T2" fmla="*/ 0 w 6200"/>
                <a:gd name="T3" fmla="*/ 1915 h 1915"/>
                <a:gd name="T4" fmla="*/ 0 w 6200"/>
                <a:gd name="T5" fmla="*/ 1915 h 1915"/>
                <a:gd name="T6" fmla="*/ 6200 w 6200"/>
                <a:gd name="T7" fmla="*/ 1915 h 1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00" h="1915">
                  <a:moveTo>
                    <a:pt x="0" y="0"/>
                  </a:moveTo>
                  <a:lnTo>
                    <a:pt x="0" y="1915"/>
                  </a:lnTo>
                  <a:cubicBezTo>
                    <a:pt x="0" y="1915"/>
                    <a:pt x="0" y="1915"/>
                    <a:pt x="0" y="1915"/>
                  </a:cubicBezTo>
                  <a:lnTo>
                    <a:pt x="6200" y="1915"/>
                  </a:lnTo>
                </a:path>
              </a:pathLst>
            </a:custGeom>
            <a:noFill/>
            <a:ln w="174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303355AF-477E-4554-BB76-B5AAA5001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546" y="2218407"/>
              <a:ext cx="601611" cy="495472"/>
            </a:xfrm>
            <a:custGeom>
              <a:avLst/>
              <a:gdLst>
                <a:gd name="T0" fmla="*/ 0 w 7337"/>
                <a:gd name="T1" fmla="*/ 0 h 2873"/>
                <a:gd name="T2" fmla="*/ 0 w 7337"/>
                <a:gd name="T3" fmla="*/ 2873 h 2873"/>
                <a:gd name="T4" fmla="*/ 0 w 7337"/>
                <a:gd name="T5" fmla="*/ 2873 h 2873"/>
                <a:gd name="T6" fmla="*/ 7337 w 7337"/>
                <a:gd name="T7" fmla="*/ 2873 h 2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37" h="2873">
                  <a:moveTo>
                    <a:pt x="0" y="0"/>
                  </a:moveTo>
                  <a:lnTo>
                    <a:pt x="0" y="2873"/>
                  </a:lnTo>
                  <a:cubicBezTo>
                    <a:pt x="0" y="2873"/>
                    <a:pt x="0" y="2873"/>
                    <a:pt x="0" y="2873"/>
                  </a:cubicBezTo>
                  <a:lnTo>
                    <a:pt x="7337" y="2873"/>
                  </a:lnTo>
                </a:path>
              </a:pathLst>
            </a:custGeom>
            <a:noFill/>
            <a:ln w="174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E9E2BD1A-5274-4734-97FC-BEB311EEA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414" y="3375148"/>
              <a:ext cx="698743" cy="329676"/>
            </a:xfrm>
            <a:custGeom>
              <a:avLst/>
              <a:gdLst>
                <a:gd name="T0" fmla="*/ 0 w 8517"/>
                <a:gd name="T1" fmla="*/ 1915 h 1915"/>
                <a:gd name="T2" fmla="*/ 0 w 8517"/>
                <a:gd name="T3" fmla="*/ 0 h 1915"/>
                <a:gd name="T4" fmla="*/ 0 w 8517"/>
                <a:gd name="T5" fmla="*/ 0 h 1915"/>
                <a:gd name="T6" fmla="*/ 8517 w 8517"/>
                <a:gd name="T7" fmla="*/ 0 h 1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17" h="1915">
                  <a:moveTo>
                    <a:pt x="0" y="1915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8517" y="0"/>
                  </a:lnTo>
                </a:path>
              </a:pathLst>
            </a:custGeom>
            <a:noFill/>
            <a:ln w="174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">
              <a:extLst>
                <a:ext uri="{FF2B5EF4-FFF2-40B4-BE49-F238E27FC236}">
                  <a16:creationId xmlns:a16="http://schemas.microsoft.com/office/drawing/2014/main" id="{3B6C1723-EF42-46C3-A074-6F0E18977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414" y="3704824"/>
              <a:ext cx="698743" cy="330634"/>
            </a:xfrm>
            <a:custGeom>
              <a:avLst/>
              <a:gdLst>
                <a:gd name="T0" fmla="*/ 0 w 8517"/>
                <a:gd name="T1" fmla="*/ 0 h 1915"/>
                <a:gd name="T2" fmla="*/ 0 w 8517"/>
                <a:gd name="T3" fmla="*/ 1915 h 1915"/>
                <a:gd name="T4" fmla="*/ 0 w 8517"/>
                <a:gd name="T5" fmla="*/ 1915 h 1915"/>
                <a:gd name="T6" fmla="*/ 8517 w 8517"/>
                <a:gd name="T7" fmla="*/ 1915 h 1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17" h="1915">
                  <a:moveTo>
                    <a:pt x="0" y="0"/>
                  </a:moveTo>
                  <a:lnTo>
                    <a:pt x="0" y="1915"/>
                  </a:lnTo>
                  <a:cubicBezTo>
                    <a:pt x="0" y="1915"/>
                    <a:pt x="0" y="1915"/>
                    <a:pt x="0" y="1915"/>
                  </a:cubicBezTo>
                  <a:lnTo>
                    <a:pt x="8517" y="1915"/>
                  </a:lnTo>
                </a:path>
              </a:pathLst>
            </a:custGeom>
            <a:noFill/>
            <a:ln w="174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CAF01E52-C52B-40FC-84A7-00FB027A9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965" y="4200297"/>
              <a:ext cx="840191" cy="495472"/>
            </a:xfrm>
            <a:custGeom>
              <a:avLst/>
              <a:gdLst>
                <a:gd name="T0" fmla="*/ 0 w 10240"/>
                <a:gd name="T1" fmla="*/ 0 h 2873"/>
                <a:gd name="T2" fmla="*/ 0 w 10240"/>
                <a:gd name="T3" fmla="*/ 2873 h 2873"/>
                <a:gd name="T4" fmla="*/ 0 w 10240"/>
                <a:gd name="T5" fmla="*/ 2873 h 2873"/>
                <a:gd name="T6" fmla="*/ 10240 w 10240"/>
                <a:gd name="T7" fmla="*/ 2873 h 2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40" h="2873">
                  <a:moveTo>
                    <a:pt x="0" y="0"/>
                  </a:moveTo>
                  <a:lnTo>
                    <a:pt x="0" y="2873"/>
                  </a:lnTo>
                  <a:cubicBezTo>
                    <a:pt x="0" y="2873"/>
                    <a:pt x="0" y="2873"/>
                    <a:pt x="0" y="2873"/>
                  </a:cubicBezTo>
                  <a:lnTo>
                    <a:pt x="10240" y="2873"/>
                  </a:lnTo>
                </a:path>
              </a:pathLst>
            </a:custGeom>
            <a:noFill/>
            <a:ln w="174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D2128F28-0CBB-41AA-A5AD-258AF2FE8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619" y="4283674"/>
              <a:ext cx="938537" cy="1073364"/>
            </a:xfrm>
            <a:custGeom>
              <a:avLst/>
              <a:gdLst>
                <a:gd name="T0" fmla="*/ 0 w 11441"/>
                <a:gd name="T1" fmla="*/ 0 h 6224"/>
                <a:gd name="T2" fmla="*/ 0 w 11441"/>
                <a:gd name="T3" fmla="*/ 6224 h 6224"/>
                <a:gd name="T4" fmla="*/ 0 w 11441"/>
                <a:gd name="T5" fmla="*/ 6224 h 6224"/>
                <a:gd name="T6" fmla="*/ 11441 w 11441"/>
                <a:gd name="T7" fmla="*/ 6224 h 6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41" h="6224">
                  <a:moveTo>
                    <a:pt x="0" y="0"/>
                  </a:moveTo>
                  <a:lnTo>
                    <a:pt x="0" y="6224"/>
                  </a:lnTo>
                  <a:cubicBezTo>
                    <a:pt x="0" y="6224"/>
                    <a:pt x="0" y="6224"/>
                    <a:pt x="0" y="6224"/>
                  </a:cubicBezTo>
                  <a:lnTo>
                    <a:pt x="11441" y="6224"/>
                  </a:lnTo>
                </a:path>
              </a:pathLst>
            </a:custGeom>
            <a:noFill/>
            <a:ln w="174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3">
              <a:extLst>
                <a:ext uri="{FF2B5EF4-FFF2-40B4-BE49-F238E27FC236}">
                  <a16:creationId xmlns:a16="http://schemas.microsoft.com/office/drawing/2014/main" id="{C05B4B44-15DF-437E-AF67-04E72C1AA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965" y="3704824"/>
              <a:ext cx="141448" cy="495472"/>
            </a:xfrm>
            <a:custGeom>
              <a:avLst/>
              <a:gdLst>
                <a:gd name="T0" fmla="*/ 0 w 1723"/>
                <a:gd name="T1" fmla="*/ 2872 h 2872"/>
                <a:gd name="T2" fmla="*/ 0 w 1723"/>
                <a:gd name="T3" fmla="*/ 0 h 2872"/>
                <a:gd name="T4" fmla="*/ 0 w 1723"/>
                <a:gd name="T5" fmla="*/ 0 h 2872"/>
                <a:gd name="T6" fmla="*/ 1723 w 1723"/>
                <a:gd name="T7" fmla="*/ 0 h 2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3" h="2872">
                  <a:moveTo>
                    <a:pt x="0" y="2872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1723" y="0"/>
                  </a:lnTo>
                </a:path>
              </a:pathLst>
            </a:custGeom>
            <a:noFill/>
            <a:ln w="174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5819E88B-8738-4CC2-B58A-676129C91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761" y="3209352"/>
              <a:ext cx="86205" cy="990945"/>
            </a:xfrm>
            <a:custGeom>
              <a:avLst/>
              <a:gdLst>
                <a:gd name="T0" fmla="*/ 0 w 1057"/>
                <a:gd name="T1" fmla="*/ 0 h 5745"/>
                <a:gd name="T2" fmla="*/ 0 w 1057"/>
                <a:gd name="T3" fmla="*/ 5745 h 5745"/>
                <a:gd name="T4" fmla="*/ 0 w 1057"/>
                <a:gd name="T5" fmla="*/ 5745 h 5745"/>
                <a:gd name="T6" fmla="*/ 1057 w 1057"/>
                <a:gd name="T7" fmla="*/ 5745 h 5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7" h="5745">
                  <a:moveTo>
                    <a:pt x="0" y="0"/>
                  </a:moveTo>
                  <a:lnTo>
                    <a:pt x="0" y="5745"/>
                  </a:lnTo>
                  <a:cubicBezTo>
                    <a:pt x="0" y="5745"/>
                    <a:pt x="0" y="5745"/>
                    <a:pt x="0" y="5745"/>
                  </a:cubicBezTo>
                  <a:lnTo>
                    <a:pt x="1057" y="5745"/>
                  </a:lnTo>
                </a:path>
              </a:pathLst>
            </a:custGeom>
            <a:noFill/>
            <a:ln w="174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898267D6-1971-4A36-8DA6-6306634B4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546" y="1722934"/>
              <a:ext cx="92882" cy="495472"/>
            </a:xfrm>
            <a:custGeom>
              <a:avLst/>
              <a:gdLst>
                <a:gd name="T0" fmla="*/ 0 w 1137"/>
                <a:gd name="T1" fmla="*/ 2872 h 2872"/>
                <a:gd name="T2" fmla="*/ 0 w 1137"/>
                <a:gd name="T3" fmla="*/ 0 h 2872"/>
                <a:gd name="T4" fmla="*/ 0 w 1137"/>
                <a:gd name="T5" fmla="*/ 0 h 2872"/>
                <a:gd name="T6" fmla="*/ 1137 w 1137"/>
                <a:gd name="T7" fmla="*/ 0 h 2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7" h="2872">
                  <a:moveTo>
                    <a:pt x="0" y="2872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1137" y="0"/>
                  </a:lnTo>
                </a:path>
              </a:pathLst>
            </a:custGeom>
            <a:noFill/>
            <a:ln w="174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75" name="Freeform 16">
              <a:extLst>
                <a:ext uri="{FF2B5EF4-FFF2-40B4-BE49-F238E27FC236}">
                  <a16:creationId xmlns:a16="http://schemas.microsoft.com/office/drawing/2014/main" id="{942C3106-35A2-45BA-A902-882A0CC6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761" y="2218407"/>
              <a:ext cx="324785" cy="990945"/>
            </a:xfrm>
            <a:custGeom>
              <a:avLst/>
              <a:gdLst>
                <a:gd name="T0" fmla="*/ 0 w 3960"/>
                <a:gd name="T1" fmla="*/ 5745 h 5745"/>
                <a:gd name="T2" fmla="*/ 0 w 3960"/>
                <a:gd name="T3" fmla="*/ 0 h 5745"/>
                <a:gd name="T4" fmla="*/ 0 w 3960"/>
                <a:gd name="T5" fmla="*/ 0 h 5745"/>
                <a:gd name="T6" fmla="*/ 3960 w 3960"/>
                <a:gd name="T7" fmla="*/ 0 h 5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0" h="5745">
                  <a:moveTo>
                    <a:pt x="0" y="5745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3960" y="0"/>
                  </a:lnTo>
                </a:path>
              </a:pathLst>
            </a:custGeom>
            <a:noFill/>
            <a:ln w="174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76" name="Freeform 17">
              <a:extLst>
                <a:ext uri="{FF2B5EF4-FFF2-40B4-BE49-F238E27FC236}">
                  <a16:creationId xmlns:a16="http://schemas.microsoft.com/office/drawing/2014/main" id="{71A5C330-C867-44FD-9D87-4209D62D8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619" y="3209352"/>
              <a:ext cx="12141" cy="1074322"/>
            </a:xfrm>
            <a:custGeom>
              <a:avLst/>
              <a:gdLst>
                <a:gd name="T0" fmla="*/ 0 w 144"/>
                <a:gd name="T1" fmla="*/ 6224 h 6224"/>
                <a:gd name="T2" fmla="*/ 0 w 144"/>
                <a:gd name="T3" fmla="*/ 0 h 6224"/>
                <a:gd name="T4" fmla="*/ 0 w 144"/>
                <a:gd name="T5" fmla="*/ 0 h 6224"/>
                <a:gd name="T6" fmla="*/ 144 w 144"/>
                <a:gd name="T7" fmla="*/ 0 h 6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6224">
                  <a:moveTo>
                    <a:pt x="0" y="6224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144" y="0"/>
                  </a:lnTo>
                </a:path>
              </a:pathLst>
            </a:custGeom>
            <a:noFill/>
            <a:ln w="174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77" name="Line 18">
              <a:extLst>
                <a:ext uri="{FF2B5EF4-FFF2-40B4-BE49-F238E27FC236}">
                  <a16:creationId xmlns:a16="http://schemas.microsoft.com/office/drawing/2014/main" id="{4A5767D1-F5AC-4AE3-9E32-DE49740CA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8619" y="4283674"/>
              <a:ext cx="0" cy="0"/>
            </a:xfrm>
            <a:prstGeom prst="line">
              <a:avLst/>
            </a:prstGeom>
            <a:noFill/>
            <a:ln w="1746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78" name="Line 32">
              <a:extLst>
                <a:ext uri="{FF2B5EF4-FFF2-40B4-BE49-F238E27FC236}">
                  <a16:creationId xmlns:a16="http://schemas.microsoft.com/office/drawing/2014/main" id="{72F06556-4805-4F52-BF93-1071E76BD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7888" y="5404956"/>
              <a:ext cx="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</p:grpSp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9270BA55-4B48-42DB-8721-16BDB7A21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616323"/>
              </p:ext>
            </p:extLst>
          </p:nvPr>
        </p:nvGraphicFramePr>
        <p:xfrm>
          <a:off x="3020102" y="1177645"/>
          <a:ext cx="1120400" cy="4435004"/>
        </p:xfrm>
        <a:graphic>
          <a:graphicData uri="http://schemas.openxmlformats.org/drawingml/2006/table">
            <a:tbl>
              <a:tblPr/>
              <a:tblGrid>
                <a:gridCol w="1120400">
                  <a:extLst>
                    <a:ext uri="{9D8B030D-6E8A-4147-A177-3AD203B41FA5}">
                      <a16:colId xmlns:a16="http://schemas.microsoft.com/office/drawing/2014/main" val="1161129501"/>
                    </a:ext>
                  </a:extLst>
                </a:gridCol>
              </a:tblGrid>
              <a:tr h="6335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A. </a:t>
                      </a:r>
                      <a:r>
                        <a:rPr lang="en-US" sz="1100" b="0" i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cristatellus</a:t>
                      </a:r>
                      <a:endParaRPr lang="en-US" sz="11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Trunk-ground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1397818"/>
                  </a:ext>
                </a:extLst>
              </a:tr>
              <a:tr h="633572">
                <a:tc>
                  <a:txBody>
                    <a:bodyPr/>
                    <a:lstStyle/>
                    <a:p>
                      <a:pPr marL="0" indent="0" algn="ctr" fontAlgn="b">
                        <a:buNone/>
                      </a:pP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pulchellus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Grass-bush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158632"/>
                  </a:ext>
                </a:extLst>
              </a:tr>
              <a:tr h="6335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evermanni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Trunk-crown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465298"/>
                  </a:ext>
                </a:extLst>
              </a:tr>
              <a:tr h="633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lineatopus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Trunk-ground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141138"/>
                  </a:ext>
                </a:extLst>
              </a:tr>
              <a:tr h="633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grahami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Trunk-crown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921454"/>
                  </a:ext>
                </a:extLst>
              </a:tr>
              <a:tr h="633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</a:t>
                      </a:r>
                      <a:r>
                        <a:rPr lang="en-US" sz="11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1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sagrei</a:t>
                      </a:r>
                      <a:endParaRPr lang="en-US" sz="1100" b="0" i="1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Trunk-ground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367757"/>
                  </a:ext>
                </a:extLst>
              </a:tr>
              <a:tr h="633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smaragdinus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Trunk-crown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556761"/>
                  </a:ext>
                </a:extLst>
              </a:tr>
            </a:tbl>
          </a:graphicData>
        </a:graphic>
      </p:graphicFrame>
      <p:pic>
        <p:nvPicPr>
          <p:cNvPr id="80" name="Picture 6" descr="C:\Users\Joel\Documents\My Web Sites\brodieold\PR 06\source\image\cristatellus_male.jpg">
            <a:extLst>
              <a:ext uri="{FF2B5EF4-FFF2-40B4-BE49-F238E27FC236}">
                <a16:creationId xmlns:a16="http://schemas.microsoft.com/office/drawing/2014/main" id="{E0821EA8-B653-4BAF-AFD7-C46C1665870E}"/>
              </a:ext>
            </a:extLst>
          </p:cNvPr>
          <p:cNvPicPr>
            <a:picLocks noChangeArrowheads="1"/>
          </p:cNvPicPr>
          <p:nvPr/>
        </p:nvPicPr>
        <p:blipFill>
          <a:blip r:embed="rId2" cstate="print"/>
          <a:srcRect l="2428" t="5218" r="5287" b="20000"/>
          <a:stretch>
            <a:fillRect/>
          </a:stretch>
        </p:blipFill>
        <p:spPr bwMode="auto">
          <a:xfrm>
            <a:off x="2068581" y="1200408"/>
            <a:ext cx="909745" cy="552898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81" name="Picture 5" descr="C:\Users\Joel\Documents\My Web Sites\brodieold\PR 06\source\image\evermanni_male_on_limb.jpg">
            <a:extLst>
              <a:ext uri="{FF2B5EF4-FFF2-40B4-BE49-F238E27FC236}">
                <a16:creationId xmlns:a16="http://schemas.microsoft.com/office/drawing/2014/main" id="{72418434-5225-4042-9C2E-3798A9A8615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2156" t="11640" r="15891" b="22223"/>
          <a:stretch>
            <a:fillRect/>
          </a:stretch>
        </p:blipFill>
        <p:spPr bwMode="auto">
          <a:xfrm>
            <a:off x="2068580" y="2487017"/>
            <a:ext cx="914400" cy="557784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82" name="Picture 2" descr="C:\Users\Joel\Documents\My Web Sites\brodieold\Bimini06 gallery\source\image\male_sagrei.jpg">
            <a:extLst>
              <a:ext uri="{FF2B5EF4-FFF2-40B4-BE49-F238E27FC236}">
                <a16:creationId xmlns:a16="http://schemas.microsoft.com/office/drawing/2014/main" id="{BCA57A88-6D23-4F15-9958-5677AADA5E53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25813" t="2769" r="5658" b="12462"/>
          <a:stretch>
            <a:fillRect/>
          </a:stretch>
        </p:blipFill>
        <p:spPr bwMode="auto">
          <a:xfrm rot="5400000">
            <a:off x="2244561" y="4226595"/>
            <a:ext cx="557784" cy="909745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83" name="Picture 3" descr="C:\Users\Joel\Documents\My Web Sites\brodieold\Bimini06 gallery\source\image\smaragdinus.jpg">
            <a:extLst>
              <a:ext uri="{FF2B5EF4-FFF2-40B4-BE49-F238E27FC236}">
                <a16:creationId xmlns:a16="http://schemas.microsoft.com/office/drawing/2014/main" id="{6D81F054-3214-4C6E-82AF-58A826543BF1}"/>
              </a:ext>
            </a:extLst>
          </p:cNvPr>
          <p:cNvPicPr>
            <a:picLocks noChangeArrowheads="1"/>
          </p:cNvPicPr>
          <p:nvPr/>
        </p:nvPicPr>
        <p:blipFill>
          <a:blip r:embed="rId7" cstate="print"/>
          <a:srcRect l="26000" t="18989" r="24000" b="17424"/>
          <a:stretch>
            <a:fillRect/>
          </a:stretch>
        </p:blipFill>
        <p:spPr bwMode="auto">
          <a:xfrm rot="5400000" flipH="1">
            <a:off x="2246328" y="4866058"/>
            <a:ext cx="558904" cy="914400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84" name="Picture 5" descr="http://www.kingsnake.com/westindian/anolislineatopus1.JPG">
            <a:extLst>
              <a:ext uri="{FF2B5EF4-FFF2-40B4-BE49-F238E27FC236}">
                <a16:creationId xmlns:a16="http://schemas.microsoft.com/office/drawing/2014/main" id="{CE1EEAE1-8548-4D51-ABD5-AB90864162A8}"/>
              </a:ext>
            </a:extLst>
          </p:cNvPr>
          <p:cNvPicPr>
            <a:picLocks noChangeArrowheads="1"/>
          </p:cNvPicPr>
          <p:nvPr/>
        </p:nvPicPr>
        <p:blipFill>
          <a:blip r:embed="rId8" cstate="print"/>
          <a:srcRect l="7283" r="14930"/>
          <a:stretch>
            <a:fillRect/>
          </a:stretch>
        </p:blipFill>
        <p:spPr bwMode="auto">
          <a:xfrm rot="16200000" flipH="1">
            <a:off x="2245492" y="2949193"/>
            <a:ext cx="560576" cy="914400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85" name="Picture 6">
            <a:extLst>
              <a:ext uri="{FF2B5EF4-FFF2-40B4-BE49-F238E27FC236}">
                <a16:creationId xmlns:a16="http://schemas.microsoft.com/office/drawing/2014/main" id="{282ACB3A-6290-4302-8AF6-C83C6C1FDCCE}"/>
              </a:ext>
            </a:extLst>
          </p:cNvPr>
          <p:cNvPicPr>
            <a:picLocks noChangeArrowheads="1"/>
          </p:cNvPicPr>
          <p:nvPr/>
        </p:nvPicPr>
        <p:blipFill>
          <a:blip r:embed="rId9" cstate="print"/>
          <a:srcRect l="18423" r="1746"/>
          <a:stretch>
            <a:fillRect/>
          </a:stretch>
        </p:blipFill>
        <p:spPr bwMode="auto">
          <a:xfrm>
            <a:off x="2068580" y="3776318"/>
            <a:ext cx="914400" cy="557784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C6A90A50-5D5E-48C5-843A-9AB87B19C069}"/>
              </a:ext>
            </a:extLst>
          </p:cNvPr>
          <p:cNvPicPr>
            <a:picLocks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9" t="37917" r="462" b="4720"/>
          <a:stretch/>
        </p:blipFill>
        <p:spPr>
          <a:xfrm>
            <a:off x="2068580" y="1842945"/>
            <a:ext cx="914400" cy="554435"/>
          </a:xfrm>
          <a:prstGeom prst="flowChartAlternateProcess">
            <a:avLst/>
          </a:prstGeom>
          <a:ln w="12700">
            <a:solidFill>
              <a:schemeClr val="tx1"/>
            </a:solidFill>
          </a:ln>
        </p:spPr>
      </p:pic>
      <p:pic>
        <p:nvPicPr>
          <p:cNvPr id="87" name="Picture 6" descr="C:\Users\Joel\Documents\My Web Sites\brodieold\PR 06\source\image\cristatellus_male.jpg">
            <a:extLst>
              <a:ext uri="{FF2B5EF4-FFF2-40B4-BE49-F238E27FC236}">
                <a16:creationId xmlns:a16="http://schemas.microsoft.com/office/drawing/2014/main" id="{C5E2FEE6-EEF7-4729-B650-22256253A3C9}"/>
              </a:ext>
            </a:extLst>
          </p:cNvPr>
          <p:cNvPicPr>
            <a:picLocks noChangeArrowheads="1"/>
          </p:cNvPicPr>
          <p:nvPr/>
        </p:nvPicPr>
        <p:blipFill>
          <a:blip r:embed="rId2" cstate="print"/>
          <a:srcRect l="2428" t="5218" r="5287" b="20000"/>
          <a:stretch>
            <a:fillRect/>
          </a:stretch>
        </p:blipFill>
        <p:spPr bwMode="auto">
          <a:xfrm>
            <a:off x="4157744" y="5659695"/>
            <a:ext cx="564880" cy="343306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88" name="Picture 5" descr="C:\Users\Joel\Documents\My Web Sites\brodieold\PR 06\source\image\evermanni_male_on_limb.jpg">
            <a:extLst>
              <a:ext uri="{FF2B5EF4-FFF2-40B4-BE49-F238E27FC236}">
                <a16:creationId xmlns:a16="http://schemas.microsoft.com/office/drawing/2014/main" id="{268323EF-0F5B-4E9D-9821-B63BBB49B07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2156" t="11640" r="15891" b="22223"/>
          <a:stretch>
            <a:fillRect/>
          </a:stretch>
        </p:blipFill>
        <p:spPr bwMode="auto">
          <a:xfrm>
            <a:off x="5395865" y="5659695"/>
            <a:ext cx="567771" cy="346340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89" name="Picture 2" descr="C:\Users\Joel\Documents\My Web Sites\brodieold\Bimini06 gallery\source\image\male_sagrei.jpg">
            <a:extLst>
              <a:ext uri="{FF2B5EF4-FFF2-40B4-BE49-F238E27FC236}">
                <a16:creationId xmlns:a16="http://schemas.microsoft.com/office/drawing/2014/main" id="{206B9260-5BF3-4AEB-84CD-D248AD07DA41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25813" t="2769" r="5658" b="12462"/>
          <a:stretch>
            <a:fillRect/>
          </a:stretch>
        </p:blipFill>
        <p:spPr bwMode="auto">
          <a:xfrm rot="5400000">
            <a:off x="7366653" y="5550425"/>
            <a:ext cx="346340" cy="564880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90" name="Picture 5" descr="http://www.kingsnake.com/westindian/anolislineatopus1.JPG">
            <a:extLst>
              <a:ext uri="{FF2B5EF4-FFF2-40B4-BE49-F238E27FC236}">
                <a16:creationId xmlns:a16="http://schemas.microsoft.com/office/drawing/2014/main" id="{DC9E4AF3-FDB9-46EA-9E7B-210297A7C174}"/>
              </a:ext>
            </a:extLst>
          </p:cNvPr>
          <p:cNvPicPr>
            <a:picLocks noChangeArrowheads="1"/>
          </p:cNvPicPr>
          <p:nvPr/>
        </p:nvPicPr>
        <p:blipFill>
          <a:blip r:embed="rId8" cstate="print"/>
          <a:srcRect l="7283" r="14930"/>
          <a:stretch>
            <a:fillRect/>
          </a:stretch>
        </p:blipFill>
        <p:spPr bwMode="auto">
          <a:xfrm rot="16200000" flipH="1">
            <a:off x="6126220" y="5549847"/>
            <a:ext cx="348074" cy="567771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91" name="Picture 6">
            <a:extLst>
              <a:ext uri="{FF2B5EF4-FFF2-40B4-BE49-F238E27FC236}">
                <a16:creationId xmlns:a16="http://schemas.microsoft.com/office/drawing/2014/main" id="{B7C8103B-7F53-41BB-91E4-53921C8E28FF}"/>
              </a:ext>
            </a:extLst>
          </p:cNvPr>
          <p:cNvPicPr>
            <a:picLocks noChangeArrowheads="1"/>
          </p:cNvPicPr>
          <p:nvPr/>
        </p:nvPicPr>
        <p:blipFill>
          <a:blip r:embed="rId9" cstate="print"/>
          <a:srcRect l="18423" r="1746"/>
          <a:stretch>
            <a:fillRect/>
          </a:stretch>
        </p:blipFill>
        <p:spPr bwMode="auto">
          <a:xfrm>
            <a:off x="6636877" y="5659695"/>
            <a:ext cx="567771" cy="346340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E4292E25-7719-4FBF-AD67-8B9A7AB2F3CE}"/>
              </a:ext>
            </a:extLst>
          </p:cNvPr>
          <p:cNvPicPr>
            <a:picLocks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9" t="37917" r="462" b="4720"/>
          <a:stretch/>
        </p:blipFill>
        <p:spPr>
          <a:xfrm>
            <a:off x="4775359" y="5659695"/>
            <a:ext cx="567771" cy="344260"/>
          </a:xfrm>
          <a:prstGeom prst="flowChartAlternateProcess">
            <a:avLst/>
          </a:prstGeom>
          <a:ln w="12700">
            <a:solidFill>
              <a:schemeClr val="tx1"/>
            </a:solidFill>
          </a:ln>
        </p:spPr>
      </p:pic>
      <p:pic>
        <p:nvPicPr>
          <p:cNvPr id="93" name="Picture 92" descr="Puerto Rico (USA) | Landkarten kostenlos – Cliparts kostenlos">
            <a:extLst>
              <a:ext uri="{FF2B5EF4-FFF2-40B4-BE49-F238E27FC236}">
                <a16:creationId xmlns:a16="http://schemas.microsoft.com/office/drawing/2014/main" id="{C4AEA15A-D2B6-4827-B2C9-43FE5543BA7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61" t="32944" b="34380"/>
          <a:stretch/>
        </p:blipFill>
        <p:spPr>
          <a:xfrm>
            <a:off x="1307588" y="2127588"/>
            <a:ext cx="379678" cy="155395"/>
          </a:xfrm>
          <a:prstGeom prst="rect">
            <a:avLst/>
          </a:prstGeom>
        </p:spPr>
      </p:pic>
      <p:pic>
        <p:nvPicPr>
          <p:cNvPr id="94" name="Picture 93" descr="Size of this preview: 800 × 278 pixels . Other resolutions: 320 ...">
            <a:extLst>
              <a:ext uri="{FF2B5EF4-FFF2-40B4-BE49-F238E27FC236}">
                <a16:creationId xmlns:a16="http://schemas.microsoft.com/office/drawing/2014/main" id="{451140A9-69CF-4A38-918B-A748D7B3D2C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23" y="5266808"/>
            <a:ext cx="576433" cy="200499"/>
          </a:xfrm>
          <a:prstGeom prst="rect">
            <a:avLst/>
          </a:prstGeom>
        </p:spPr>
      </p:pic>
      <p:pic>
        <p:nvPicPr>
          <p:cNvPr id="95" name="Picture 94" descr="Size of this preview: 800 × 278 pixels . Other resolutions: 320 ...">
            <a:extLst>
              <a:ext uri="{FF2B5EF4-FFF2-40B4-BE49-F238E27FC236}">
                <a16:creationId xmlns:a16="http://schemas.microsoft.com/office/drawing/2014/main" id="{CE5D58CE-3B09-4106-B6FD-CAA3B12BA5F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42" y="4587708"/>
            <a:ext cx="576433" cy="200499"/>
          </a:xfrm>
          <a:prstGeom prst="rect">
            <a:avLst/>
          </a:prstGeom>
        </p:spPr>
      </p:pic>
      <p:pic>
        <p:nvPicPr>
          <p:cNvPr id="96" name="Picture 95" descr="File:Stub Jamaica.png">
            <a:extLst>
              <a:ext uri="{FF2B5EF4-FFF2-40B4-BE49-F238E27FC236}">
                <a16:creationId xmlns:a16="http://schemas.microsoft.com/office/drawing/2014/main" id="{A01FD465-2B2C-4D09-AD3F-CCB0DCD35AC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28" y="3474176"/>
            <a:ext cx="532922" cy="426337"/>
          </a:xfrm>
          <a:prstGeom prst="rect">
            <a:avLst/>
          </a:prstGeom>
        </p:spPr>
      </p:pic>
      <p:pic>
        <p:nvPicPr>
          <p:cNvPr id="97" name="Picture 3" descr="C:\Users\Joel\Documents\My Web Sites\brodieold\Bimini06 gallery\source\image\smaragdinus.jpg">
            <a:extLst>
              <a:ext uri="{FF2B5EF4-FFF2-40B4-BE49-F238E27FC236}">
                <a16:creationId xmlns:a16="http://schemas.microsoft.com/office/drawing/2014/main" id="{627FF360-7470-4332-B23E-9316CC714005}"/>
              </a:ext>
            </a:extLst>
          </p:cNvPr>
          <p:cNvPicPr>
            <a:picLocks noChangeArrowheads="1"/>
          </p:cNvPicPr>
          <p:nvPr/>
        </p:nvPicPr>
        <p:blipFill>
          <a:blip r:embed="rId7" cstate="print"/>
          <a:srcRect l="26000" t="18989" r="24000" b="17424"/>
          <a:stretch>
            <a:fillRect/>
          </a:stretch>
        </p:blipFill>
        <p:spPr bwMode="auto">
          <a:xfrm rot="5400000" flipH="1">
            <a:off x="7984725" y="5549967"/>
            <a:ext cx="347472" cy="566928"/>
          </a:xfrm>
          <a:prstGeom prst="flowChartAlternateProcess">
            <a:avLst/>
          </a:prstGeom>
          <a:noFill/>
          <a:ln w="12700">
            <a:solidFill>
              <a:schemeClr val="tx1"/>
            </a:solidFill>
          </a:ln>
          <a:effectLst/>
        </p:spPr>
      </p:pic>
      <p:pic>
        <p:nvPicPr>
          <p:cNvPr id="98" name="Picture 97" descr="Puerto Rico (USA) | Landkarten kostenlos – Cliparts kostenlos">
            <a:extLst>
              <a:ext uri="{FF2B5EF4-FFF2-40B4-BE49-F238E27FC236}">
                <a16:creationId xmlns:a16="http://schemas.microsoft.com/office/drawing/2014/main" id="{2C5C128D-CF91-4CDF-9782-06FA7593CAE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61" t="32944" b="34380"/>
          <a:stretch/>
        </p:blipFill>
        <p:spPr>
          <a:xfrm>
            <a:off x="4270397" y="2333029"/>
            <a:ext cx="379678" cy="155395"/>
          </a:xfrm>
          <a:prstGeom prst="rect">
            <a:avLst/>
          </a:prstGeom>
        </p:spPr>
      </p:pic>
      <p:pic>
        <p:nvPicPr>
          <p:cNvPr id="99" name="Picture 98" descr="File:Stub Jamaica.png">
            <a:extLst>
              <a:ext uri="{FF2B5EF4-FFF2-40B4-BE49-F238E27FC236}">
                <a16:creationId xmlns:a16="http://schemas.microsoft.com/office/drawing/2014/main" id="{DA58B595-028F-4162-8B41-726439B0F8F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77" y="3979649"/>
            <a:ext cx="532922" cy="426337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677758AF-7DE2-4E8E-A6B5-5C8E5652B54D}"/>
              </a:ext>
            </a:extLst>
          </p:cNvPr>
          <p:cNvSpPr txBox="1"/>
          <p:nvPr/>
        </p:nvSpPr>
        <p:spPr>
          <a:xfrm>
            <a:off x="5491552" y="531492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ACAA3A4-CE7E-4739-9BC0-17976203029D}"/>
              </a:ext>
            </a:extLst>
          </p:cNvPr>
          <p:cNvSpPr txBox="1"/>
          <p:nvPr/>
        </p:nvSpPr>
        <p:spPr>
          <a:xfrm>
            <a:off x="6755773" y="532571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E0CD7ED-D3E1-4DF6-A29F-EAEA61C691B9}"/>
              </a:ext>
            </a:extLst>
          </p:cNvPr>
          <p:cNvSpPr txBox="1"/>
          <p:nvPr/>
        </p:nvSpPr>
        <p:spPr>
          <a:xfrm>
            <a:off x="5491552" y="4054317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B27A5C7-BDF8-4121-BF08-707C7131585A}"/>
              </a:ext>
            </a:extLst>
          </p:cNvPr>
          <p:cNvSpPr txBox="1"/>
          <p:nvPr/>
        </p:nvSpPr>
        <p:spPr>
          <a:xfrm>
            <a:off x="4256781" y="4690897"/>
            <a:ext cx="399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4D44ADD-E30F-4870-B770-D65C14E421EB}"/>
              </a:ext>
            </a:extLst>
          </p:cNvPr>
          <p:cNvSpPr txBox="1"/>
          <p:nvPr/>
        </p:nvSpPr>
        <p:spPr>
          <a:xfrm>
            <a:off x="4256781" y="3424245"/>
            <a:ext cx="399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7C7C7C5-1527-4A94-B523-4CB80FC40E6D}"/>
              </a:ext>
            </a:extLst>
          </p:cNvPr>
          <p:cNvSpPr txBox="1"/>
          <p:nvPr/>
        </p:nvSpPr>
        <p:spPr>
          <a:xfrm>
            <a:off x="6111604" y="4683808"/>
            <a:ext cx="399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7860384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587145" y="538068"/>
            <a:ext cx="2285325" cy="6087591"/>
            <a:chOff x="1879209" y="1007099"/>
            <a:chExt cx="1716998" cy="4573697"/>
          </a:xfrm>
        </p:grpSpPr>
        <p:pic>
          <p:nvPicPr>
            <p:cNvPr id="9" name="Picture 6" descr="C:\Users\Joel\Documents\My Web Sites\brodieold\PR 06\source\image\cristatellus_male.jpg"/>
            <p:cNvPicPr>
              <a:picLocks noChangeArrowheads="1"/>
            </p:cNvPicPr>
            <p:nvPr/>
          </p:nvPicPr>
          <p:blipFill>
            <a:blip r:embed="rId3" cstate="print"/>
            <a:srcRect l="2428" t="5218" r="5287" b="20000"/>
            <a:stretch>
              <a:fillRect/>
            </a:stretch>
          </p:blipFill>
          <p:spPr bwMode="auto">
            <a:xfrm>
              <a:off x="2688053" y="1081696"/>
              <a:ext cx="908153" cy="551931"/>
            </a:xfrm>
            <a:prstGeom prst="flowChartAlternateProcess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</p:pic>
        <p:pic>
          <p:nvPicPr>
            <p:cNvPr id="10" name="Picture 5" descr="C:\Users\Joel\Documents\My Web Sites\brodieold\PR 06\source\image\evermanni_male_on_limb.jpg"/>
            <p:cNvPicPr preferRelativeResize="0">
              <a:picLocks noChangeArrowheads="1"/>
            </p:cNvPicPr>
            <p:nvPr/>
          </p:nvPicPr>
          <p:blipFill>
            <a:blip r:embed="rId4" cstate="print"/>
            <a:srcRect l="2156" t="11640" r="15891" b="22223"/>
            <a:stretch>
              <a:fillRect/>
            </a:stretch>
          </p:blipFill>
          <p:spPr bwMode="auto">
            <a:xfrm>
              <a:off x="2683406" y="2389013"/>
              <a:ext cx="912800" cy="556808"/>
            </a:xfrm>
            <a:prstGeom prst="flowChartAlternateProcess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</p:pic>
        <p:pic>
          <p:nvPicPr>
            <p:cNvPr id="11" name="Picture 2" descr="C:\Users\Joel\Documents\My Web Sites\brodieold\Bimini06 gallery\source\image\male_sagrei.jpg"/>
            <p:cNvPicPr>
              <a:picLocks noChangeArrowheads="1"/>
            </p:cNvPicPr>
            <p:nvPr/>
          </p:nvPicPr>
          <p:blipFill>
            <a:blip r:embed="rId5" cstate="print"/>
            <a:srcRect l="25813" t="2769" r="5658" b="12462"/>
            <a:stretch>
              <a:fillRect/>
            </a:stretch>
          </p:blipFill>
          <p:spPr bwMode="auto">
            <a:xfrm rot="5400000">
              <a:off x="2863725" y="4189432"/>
              <a:ext cx="556808" cy="908153"/>
            </a:xfrm>
            <a:prstGeom prst="flowChartAlternateProcess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</p:pic>
        <p:pic>
          <p:nvPicPr>
            <p:cNvPr id="12" name="Picture 3" descr="C:\Users\Joel\Documents\My Web Sites\brodieold\Bimini06 gallery\source\image\smaragdinus.jpg"/>
            <p:cNvPicPr>
              <a:picLocks noChangeArrowheads="1"/>
            </p:cNvPicPr>
            <p:nvPr/>
          </p:nvPicPr>
          <p:blipFill>
            <a:blip r:embed="rId6" cstate="print"/>
            <a:srcRect l="26000" t="18989" r="24000" b="17424"/>
            <a:stretch>
              <a:fillRect/>
            </a:stretch>
          </p:blipFill>
          <p:spPr bwMode="auto">
            <a:xfrm rot="5400000" flipH="1">
              <a:off x="2860844" y="4845434"/>
              <a:ext cx="557925" cy="912800"/>
            </a:xfrm>
            <a:prstGeom prst="flowChartAlternateProcess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</p:pic>
        <p:pic>
          <p:nvPicPr>
            <p:cNvPr id="13" name="Picture 5" descr="http://www.kingsnake.com/westindian/anolislineatopus1.JPG"/>
            <p:cNvPicPr>
              <a:picLocks noChangeArrowheads="1"/>
            </p:cNvPicPr>
            <p:nvPr/>
          </p:nvPicPr>
          <p:blipFill>
            <a:blip r:embed="rId7" cstate="print"/>
            <a:srcRect l="7283" r="14930"/>
            <a:stretch>
              <a:fillRect/>
            </a:stretch>
          </p:blipFill>
          <p:spPr bwMode="auto">
            <a:xfrm rot="16200000" flipH="1">
              <a:off x="2860009" y="2870179"/>
              <a:ext cx="559595" cy="912800"/>
            </a:xfrm>
            <a:prstGeom prst="flowChartAlternateProcess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</p:pic>
        <p:pic>
          <p:nvPicPr>
            <p:cNvPr id="14" name="Picture 6"/>
            <p:cNvPicPr>
              <a:picLocks noChangeArrowheads="1"/>
            </p:cNvPicPr>
            <p:nvPr/>
          </p:nvPicPr>
          <p:blipFill>
            <a:blip r:embed="rId8" cstate="print"/>
            <a:srcRect l="18423" r="1746"/>
            <a:stretch>
              <a:fillRect/>
            </a:stretch>
          </p:blipFill>
          <p:spPr bwMode="auto">
            <a:xfrm>
              <a:off x="2683406" y="3707337"/>
              <a:ext cx="912800" cy="556808"/>
            </a:xfrm>
            <a:prstGeom prst="flowChartAlternateProcess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</p:pic>
        <p:grpSp>
          <p:nvGrpSpPr>
            <p:cNvPr id="2" name="Group 1"/>
            <p:cNvGrpSpPr/>
            <p:nvPr/>
          </p:nvGrpSpPr>
          <p:grpSpPr>
            <a:xfrm>
              <a:off x="1879209" y="1357661"/>
              <a:ext cx="786367" cy="3957290"/>
              <a:chOff x="2627788" y="1598301"/>
              <a:chExt cx="1048489" cy="3942690"/>
            </a:xfrm>
          </p:grpSpPr>
          <p:sp>
            <p:nvSpPr>
              <p:cNvPr id="26" name="Freeform 35"/>
              <p:cNvSpPr>
                <a:spLocks/>
              </p:cNvSpPr>
              <p:nvPr/>
            </p:nvSpPr>
            <p:spPr bwMode="auto">
              <a:xfrm>
                <a:off x="3171359" y="1598301"/>
                <a:ext cx="504508" cy="314868"/>
              </a:xfrm>
              <a:custGeom>
                <a:avLst/>
                <a:gdLst>
                  <a:gd name="T0" fmla="*/ 0 w 1227"/>
                  <a:gd name="T1" fmla="*/ 69 h 69"/>
                  <a:gd name="T2" fmla="*/ 0 w 1227"/>
                  <a:gd name="T3" fmla="*/ 0 h 69"/>
                  <a:gd name="T4" fmla="*/ 1227 w 1227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7" h="69">
                    <a:moveTo>
                      <a:pt x="0" y="69"/>
                    </a:moveTo>
                    <a:lnTo>
                      <a:pt x="0" y="0"/>
                    </a:lnTo>
                    <a:lnTo>
                      <a:pt x="1227" y="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37"/>
              <p:cNvSpPr>
                <a:spLocks/>
              </p:cNvSpPr>
              <p:nvPr/>
            </p:nvSpPr>
            <p:spPr bwMode="auto">
              <a:xfrm>
                <a:off x="3171359" y="1940548"/>
                <a:ext cx="504508" cy="314868"/>
              </a:xfrm>
              <a:custGeom>
                <a:avLst/>
                <a:gdLst>
                  <a:gd name="T0" fmla="*/ 0 w 1227"/>
                  <a:gd name="T1" fmla="*/ 0 h 69"/>
                  <a:gd name="T2" fmla="*/ 0 w 1227"/>
                  <a:gd name="T3" fmla="*/ 69 h 69"/>
                  <a:gd name="T4" fmla="*/ 1227 w 1227"/>
                  <a:gd name="T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7" h="69">
                    <a:moveTo>
                      <a:pt x="0" y="0"/>
                    </a:moveTo>
                    <a:lnTo>
                      <a:pt x="0" y="69"/>
                    </a:lnTo>
                    <a:lnTo>
                      <a:pt x="1227" y="69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8"/>
              <p:cNvSpPr>
                <a:spLocks/>
              </p:cNvSpPr>
              <p:nvPr/>
            </p:nvSpPr>
            <p:spPr bwMode="auto">
              <a:xfrm>
                <a:off x="3091590" y="1926858"/>
                <a:ext cx="79768" cy="479147"/>
              </a:xfrm>
              <a:custGeom>
                <a:avLst/>
                <a:gdLst>
                  <a:gd name="T0" fmla="*/ 0 w 194"/>
                  <a:gd name="T1" fmla="*/ 105 h 105"/>
                  <a:gd name="T2" fmla="*/ 0 w 194"/>
                  <a:gd name="T3" fmla="*/ 0 h 105"/>
                  <a:gd name="T4" fmla="*/ 194 w 194"/>
                  <a:gd name="T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" h="105">
                    <a:moveTo>
                      <a:pt x="0" y="105"/>
                    </a:moveTo>
                    <a:lnTo>
                      <a:pt x="0" y="0"/>
                    </a:lnTo>
                    <a:lnTo>
                      <a:pt x="194" y="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40"/>
              <p:cNvSpPr>
                <a:spLocks/>
              </p:cNvSpPr>
              <p:nvPr/>
            </p:nvSpPr>
            <p:spPr bwMode="auto">
              <a:xfrm>
                <a:off x="3091590" y="2433384"/>
                <a:ext cx="584276" cy="479147"/>
              </a:xfrm>
              <a:custGeom>
                <a:avLst/>
                <a:gdLst>
                  <a:gd name="T0" fmla="*/ 0 w 1421"/>
                  <a:gd name="T1" fmla="*/ 0 h 105"/>
                  <a:gd name="T2" fmla="*/ 0 w 1421"/>
                  <a:gd name="T3" fmla="*/ 105 h 105"/>
                  <a:gd name="T4" fmla="*/ 1421 w 1421"/>
                  <a:gd name="T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21" h="105">
                    <a:moveTo>
                      <a:pt x="0" y="0"/>
                    </a:moveTo>
                    <a:lnTo>
                      <a:pt x="0" y="105"/>
                    </a:lnTo>
                    <a:lnTo>
                      <a:pt x="1421" y="105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41"/>
              <p:cNvSpPr>
                <a:spLocks/>
              </p:cNvSpPr>
              <p:nvPr/>
            </p:nvSpPr>
            <p:spPr bwMode="auto">
              <a:xfrm>
                <a:off x="2725239" y="2419695"/>
                <a:ext cx="366355" cy="971983"/>
              </a:xfrm>
              <a:custGeom>
                <a:avLst/>
                <a:gdLst>
                  <a:gd name="T0" fmla="*/ 0 w 891"/>
                  <a:gd name="T1" fmla="*/ 213 h 213"/>
                  <a:gd name="T2" fmla="*/ 0 w 891"/>
                  <a:gd name="T3" fmla="*/ 0 h 213"/>
                  <a:gd name="T4" fmla="*/ 891 w 891"/>
                  <a:gd name="T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1" h="213">
                    <a:moveTo>
                      <a:pt x="0" y="213"/>
                    </a:moveTo>
                    <a:lnTo>
                      <a:pt x="0" y="0"/>
                    </a:lnTo>
                    <a:lnTo>
                      <a:pt x="891" y="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43"/>
              <p:cNvSpPr>
                <a:spLocks/>
              </p:cNvSpPr>
              <p:nvPr/>
            </p:nvSpPr>
            <p:spPr bwMode="auto">
              <a:xfrm>
                <a:off x="3097349" y="3569647"/>
                <a:ext cx="578518" cy="314868"/>
              </a:xfrm>
              <a:custGeom>
                <a:avLst/>
                <a:gdLst>
                  <a:gd name="T0" fmla="*/ 0 w 1407"/>
                  <a:gd name="T1" fmla="*/ 69 h 69"/>
                  <a:gd name="T2" fmla="*/ 0 w 1407"/>
                  <a:gd name="T3" fmla="*/ 0 h 69"/>
                  <a:gd name="T4" fmla="*/ 1407 w 1407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07" h="69">
                    <a:moveTo>
                      <a:pt x="0" y="69"/>
                    </a:moveTo>
                    <a:lnTo>
                      <a:pt x="0" y="0"/>
                    </a:lnTo>
                    <a:lnTo>
                      <a:pt x="1407" y="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45"/>
              <p:cNvSpPr>
                <a:spLocks/>
              </p:cNvSpPr>
              <p:nvPr/>
            </p:nvSpPr>
            <p:spPr bwMode="auto">
              <a:xfrm>
                <a:off x="3097349" y="3911893"/>
                <a:ext cx="578518" cy="314868"/>
              </a:xfrm>
              <a:custGeom>
                <a:avLst/>
                <a:gdLst>
                  <a:gd name="T0" fmla="*/ 0 w 1407"/>
                  <a:gd name="T1" fmla="*/ 0 h 69"/>
                  <a:gd name="T2" fmla="*/ 0 w 1407"/>
                  <a:gd name="T3" fmla="*/ 69 h 69"/>
                  <a:gd name="T4" fmla="*/ 1407 w 1407"/>
                  <a:gd name="T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07" h="69">
                    <a:moveTo>
                      <a:pt x="0" y="0"/>
                    </a:moveTo>
                    <a:lnTo>
                      <a:pt x="0" y="69"/>
                    </a:lnTo>
                    <a:lnTo>
                      <a:pt x="1407" y="69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46"/>
              <p:cNvSpPr>
                <a:spLocks/>
              </p:cNvSpPr>
              <p:nvPr/>
            </p:nvSpPr>
            <p:spPr bwMode="auto">
              <a:xfrm>
                <a:off x="2794315" y="3898204"/>
                <a:ext cx="303034" cy="479147"/>
              </a:xfrm>
              <a:custGeom>
                <a:avLst/>
                <a:gdLst>
                  <a:gd name="T0" fmla="*/ 0 w 737"/>
                  <a:gd name="T1" fmla="*/ 105 h 105"/>
                  <a:gd name="T2" fmla="*/ 0 w 737"/>
                  <a:gd name="T3" fmla="*/ 0 h 105"/>
                  <a:gd name="T4" fmla="*/ 737 w 737"/>
                  <a:gd name="T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7" h="105">
                    <a:moveTo>
                      <a:pt x="0" y="105"/>
                    </a:moveTo>
                    <a:lnTo>
                      <a:pt x="0" y="0"/>
                    </a:lnTo>
                    <a:lnTo>
                      <a:pt x="737" y="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48"/>
              <p:cNvSpPr>
                <a:spLocks/>
              </p:cNvSpPr>
              <p:nvPr/>
            </p:nvSpPr>
            <p:spPr bwMode="auto">
              <a:xfrm>
                <a:off x="2794315" y="4404730"/>
                <a:ext cx="881551" cy="479147"/>
              </a:xfrm>
              <a:custGeom>
                <a:avLst/>
                <a:gdLst>
                  <a:gd name="T0" fmla="*/ 0 w 2144"/>
                  <a:gd name="T1" fmla="*/ 0 h 105"/>
                  <a:gd name="T2" fmla="*/ 0 w 2144"/>
                  <a:gd name="T3" fmla="*/ 105 h 105"/>
                  <a:gd name="T4" fmla="*/ 2144 w 2144"/>
                  <a:gd name="T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4" h="105">
                    <a:moveTo>
                      <a:pt x="0" y="0"/>
                    </a:moveTo>
                    <a:lnTo>
                      <a:pt x="0" y="105"/>
                    </a:lnTo>
                    <a:lnTo>
                      <a:pt x="2144" y="105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49"/>
              <p:cNvSpPr>
                <a:spLocks/>
              </p:cNvSpPr>
              <p:nvPr/>
            </p:nvSpPr>
            <p:spPr bwMode="auto">
              <a:xfrm>
                <a:off x="2725239" y="3419057"/>
                <a:ext cx="69076" cy="971983"/>
              </a:xfrm>
              <a:custGeom>
                <a:avLst/>
                <a:gdLst>
                  <a:gd name="T0" fmla="*/ 0 w 168"/>
                  <a:gd name="T1" fmla="*/ 0 h 213"/>
                  <a:gd name="T2" fmla="*/ 0 w 168"/>
                  <a:gd name="T3" fmla="*/ 213 h 213"/>
                  <a:gd name="T4" fmla="*/ 168 w 168"/>
                  <a:gd name="T5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8" h="213">
                    <a:moveTo>
                      <a:pt x="0" y="0"/>
                    </a:moveTo>
                    <a:lnTo>
                      <a:pt x="0" y="213"/>
                    </a:lnTo>
                    <a:lnTo>
                      <a:pt x="168" y="213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50"/>
              <p:cNvSpPr>
                <a:spLocks/>
              </p:cNvSpPr>
              <p:nvPr/>
            </p:nvSpPr>
            <p:spPr bwMode="auto">
              <a:xfrm>
                <a:off x="2689464" y="3405368"/>
                <a:ext cx="35772" cy="1054122"/>
              </a:xfrm>
              <a:custGeom>
                <a:avLst/>
                <a:gdLst>
                  <a:gd name="T0" fmla="*/ 0 w 87"/>
                  <a:gd name="T1" fmla="*/ 231 h 231"/>
                  <a:gd name="T2" fmla="*/ 0 w 87"/>
                  <a:gd name="T3" fmla="*/ 0 h 231"/>
                  <a:gd name="T4" fmla="*/ 87 w 87"/>
                  <a:gd name="T5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31">
                    <a:moveTo>
                      <a:pt x="0" y="231"/>
                    </a:moveTo>
                    <a:lnTo>
                      <a:pt x="0" y="0"/>
                    </a:lnTo>
                    <a:lnTo>
                      <a:pt x="87" y="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52"/>
              <p:cNvSpPr>
                <a:spLocks/>
              </p:cNvSpPr>
              <p:nvPr/>
            </p:nvSpPr>
            <p:spPr bwMode="auto">
              <a:xfrm>
                <a:off x="2689464" y="4486869"/>
                <a:ext cx="986813" cy="1054122"/>
              </a:xfrm>
              <a:custGeom>
                <a:avLst/>
                <a:gdLst>
                  <a:gd name="T0" fmla="*/ 0 w 2400"/>
                  <a:gd name="T1" fmla="*/ 0 h 231"/>
                  <a:gd name="T2" fmla="*/ 0 w 2400"/>
                  <a:gd name="T3" fmla="*/ 231 h 231"/>
                  <a:gd name="T4" fmla="*/ 2400 w 2400"/>
                  <a:gd name="T5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0" h="231">
                    <a:moveTo>
                      <a:pt x="0" y="0"/>
                    </a:moveTo>
                    <a:lnTo>
                      <a:pt x="0" y="231"/>
                    </a:lnTo>
                    <a:lnTo>
                      <a:pt x="2400" y="231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Line 53"/>
              <p:cNvSpPr>
                <a:spLocks noChangeShapeType="1"/>
              </p:cNvSpPr>
              <p:nvPr/>
            </p:nvSpPr>
            <p:spPr bwMode="auto">
              <a:xfrm>
                <a:off x="2627788" y="4473179"/>
                <a:ext cx="61676" cy="0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9" name="Picture 38"/>
            <p:cNvPicPr>
              <a:picLocks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" t="37917" r="462" b="4720"/>
            <a:stretch/>
          </p:blipFill>
          <p:spPr>
            <a:xfrm>
              <a:off x="2683406" y="1734587"/>
              <a:ext cx="912800" cy="553466"/>
            </a:xfrm>
            <a:prstGeom prst="flowChartAlternateProcess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53" name="Picture 52" descr="Size of this preview: 800 × 278 pixels . Other resolutions: 320 ...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753" y="5222017"/>
              <a:ext cx="432325" cy="150374"/>
            </a:xfrm>
            <a:prstGeom prst="rect">
              <a:avLst/>
            </a:prstGeom>
          </p:spPr>
        </p:pic>
        <p:pic>
          <p:nvPicPr>
            <p:cNvPr id="54" name="Picture 53" descr="Size of this preview: 800 × 278 pixels . Other resolutions: 320 ...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6844" y="4581580"/>
              <a:ext cx="432325" cy="150374"/>
            </a:xfrm>
            <a:prstGeom prst="rect">
              <a:avLst/>
            </a:prstGeom>
          </p:spPr>
        </p:pic>
        <p:pic>
          <p:nvPicPr>
            <p:cNvPr id="56" name="Picture 55" descr="File:Stub Jamaica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658" y="3493734"/>
              <a:ext cx="399692" cy="319753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2246527" y="1007099"/>
              <a:ext cx="459102" cy="346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TG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254431" y="3000375"/>
              <a:ext cx="459102" cy="346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TG</a:t>
              </a:r>
              <a:endParaRPr lang="en-US" sz="75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260342" y="4337920"/>
              <a:ext cx="459102" cy="346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TG</a:t>
              </a:r>
              <a:endParaRPr lang="en-US" sz="75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252549" y="2355538"/>
              <a:ext cx="447058" cy="346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TC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270071" y="3660009"/>
              <a:ext cx="447058" cy="346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</a:t>
              </a:r>
              <a:endParaRPr lang="en-US" sz="75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264232" y="1723301"/>
              <a:ext cx="472349" cy="346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GB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54691" y="5886778"/>
            <a:ext cx="1096308" cy="524473"/>
            <a:chOff x="5110456" y="5042604"/>
            <a:chExt cx="1326533" cy="634612"/>
          </a:xfrm>
        </p:grpSpPr>
        <p:sp>
          <p:nvSpPr>
            <p:cNvPr id="40" name="Oval 39"/>
            <p:cNvSpPr/>
            <p:nvPr/>
          </p:nvSpPr>
          <p:spPr>
            <a:xfrm rot="5160000">
              <a:off x="5456838" y="4696222"/>
              <a:ext cx="630830" cy="1323594"/>
            </a:xfrm>
            <a:prstGeom prst="ellipse">
              <a:avLst/>
            </a:prstGeom>
            <a:solidFill>
              <a:srgbClr val="88B44D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5160000">
              <a:off x="5775192" y="4699951"/>
              <a:ext cx="0" cy="13235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560000">
              <a:off x="5775192" y="5046280"/>
              <a:ext cx="0" cy="6309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084150" y="1599638"/>
            <a:ext cx="1437395" cy="700369"/>
            <a:chOff x="5072781" y="1624268"/>
            <a:chExt cx="1739249" cy="847447"/>
          </a:xfrm>
        </p:grpSpPr>
        <p:sp>
          <p:nvSpPr>
            <p:cNvPr id="44" name="Oval 43"/>
            <p:cNvSpPr/>
            <p:nvPr/>
          </p:nvSpPr>
          <p:spPr>
            <a:xfrm rot="6085343">
              <a:off x="5522296" y="1178928"/>
              <a:ext cx="844393" cy="1735074"/>
            </a:xfrm>
            <a:prstGeom prst="ellipse">
              <a:avLst/>
            </a:prstGeom>
            <a:solidFill>
              <a:srgbClr val="F5E627">
                <a:alpha val="8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6120000">
              <a:off x="5940318" y="1182411"/>
              <a:ext cx="0" cy="17350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1520000">
              <a:off x="5940318" y="1628181"/>
              <a:ext cx="0" cy="8435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020018" y="3344335"/>
            <a:ext cx="1565659" cy="716040"/>
            <a:chOff x="6810095" y="3069318"/>
            <a:chExt cx="2525929" cy="1155211"/>
          </a:xfrm>
        </p:grpSpPr>
        <p:sp>
          <p:nvSpPr>
            <p:cNvPr id="48" name="Oval 47"/>
            <p:cNvSpPr/>
            <p:nvPr/>
          </p:nvSpPr>
          <p:spPr>
            <a:xfrm rot="5760000">
              <a:off x="7495895" y="2383518"/>
              <a:ext cx="1152144" cy="2523744"/>
            </a:xfrm>
            <a:prstGeom prst="ellipse">
              <a:avLst/>
            </a:prstGeom>
            <a:solidFill>
              <a:srgbClr val="704E2C">
                <a:alpha val="91765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760000">
              <a:off x="8074152" y="2386585"/>
              <a:ext cx="0" cy="25237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1160000">
              <a:off x="8074152" y="3072385"/>
              <a:ext cx="0" cy="11521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164556" y="5037711"/>
            <a:ext cx="1276583" cy="529991"/>
            <a:chOff x="5852160" y="2144182"/>
            <a:chExt cx="2059553" cy="855051"/>
          </a:xfrm>
        </p:grpSpPr>
        <p:sp>
          <p:nvSpPr>
            <p:cNvPr id="55" name="Oval 54"/>
            <p:cNvSpPr/>
            <p:nvPr/>
          </p:nvSpPr>
          <p:spPr>
            <a:xfrm rot="7020000">
              <a:off x="6457817" y="1540678"/>
              <a:ext cx="850392" cy="2057400"/>
            </a:xfrm>
            <a:prstGeom prst="ellipse">
              <a:avLst/>
            </a:prstGeom>
            <a:solidFill>
              <a:srgbClr val="704E2C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7020000">
              <a:off x="6880860" y="1545337"/>
              <a:ext cx="0" cy="2057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2420000">
              <a:off x="6880860" y="2148841"/>
              <a:ext cx="0" cy="8503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3827536" y="284441"/>
            <a:ext cx="1950616" cy="1184571"/>
            <a:chOff x="7703819" y="1531609"/>
            <a:chExt cx="3146994" cy="1911108"/>
          </a:xfrm>
        </p:grpSpPr>
        <p:sp>
          <p:nvSpPr>
            <p:cNvPr id="60" name="Oval 59"/>
            <p:cNvSpPr/>
            <p:nvPr/>
          </p:nvSpPr>
          <p:spPr>
            <a:xfrm rot="7440000">
              <a:off x="8322497" y="914389"/>
              <a:ext cx="1911096" cy="3145536"/>
            </a:xfrm>
            <a:prstGeom prst="ellipse">
              <a:avLst/>
            </a:prstGeom>
            <a:solidFill>
              <a:srgbClr val="704E2C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7440000">
              <a:off x="9276587" y="914401"/>
              <a:ext cx="0" cy="31455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2840000">
              <a:off x="9276587" y="1531621"/>
              <a:ext cx="0" cy="19110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019507" y="4228634"/>
            <a:ext cx="1566676" cy="579923"/>
            <a:chOff x="4341114" y="1774033"/>
            <a:chExt cx="1895678" cy="701706"/>
          </a:xfrm>
        </p:grpSpPr>
        <p:sp>
          <p:nvSpPr>
            <p:cNvPr id="79" name="Oval 78"/>
            <p:cNvSpPr/>
            <p:nvPr/>
          </p:nvSpPr>
          <p:spPr>
            <a:xfrm rot="5460000">
              <a:off x="4940630" y="1177387"/>
              <a:ext cx="699516" cy="1892808"/>
            </a:xfrm>
            <a:prstGeom prst="ellipse">
              <a:avLst/>
            </a:prstGeom>
            <a:solidFill>
              <a:srgbClr val="88B44D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 rot="5460000">
              <a:off x="5287518" y="1179577"/>
              <a:ext cx="0" cy="18928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0860000">
              <a:off x="5287518" y="1776223"/>
              <a:ext cx="0" cy="6995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865622" y="2355498"/>
            <a:ext cx="1874451" cy="921467"/>
            <a:chOff x="5101841" y="2012734"/>
            <a:chExt cx="2268086" cy="1114974"/>
          </a:xfrm>
        </p:grpSpPr>
        <p:sp>
          <p:nvSpPr>
            <p:cNvPr id="84" name="Oval 83"/>
            <p:cNvSpPr/>
            <p:nvPr/>
          </p:nvSpPr>
          <p:spPr>
            <a:xfrm rot="6509468">
              <a:off x="5677913" y="1440640"/>
              <a:ext cx="1110996" cy="2263140"/>
            </a:xfrm>
            <a:prstGeom prst="ellipse">
              <a:avLst/>
            </a:prstGeom>
            <a:solidFill>
              <a:srgbClr val="88B44D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rot="6480000">
              <a:off x="6238357" y="1436662"/>
              <a:ext cx="0" cy="22631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1880000">
              <a:off x="6238357" y="2012734"/>
              <a:ext cx="0" cy="11109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2068680" y="5798665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endParaRPr lang="en-US" sz="7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 descr="Puerto Rico (USA) | Landkarten kostenlos – Cliparts kostenlos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61" t="32944" b="34380"/>
          <a:stretch/>
        </p:blipFill>
        <p:spPr>
          <a:xfrm>
            <a:off x="1803775" y="1979367"/>
            <a:ext cx="610407" cy="2498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886" y="637357"/>
            <a:ext cx="27598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matrix evolution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Matrices differ in size, shape, and orientation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matrices share no common PCs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Phylogenetic signal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Ecomorph effect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6480" y="4083978"/>
            <a:ext cx="2900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 there a signature of genetic constraint in the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Anolis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radiation?</a:t>
            </a:r>
          </a:p>
        </p:txBody>
      </p:sp>
    </p:spTree>
    <p:extLst>
      <p:ext uri="{BB962C8B-B14F-4D97-AF65-F5344CB8AC3E}">
        <p14:creationId xmlns:p14="http://schemas.microsoft.com/office/powerpoint/2010/main" val="380737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91174" y="5193892"/>
            <a:ext cx="823673" cy="394045"/>
            <a:chOff x="5110456" y="5042604"/>
            <a:chExt cx="1326533" cy="634612"/>
          </a:xfrm>
        </p:grpSpPr>
        <p:sp>
          <p:nvSpPr>
            <p:cNvPr id="5" name="Oval 4"/>
            <p:cNvSpPr/>
            <p:nvPr/>
          </p:nvSpPr>
          <p:spPr>
            <a:xfrm rot="5160000">
              <a:off x="5456838" y="4696222"/>
              <a:ext cx="630830" cy="1323594"/>
            </a:xfrm>
            <a:prstGeom prst="ellipse">
              <a:avLst/>
            </a:prstGeom>
            <a:solidFill>
              <a:srgbClr val="88B44D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rot="5160000">
              <a:off x="5775192" y="4699951"/>
              <a:ext cx="0" cy="13235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560000">
              <a:off x="5775192" y="5046280"/>
              <a:ext cx="0" cy="6309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137155" y="5137193"/>
            <a:ext cx="1079936" cy="526197"/>
            <a:chOff x="5072781" y="1624268"/>
            <a:chExt cx="1739249" cy="847447"/>
          </a:xfrm>
        </p:grpSpPr>
        <p:sp>
          <p:nvSpPr>
            <p:cNvPr id="9" name="Oval 8"/>
            <p:cNvSpPr/>
            <p:nvPr/>
          </p:nvSpPr>
          <p:spPr>
            <a:xfrm rot="6085343">
              <a:off x="5522296" y="1178928"/>
              <a:ext cx="844393" cy="1735074"/>
            </a:xfrm>
            <a:prstGeom prst="ellipse">
              <a:avLst/>
            </a:prstGeom>
            <a:solidFill>
              <a:srgbClr val="F5E627">
                <a:alpha val="8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6120000">
              <a:off x="5940318" y="1182411"/>
              <a:ext cx="0" cy="17350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1520000">
              <a:off x="5940318" y="1628181"/>
              <a:ext cx="0" cy="8435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508016" y="5165702"/>
            <a:ext cx="1176303" cy="537971"/>
            <a:chOff x="6810095" y="3069318"/>
            <a:chExt cx="2525929" cy="1155211"/>
          </a:xfrm>
        </p:grpSpPr>
        <p:sp>
          <p:nvSpPr>
            <p:cNvPr id="13" name="Oval 12"/>
            <p:cNvSpPr/>
            <p:nvPr/>
          </p:nvSpPr>
          <p:spPr>
            <a:xfrm rot="5760000">
              <a:off x="7495895" y="2383518"/>
              <a:ext cx="1152144" cy="2523744"/>
            </a:xfrm>
            <a:prstGeom prst="ellipse">
              <a:avLst/>
            </a:prstGeom>
            <a:solidFill>
              <a:srgbClr val="704E2C">
                <a:alpha val="91765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760000">
              <a:off x="8074152" y="2386585"/>
              <a:ext cx="0" cy="25237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1160000">
              <a:off x="8074152" y="3072385"/>
              <a:ext cx="0" cy="11521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1213846" y="5202284"/>
            <a:ext cx="959115" cy="398189"/>
            <a:chOff x="5852160" y="2144182"/>
            <a:chExt cx="2059553" cy="855051"/>
          </a:xfrm>
        </p:grpSpPr>
        <p:sp>
          <p:nvSpPr>
            <p:cNvPr id="17" name="Oval 16"/>
            <p:cNvSpPr/>
            <p:nvPr/>
          </p:nvSpPr>
          <p:spPr>
            <a:xfrm rot="7020000">
              <a:off x="6457817" y="1540678"/>
              <a:ext cx="850392" cy="2057400"/>
            </a:xfrm>
            <a:prstGeom prst="ellipse">
              <a:avLst/>
            </a:prstGeom>
            <a:solidFill>
              <a:srgbClr val="704E2C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7020000">
              <a:off x="6880860" y="1545337"/>
              <a:ext cx="0" cy="2057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2420000">
              <a:off x="6880860" y="2148841"/>
              <a:ext cx="0" cy="8503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5681092" y="4928982"/>
            <a:ext cx="1465527" cy="889987"/>
            <a:chOff x="7703819" y="1531609"/>
            <a:chExt cx="3146994" cy="1911108"/>
          </a:xfrm>
        </p:grpSpPr>
        <p:sp>
          <p:nvSpPr>
            <p:cNvPr id="21" name="Oval 20"/>
            <p:cNvSpPr/>
            <p:nvPr/>
          </p:nvSpPr>
          <p:spPr>
            <a:xfrm rot="7440000">
              <a:off x="8322497" y="914389"/>
              <a:ext cx="1911096" cy="3145536"/>
            </a:xfrm>
            <a:prstGeom prst="ellipse">
              <a:avLst/>
            </a:prstGeom>
            <a:solidFill>
              <a:srgbClr val="704E2C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7440000">
              <a:off x="9276587" y="914401"/>
              <a:ext cx="0" cy="31455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2840000">
              <a:off x="9276587" y="1531621"/>
              <a:ext cx="0" cy="19110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3258342" y="5202869"/>
            <a:ext cx="1177067" cy="435705"/>
            <a:chOff x="4341114" y="1774033"/>
            <a:chExt cx="1895678" cy="701706"/>
          </a:xfrm>
        </p:grpSpPr>
        <p:sp>
          <p:nvSpPr>
            <p:cNvPr id="25" name="Oval 24"/>
            <p:cNvSpPr/>
            <p:nvPr/>
          </p:nvSpPr>
          <p:spPr>
            <a:xfrm rot="5460000">
              <a:off x="4940630" y="1177387"/>
              <a:ext cx="699516" cy="1892808"/>
            </a:xfrm>
            <a:prstGeom prst="ellipse">
              <a:avLst/>
            </a:prstGeom>
            <a:solidFill>
              <a:srgbClr val="88B44D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60000">
              <a:off x="5287518" y="1179577"/>
              <a:ext cx="0" cy="18928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60000">
              <a:off x="5287518" y="1776223"/>
              <a:ext cx="0" cy="6995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7076899" y="5194228"/>
            <a:ext cx="1408303" cy="692311"/>
            <a:chOff x="5101841" y="2012734"/>
            <a:chExt cx="2268086" cy="1114974"/>
          </a:xfrm>
        </p:grpSpPr>
        <p:sp>
          <p:nvSpPr>
            <p:cNvPr id="29" name="Oval 28"/>
            <p:cNvSpPr/>
            <p:nvPr/>
          </p:nvSpPr>
          <p:spPr>
            <a:xfrm rot="6509468">
              <a:off x="5677913" y="1440640"/>
              <a:ext cx="1110996" cy="2263140"/>
            </a:xfrm>
            <a:prstGeom prst="ellipse">
              <a:avLst/>
            </a:prstGeom>
            <a:solidFill>
              <a:srgbClr val="88B44D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6480000">
              <a:off x="6238357" y="1436662"/>
              <a:ext cx="0" cy="22631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1880000">
              <a:off x="6238357" y="2012734"/>
              <a:ext cx="0" cy="11109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V="1">
            <a:off x="269700" y="6166996"/>
            <a:ext cx="82296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999601" y="2347265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8459165" y="5916201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endParaRPr lang="en-US" sz="2400" dirty="0"/>
          </a:p>
        </p:txBody>
      </p:sp>
      <p:grpSp>
        <p:nvGrpSpPr>
          <p:cNvPr id="37" name="Group 36"/>
          <p:cNvGrpSpPr/>
          <p:nvPr/>
        </p:nvGrpSpPr>
        <p:grpSpPr>
          <a:xfrm rot="1500000">
            <a:off x="2099896" y="1434868"/>
            <a:ext cx="1508760" cy="713232"/>
            <a:chOff x="5110456" y="5042604"/>
            <a:chExt cx="1326533" cy="634612"/>
          </a:xfrm>
          <a:gradFill flip="none" rotWithShape="1">
            <a:gsLst>
              <a:gs pos="0">
                <a:srgbClr val="F7EB4E"/>
              </a:gs>
              <a:gs pos="51000">
                <a:srgbClr val="91BA5B"/>
              </a:gs>
              <a:gs pos="100000">
                <a:srgbClr val="7B5C3D"/>
              </a:gs>
            </a:gsLst>
            <a:lin ang="0" scaled="0"/>
            <a:tileRect/>
          </a:gradFill>
        </p:grpSpPr>
        <p:sp>
          <p:nvSpPr>
            <p:cNvPr id="38" name="Oval 37"/>
            <p:cNvSpPr/>
            <p:nvPr/>
          </p:nvSpPr>
          <p:spPr>
            <a:xfrm rot="5160000">
              <a:off x="5456838" y="4696222"/>
              <a:ext cx="630830" cy="132359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rot="5160000">
              <a:off x="5775192" y="4699951"/>
              <a:ext cx="0" cy="1323594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560000">
              <a:off x="5775192" y="5046280"/>
              <a:ext cx="0" cy="630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481253" y="1299525"/>
            <a:ext cx="823673" cy="394045"/>
            <a:chOff x="5110456" y="5042604"/>
            <a:chExt cx="1326533" cy="634612"/>
          </a:xfrm>
        </p:grpSpPr>
        <p:sp>
          <p:nvSpPr>
            <p:cNvPr id="48" name="Oval 47"/>
            <p:cNvSpPr/>
            <p:nvPr/>
          </p:nvSpPr>
          <p:spPr>
            <a:xfrm rot="5160000">
              <a:off x="5456838" y="4696222"/>
              <a:ext cx="630830" cy="1323594"/>
            </a:xfrm>
            <a:prstGeom prst="ellipse">
              <a:avLst/>
            </a:prstGeom>
            <a:solidFill>
              <a:srgbClr val="88B44D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160000">
              <a:off x="5775192" y="4699951"/>
              <a:ext cx="0" cy="13235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560000">
              <a:off x="5775192" y="5046280"/>
              <a:ext cx="0" cy="6309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1053876" y="302585"/>
            <a:ext cx="1079936" cy="526197"/>
            <a:chOff x="5072781" y="1624268"/>
            <a:chExt cx="1739249" cy="847447"/>
          </a:xfrm>
        </p:grpSpPr>
        <p:sp>
          <p:nvSpPr>
            <p:cNvPr id="52" name="Oval 51"/>
            <p:cNvSpPr/>
            <p:nvPr/>
          </p:nvSpPr>
          <p:spPr>
            <a:xfrm rot="6085343">
              <a:off x="5522296" y="1178928"/>
              <a:ext cx="844393" cy="1735074"/>
            </a:xfrm>
            <a:prstGeom prst="ellipse">
              <a:avLst/>
            </a:prstGeom>
            <a:solidFill>
              <a:srgbClr val="F5E627">
                <a:alpha val="8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6120000">
              <a:off x="5940318" y="1182411"/>
              <a:ext cx="0" cy="17350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1520000">
              <a:off x="5940318" y="1628181"/>
              <a:ext cx="0" cy="8435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2870903" y="351356"/>
            <a:ext cx="1176303" cy="537971"/>
            <a:chOff x="6810095" y="3069318"/>
            <a:chExt cx="2525929" cy="1155211"/>
          </a:xfrm>
        </p:grpSpPr>
        <p:sp>
          <p:nvSpPr>
            <p:cNvPr id="56" name="Oval 55"/>
            <p:cNvSpPr/>
            <p:nvPr/>
          </p:nvSpPr>
          <p:spPr>
            <a:xfrm rot="5760000">
              <a:off x="7495895" y="2383518"/>
              <a:ext cx="1152144" cy="2523744"/>
            </a:xfrm>
            <a:prstGeom prst="ellipse">
              <a:avLst/>
            </a:prstGeom>
            <a:solidFill>
              <a:srgbClr val="704E2C">
                <a:alpha val="91765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760000">
              <a:off x="8074152" y="2386585"/>
              <a:ext cx="0" cy="25237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1160000">
              <a:off x="8074152" y="3072385"/>
              <a:ext cx="0" cy="11521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3974394" y="2545863"/>
            <a:ext cx="959115" cy="398189"/>
            <a:chOff x="5852160" y="2144182"/>
            <a:chExt cx="2059553" cy="855051"/>
          </a:xfrm>
        </p:grpSpPr>
        <p:sp>
          <p:nvSpPr>
            <p:cNvPr id="60" name="Oval 59"/>
            <p:cNvSpPr/>
            <p:nvPr/>
          </p:nvSpPr>
          <p:spPr>
            <a:xfrm rot="7020000">
              <a:off x="6457817" y="1540678"/>
              <a:ext cx="850392" cy="2057400"/>
            </a:xfrm>
            <a:prstGeom prst="ellipse">
              <a:avLst/>
            </a:prstGeom>
            <a:solidFill>
              <a:srgbClr val="704E2C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7020000">
              <a:off x="6880860" y="1545337"/>
              <a:ext cx="0" cy="2057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2420000">
              <a:off x="6880860" y="2148841"/>
              <a:ext cx="0" cy="8503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3969994" y="1032234"/>
            <a:ext cx="1465527" cy="889987"/>
            <a:chOff x="7703819" y="1531609"/>
            <a:chExt cx="3146994" cy="1911108"/>
          </a:xfrm>
        </p:grpSpPr>
        <p:sp>
          <p:nvSpPr>
            <p:cNvPr id="64" name="Oval 63"/>
            <p:cNvSpPr/>
            <p:nvPr/>
          </p:nvSpPr>
          <p:spPr>
            <a:xfrm rot="7440000">
              <a:off x="8322497" y="914389"/>
              <a:ext cx="1911096" cy="3145536"/>
            </a:xfrm>
            <a:prstGeom prst="ellipse">
              <a:avLst/>
            </a:prstGeom>
            <a:solidFill>
              <a:srgbClr val="704E2C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7440000">
              <a:off x="9276587" y="914401"/>
              <a:ext cx="0" cy="31455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2840000">
              <a:off x="9276587" y="1531621"/>
              <a:ext cx="0" cy="19110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710990" y="1940977"/>
            <a:ext cx="1177067" cy="435705"/>
            <a:chOff x="4341114" y="1774033"/>
            <a:chExt cx="1895678" cy="701706"/>
          </a:xfrm>
        </p:grpSpPr>
        <p:sp>
          <p:nvSpPr>
            <p:cNvPr id="68" name="Oval 67"/>
            <p:cNvSpPr/>
            <p:nvPr/>
          </p:nvSpPr>
          <p:spPr>
            <a:xfrm rot="5460000">
              <a:off x="4940630" y="1177387"/>
              <a:ext cx="699516" cy="1892808"/>
            </a:xfrm>
            <a:prstGeom prst="ellipse">
              <a:avLst/>
            </a:prstGeom>
            <a:solidFill>
              <a:srgbClr val="88B44D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 rot="5460000">
              <a:off x="5287518" y="1179577"/>
              <a:ext cx="0" cy="18928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60000">
              <a:off x="5287518" y="1776223"/>
              <a:ext cx="0" cy="6995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2352118" y="2592502"/>
            <a:ext cx="1408303" cy="692311"/>
            <a:chOff x="5101841" y="2012734"/>
            <a:chExt cx="2268086" cy="1114974"/>
          </a:xfrm>
        </p:grpSpPr>
        <p:sp>
          <p:nvSpPr>
            <p:cNvPr id="72" name="Oval 71"/>
            <p:cNvSpPr/>
            <p:nvPr/>
          </p:nvSpPr>
          <p:spPr>
            <a:xfrm rot="6509468">
              <a:off x="5677913" y="1440640"/>
              <a:ext cx="1110996" cy="2263140"/>
            </a:xfrm>
            <a:prstGeom prst="ellipse">
              <a:avLst/>
            </a:prstGeom>
            <a:solidFill>
              <a:srgbClr val="88B44D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6480000">
              <a:off x="6238357" y="1436662"/>
              <a:ext cx="0" cy="22631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1880000">
              <a:off x="6238357" y="2012734"/>
              <a:ext cx="0" cy="11109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Arrow Connector 80"/>
          <p:cNvCxnSpPr/>
          <p:nvPr/>
        </p:nvCxnSpPr>
        <p:spPr>
          <a:xfrm flipH="1">
            <a:off x="3214543" y="962400"/>
            <a:ext cx="101431" cy="3559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3688071" y="1573339"/>
            <a:ext cx="337775" cy="15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3595183" y="2227896"/>
            <a:ext cx="330471" cy="251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 flipV="1">
            <a:off x="3072442" y="2266765"/>
            <a:ext cx="76463" cy="206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1891756" y="1832276"/>
            <a:ext cx="272015" cy="1315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1331245" y="1466570"/>
            <a:ext cx="569288" cy="89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1888096" y="1040125"/>
            <a:ext cx="209995" cy="204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155819" y="1140359"/>
            <a:ext cx="3777688" cy="145447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682399" y="1025175"/>
            <a:ext cx="3182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Common subspace analysis: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are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matrices most similar?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34058" y="3853855"/>
            <a:ext cx="7632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Tensor analysis: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do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matrices differ the most?</a:t>
            </a:r>
          </a:p>
        </p:txBody>
      </p:sp>
      <p:cxnSp>
        <p:nvCxnSpPr>
          <p:cNvPr id="106" name="Straight Connector 105"/>
          <p:cNvCxnSpPr/>
          <p:nvPr/>
        </p:nvCxnSpPr>
        <p:spPr>
          <a:xfrm>
            <a:off x="0" y="3668952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58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0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382351" y="1165004"/>
            <a:ext cx="4381227" cy="1902606"/>
            <a:chOff x="2270027" y="947291"/>
            <a:chExt cx="4381228" cy="1902606"/>
          </a:xfrm>
        </p:grpSpPr>
        <p:grpSp>
          <p:nvGrpSpPr>
            <p:cNvPr id="6" name="Group 5"/>
            <p:cNvGrpSpPr/>
            <p:nvPr/>
          </p:nvGrpSpPr>
          <p:grpSpPr>
            <a:xfrm>
              <a:off x="2270027" y="1837377"/>
              <a:ext cx="3779068" cy="655383"/>
              <a:chOff x="921519" y="1359155"/>
              <a:chExt cx="3779068" cy="655383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1042987" y="2014538"/>
                <a:ext cx="3657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-1260000" flipV="1">
                <a:off x="921519" y="1359155"/>
                <a:ext cx="3657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Arc 8"/>
            <p:cNvSpPr/>
            <p:nvPr/>
          </p:nvSpPr>
          <p:spPr>
            <a:xfrm rot="21016433">
              <a:off x="2385915" y="1935497"/>
              <a:ext cx="914400" cy="914400"/>
            </a:xfrm>
            <a:prstGeom prst="arc">
              <a:avLst>
                <a:gd name="adj1" fmla="val 20552647"/>
                <a:gd name="adj2" fmla="val 14925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65225" y="2308095"/>
              <a:ext cx="4860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d</a:t>
              </a:r>
              <a:r>
                <a:rPr lang="en-US" sz="2400" baseline="-25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795252" y="947291"/>
              <a:ext cx="4860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h</a:t>
              </a:r>
              <a:r>
                <a:rPr lang="en-US" sz="2400" baseline="-25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82351" y="4686032"/>
            <a:ext cx="4381227" cy="1991234"/>
            <a:chOff x="2100246" y="3586806"/>
            <a:chExt cx="4381228" cy="1991234"/>
          </a:xfrm>
        </p:grpSpPr>
        <p:sp>
          <p:nvSpPr>
            <p:cNvPr id="20" name="Rectangle 19"/>
            <p:cNvSpPr/>
            <p:nvPr/>
          </p:nvSpPr>
          <p:spPr>
            <a:xfrm>
              <a:off x="5551685" y="3586806"/>
              <a:ext cx="4700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e</a:t>
              </a:r>
              <a:r>
                <a:rPr lang="en-US" sz="2400" baseline="-25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100246" y="4565520"/>
              <a:ext cx="3779068" cy="655383"/>
              <a:chOff x="921519" y="1359155"/>
              <a:chExt cx="3779068" cy="655383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1042987" y="2014538"/>
                <a:ext cx="3657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-1260000" flipV="1">
                <a:off x="921519" y="1359155"/>
                <a:ext cx="3657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Arc 23"/>
            <p:cNvSpPr/>
            <p:nvPr/>
          </p:nvSpPr>
          <p:spPr>
            <a:xfrm rot="21016433">
              <a:off x="2216134" y="4663640"/>
              <a:ext cx="914400" cy="914400"/>
            </a:xfrm>
            <a:prstGeom prst="arc">
              <a:avLst>
                <a:gd name="adj1" fmla="val 20552647"/>
                <a:gd name="adj2" fmla="val 14925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995444" y="5036238"/>
              <a:ext cx="4860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d</a:t>
              </a:r>
              <a:r>
                <a:rPr lang="en-US" sz="2400" baseline="-25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155291" y="2814591"/>
            <a:ext cx="26001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Aligned</a:t>
            </a:r>
          </a:p>
          <a:p>
            <a:r>
              <a:rPr lang="el-GR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θ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 36° (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 0.01)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45176" y="2231882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θ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3459008" y="5858466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63730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2503816" y="2710473"/>
            <a:ext cx="365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03819" y="209150"/>
            <a:ext cx="1480391" cy="250132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20963570">
            <a:off x="2517979" y="2089627"/>
            <a:ext cx="914400" cy="914400"/>
          </a:xfrm>
          <a:prstGeom prst="arc">
            <a:avLst>
              <a:gd name="adj1" fmla="val 16061199"/>
              <a:gd name="adj2" fmla="val 14925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77545" y="2525810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4046391" y="-50078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3984207" y="3407669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endParaRPr lang="en-US" sz="2400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503816" y="6305984"/>
            <a:ext cx="365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277545" y="6135465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520315" y="3797783"/>
            <a:ext cx="1480391" cy="250132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 rot="20963570">
            <a:off x="2534475" y="5678261"/>
            <a:ext cx="914400" cy="914400"/>
          </a:xfrm>
          <a:prstGeom prst="arc">
            <a:avLst>
              <a:gd name="adj1" fmla="val 16061199"/>
              <a:gd name="adj2" fmla="val 14925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5291" y="2814591"/>
            <a:ext cx="26001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 aligned</a:t>
            </a:r>
          </a:p>
          <a:p>
            <a:r>
              <a:rPr lang="el-GR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θ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 36° (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 0.01)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83319" y="1878911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θ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3283319" y="5379265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42389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999601" y="2347265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endParaRPr lang="en-US" sz="2400" dirty="0"/>
          </a:p>
        </p:txBody>
      </p:sp>
      <p:grpSp>
        <p:nvGrpSpPr>
          <p:cNvPr id="37" name="Group 36"/>
          <p:cNvGrpSpPr/>
          <p:nvPr/>
        </p:nvGrpSpPr>
        <p:grpSpPr>
          <a:xfrm rot="1500000">
            <a:off x="2099896" y="1434868"/>
            <a:ext cx="1508760" cy="713232"/>
            <a:chOff x="5110456" y="5042604"/>
            <a:chExt cx="1326533" cy="634612"/>
          </a:xfrm>
          <a:gradFill flip="none" rotWithShape="1">
            <a:gsLst>
              <a:gs pos="0">
                <a:srgbClr val="F7EB4E"/>
              </a:gs>
              <a:gs pos="51000">
                <a:srgbClr val="91BA5B"/>
              </a:gs>
              <a:gs pos="100000">
                <a:srgbClr val="7B5C3D"/>
              </a:gs>
            </a:gsLst>
            <a:lin ang="0" scaled="0"/>
            <a:tileRect/>
          </a:gradFill>
        </p:grpSpPr>
        <p:sp>
          <p:nvSpPr>
            <p:cNvPr id="38" name="Oval 37"/>
            <p:cNvSpPr/>
            <p:nvPr/>
          </p:nvSpPr>
          <p:spPr>
            <a:xfrm rot="5160000">
              <a:off x="5456838" y="4696222"/>
              <a:ext cx="630830" cy="132359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rot="5160000">
              <a:off x="5775192" y="4699951"/>
              <a:ext cx="0" cy="1323594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560000">
              <a:off x="5775192" y="5046280"/>
              <a:ext cx="0" cy="630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481253" y="1299525"/>
            <a:ext cx="823673" cy="394045"/>
            <a:chOff x="5110456" y="5042604"/>
            <a:chExt cx="1326533" cy="634612"/>
          </a:xfrm>
        </p:grpSpPr>
        <p:sp>
          <p:nvSpPr>
            <p:cNvPr id="48" name="Oval 47"/>
            <p:cNvSpPr/>
            <p:nvPr/>
          </p:nvSpPr>
          <p:spPr>
            <a:xfrm rot="5160000">
              <a:off x="5456838" y="4696222"/>
              <a:ext cx="630830" cy="1323594"/>
            </a:xfrm>
            <a:prstGeom prst="ellipse">
              <a:avLst/>
            </a:prstGeom>
            <a:solidFill>
              <a:srgbClr val="88B44D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160000">
              <a:off x="5775192" y="4699951"/>
              <a:ext cx="0" cy="13235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560000">
              <a:off x="5775192" y="5046280"/>
              <a:ext cx="0" cy="6309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1053876" y="302585"/>
            <a:ext cx="1079936" cy="526197"/>
            <a:chOff x="5072781" y="1624268"/>
            <a:chExt cx="1739249" cy="847447"/>
          </a:xfrm>
        </p:grpSpPr>
        <p:sp>
          <p:nvSpPr>
            <p:cNvPr id="52" name="Oval 51"/>
            <p:cNvSpPr/>
            <p:nvPr/>
          </p:nvSpPr>
          <p:spPr>
            <a:xfrm rot="6085343">
              <a:off x="5522296" y="1178928"/>
              <a:ext cx="844393" cy="1735074"/>
            </a:xfrm>
            <a:prstGeom prst="ellipse">
              <a:avLst/>
            </a:prstGeom>
            <a:solidFill>
              <a:srgbClr val="F5E627">
                <a:alpha val="8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6120000">
              <a:off x="5940318" y="1182411"/>
              <a:ext cx="0" cy="17350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1520000">
              <a:off x="5940318" y="1628181"/>
              <a:ext cx="0" cy="8435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2870903" y="351356"/>
            <a:ext cx="1176303" cy="537971"/>
            <a:chOff x="6810095" y="3069318"/>
            <a:chExt cx="2525929" cy="1155211"/>
          </a:xfrm>
        </p:grpSpPr>
        <p:sp>
          <p:nvSpPr>
            <p:cNvPr id="56" name="Oval 55"/>
            <p:cNvSpPr/>
            <p:nvPr/>
          </p:nvSpPr>
          <p:spPr>
            <a:xfrm rot="5760000">
              <a:off x="7495895" y="2383518"/>
              <a:ext cx="1152144" cy="2523744"/>
            </a:xfrm>
            <a:prstGeom prst="ellipse">
              <a:avLst/>
            </a:prstGeom>
            <a:solidFill>
              <a:srgbClr val="704E2C">
                <a:alpha val="91765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760000">
              <a:off x="8074152" y="2386585"/>
              <a:ext cx="0" cy="25237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1160000">
              <a:off x="8074152" y="3072385"/>
              <a:ext cx="0" cy="11521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3974394" y="2545863"/>
            <a:ext cx="959115" cy="398189"/>
            <a:chOff x="5852160" y="2144182"/>
            <a:chExt cx="2059553" cy="855051"/>
          </a:xfrm>
        </p:grpSpPr>
        <p:sp>
          <p:nvSpPr>
            <p:cNvPr id="60" name="Oval 59"/>
            <p:cNvSpPr/>
            <p:nvPr/>
          </p:nvSpPr>
          <p:spPr>
            <a:xfrm rot="7020000">
              <a:off x="6457817" y="1540678"/>
              <a:ext cx="850392" cy="2057400"/>
            </a:xfrm>
            <a:prstGeom prst="ellipse">
              <a:avLst/>
            </a:prstGeom>
            <a:solidFill>
              <a:srgbClr val="704E2C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7020000">
              <a:off x="6880860" y="1545337"/>
              <a:ext cx="0" cy="2057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2420000">
              <a:off x="6880860" y="2148841"/>
              <a:ext cx="0" cy="8503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3969994" y="1032234"/>
            <a:ext cx="1465527" cy="889987"/>
            <a:chOff x="7703819" y="1531609"/>
            <a:chExt cx="3146994" cy="1911108"/>
          </a:xfrm>
        </p:grpSpPr>
        <p:sp>
          <p:nvSpPr>
            <p:cNvPr id="64" name="Oval 63"/>
            <p:cNvSpPr/>
            <p:nvPr/>
          </p:nvSpPr>
          <p:spPr>
            <a:xfrm rot="7440000">
              <a:off x="8322497" y="914389"/>
              <a:ext cx="1911096" cy="3145536"/>
            </a:xfrm>
            <a:prstGeom prst="ellipse">
              <a:avLst/>
            </a:prstGeom>
            <a:solidFill>
              <a:srgbClr val="704E2C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7440000">
              <a:off x="9276587" y="914401"/>
              <a:ext cx="0" cy="31455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2840000">
              <a:off x="9276587" y="1531621"/>
              <a:ext cx="0" cy="19110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710990" y="1940977"/>
            <a:ext cx="1177067" cy="435705"/>
            <a:chOff x="4341114" y="1774033"/>
            <a:chExt cx="1895678" cy="701706"/>
          </a:xfrm>
        </p:grpSpPr>
        <p:sp>
          <p:nvSpPr>
            <p:cNvPr id="68" name="Oval 67"/>
            <p:cNvSpPr/>
            <p:nvPr/>
          </p:nvSpPr>
          <p:spPr>
            <a:xfrm rot="5460000">
              <a:off x="4940630" y="1177387"/>
              <a:ext cx="699516" cy="1892808"/>
            </a:xfrm>
            <a:prstGeom prst="ellipse">
              <a:avLst/>
            </a:prstGeom>
            <a:solidFill>
              <a:srgbClr val="88B44D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 rot="5460000">
              <a:off x="5287518" y="1179577"/>
              <a:ext cx="0" cy="18928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60000">
              <a:off x="5287518" y="1776223"/>
              <a:ext cx="0" cy="6995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2352118" y="2592502"/>
            <a:ext cx="1408303" cy="692311"/>
            <a:chOff x="5101841" y="2012734"/>
            <a:chExt cx="2268086" cy="1114974"/>
          </a:xfrm>
        </p:grpSpPr>
        <p:sp>
          <p:nvSpPr>
            <p:cNvPr id="72" name="Oval 71"/>
            <p:cNvSpPr/>
            <p:nvPr/>
          </p:nvSpPr>
          <p:spPr>
            <a:xfrm rot="6509468">
              <a:off x="5677913" y="1440640"/>
              <a:ext cx="1110996" cy="2263140"/>
            </a:xfrm>
            <a:prstGeom prst="ellipse">
              <a:avLst/>
            </a:prstGeom>
            <a:solidFill>
              <a:srgbClr val="88B44D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6480000">
              <a:off x="6238357" y="1436662"/>
              <a:ext cx="0" cy="22631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1880000">
              <a:off x="6238357" y="2012734"/>
              <a:ext cx="0" cy="11109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Arrow Connector 80"/>
          <p:cNvCxnSpPr/>
          <p:nvPr/>
        </p:nvCxnSpPr>
        <p:spPr>
          <a:xfrm flipH="1">
            <a:off x="3214543" y="962400"/>
            <a:ext cx="101431" cy="3559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3688071" y="1573339"/>
            <a:ext cx="337775" cy="15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3595183" y="2227896"/>
            <a:ext cx="330471" cy="251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 flipV="1">
            <a:off x="3072442" y="2266765"/>
            <a:ext cx="76463" cy="206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1891756" y="1832276"/>
            <a:ext cx="272015" cy="1315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1331245" y="1466570"/>
            <a:ext cx="569288" cy="89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1888096" y="1040125"/>
            <a:ext cx="209995" cy="204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155819" y="1140359"/>
            <a:ext cx="3777688" cy="145447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682399" y="1025175"/>
            <a:ext cx="3182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Common subspace analysis: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are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matrices most similar?</a:t>
            </a:r>
          </a:p>
        </p:txBody>
      </p:sp>
      <p:cxnSp>
        <p:nvCxnSpPr>
          <p:cNvPr id="106" name="Straight Connector 105"/>
          <p:cNvCxnSpPr/>
          <p:nvPr/>
        </p:nvCxnSpPr>
        <p:spPr>
          <a:xfrm>
            <a:off x="0" y="3668952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86134" y="3593368"/>
          <a:ext cx="2103937" cy="3004027"/>
        </p:xfrm>
        <a:graphic>
          <a:graphicData uri="http://schemas.openxmlformats.org/drawingml/2006/table">
            <a:tbl>
              <a:tblPr firstRow="1" firstCol="1" bandRow="1"/>
              <a:tblGrid>
                <a:gridCol w="1348337">
                  <a:extLst>
                    <a:ext uri="{9D8B030D-6E8A-4147-A177-3AD203B41FA5}">
                      <a16:colId xmlns:a16="http://schemas.microsoft.com/office/drawing/2014/main" val="2156724771"/>
                    </a:ext>
                  </a:extLst>
                </a:gridCol>
                <a:gridCol w="755600">
                  <a:extLst>
                    <a:ext uri="{9D8B030D-6E8A-4147-A177-3AD203B41FA5}">
                      <a16:colId xmlns:a16="http://schemas.microsoft.com/office/drawing/2014/main" val="2266686166"/>
                    </a:ext>
                  </a:extLst>
                </a:gridCol>
              </a:tblGrid>
              <a:tr h="51087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320354"/>
                  </a:ext>
                </a:extLst>
              </a:tr>
              <a:tr h="348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avg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% variance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52.8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215060"/>
                  </a:ext>
                </a:extLst>
              </a:tr>
              <a:tr h="268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jaw length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0.187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996515"/>
                  </a:ext>
                </a:extLst>
              </a:tr>
              <a:tr h="268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head width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0.139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295234"/>
                  </a:ext>
                </a:extLst>
              </a:tr>
              <a:tr h="268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pectoral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0.250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996282"/>
                  </a:ext>
                </a:extLst>
              </a:tr>
              <a:tr h="268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pelvis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0.197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715682"/>
                  </a:ext>
                </a:extLst>
              </a:tr>
              <a:tr h="268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humerus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0.500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021531"/>
                  </a:ext>
                </a:extLst>
              </a:tr>
              <a:tr h="268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ulna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0.491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510229"/>
                  </a:ext>
                </a:extLst>
              </a:tr>
              <a:tr h="268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femur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0.401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506642"/>
                  </a:ext>
                </a:extLst>
              </a:tr>
              <a:tr h="268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tibia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0.438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27174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15971" y="4121367"/>
            <a:ext cx="5118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explains 46 – 61% of variance within species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Similar to shared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(92% of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11756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13561" y="2846048"/>
            <a:ext cx="3779068" cy="655383"/>
            <a:chOff x="921519" y="1359155"/>
            <a:chExt cx="3779068" cy="655383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042987" y="2014538"/>
              <a:ext cx="3657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-1260000" flipV="1">
              <a:off x="921519" y="1359155"/>
              <a:ext cx="36576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Arc 17"/>
          <p:cNvSpPr/>
          <p:nvPr/>
        </p:nvSpPr>
        <p:spPr>
          <a:xfrm rot="21016433">
            <a:off x="429448" y="2944165"/>
            <a:ext cx="914400" cy="914400"/>
          </a:xfrm>
          <a:prstGeom prst="arc">
            <a:avLst>
              <a:gd name="adj1" fmla="val 20552647"/>
              <a:gd name="adj2" fmla="val 14925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99627" y="308068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21.0°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08757" y="3316765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3838785" y="1955962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endParaRPr lang="en-US" sz="2400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5301734" y="662666"/>
          <a:ext cx="3295513" cy="3949019"/>
        </p:xfrm>
        <a:graphic>
          <a:graphicData uri="http://schemas.openxmlformats.org/drawingml/2006/table">
            <a:tbl>
              <a:tblPr firstRow="1" firstCol="1" bandRow="1"/>
              <a:tblGrid>
                <a:gridCol w="1422037">
                  <a:extLst>
                    <a:ext uri="{9D8B030D-6E8A-4147-A177-3AD203B41FA5}">
                      <a16:colId xmlns:a16="http://schemas.microsoft.com/office/drawing/2014/main" val="4058042944"/>
                    </a:ext>
                  </a:extLst>
                </a:gridCol>
                <a:gridCol w="1026476">
                  <a:extLst>
                    <a:ext uri="{9D8B030D-6E8A-4147-A177-3AD203B41FA5}">
                      <a16:colId xmlns:a16="http://schemas.microsoft.com/office/drawing/2014/main" val="3615449492"/>
                    </a:ext>
                  </a:extLst>
                </a:gridCol>
                <a:gridCol w="847000">
                  <a:extLst>
                    <a:ext uri="{9D8B030D-6E8A-4147-A177-3AD203B41FA5}">
                      <a16:colId xmlns:a16="http://schemas.microsoft.com/office/drawing/2014/main" val="930993219"/>
                    </a:ext>
                  </a:extLst>
                </a:gridCol>
              </a:tblGrid>
              <a:tr h="51087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541800"/>
                  </a:ext>
                </a:extLst>
              </a:tr>
              <a:tr h="375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variance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73.5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52.8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762523"/>
                  </a:ext>
                </a:extLst>
              </a:tr>
              <a:tr h="375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jaw length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0.017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0.187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419906"/>
                  </a:ext>
                </a:extLst>
              </a:tr>
              <a:tr h="375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head width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0.365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0.139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112163"/>
                  </a:ext>
                </a:extLst>
              </a:tr>
              <a:tr h="375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pectoral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0.140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0.250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10300"/>
                  </a:ext>
                </a:extLst>
              </a:tr>
              <a:tr h="375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pelvis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0.216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0.197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579350"/>
                  </a:ext>
                </a:extLst>
              </a:tr>
              <a:tr h="375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humerus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0.323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0.500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925984"/>
                  </a:ext>
                </a:extLst>
              </a:tr>
              <a:tr h="375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ulna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0.532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0.491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511821"/>
                  </a:ext>
                </a:extLst>
              </a:tr>
              <a:tr h="375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femur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0.373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0.401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110788"/>
                  </a:ext>
                </a:extLst>
              </a:tr>
              <a:tr h="375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tibia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0.522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0.438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35158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301734" y="2655837"/>
            <a:ext cx="3295513" cy="195584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02660" y="5518565"/>
            <a:ext cx="5126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divergence is aligned with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94467" y="609600"/>
            <a:ext cx="5080000" cy="5156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ree vector graphic: Silhouette, Bird, Black, Sitting - Free Image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298" y="5257800"/>
            <a:ext cx="370417" cy="508000"/>
          </a:xfrm>
          <a:prstGeom prst="rect">
            <a:avLst/>
          </a:prstGeom>
        </p:spPr>
      </p:pic>
      <p:pic>
        <p:nvPicPr>
          <p:cNvPr id="7" name="Picture 6" descr="Free vector graphic: Silhouette, Bird, Black, Sitting - Free Image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66" y="5240867"/>
            <a:ext cx="370417" cy="508000"/>
          </a:xfrm>
          <a:prstGeom prst="rect">
            <a:avLst/>
          </a:prstGeom>
        </p:spPr>
      </p:pic>
      <p:pic>
        <p:nvPicPr>
          <p:cNvPr id="9" name="Picture 8" descr="Free vector graphic: Silhouette, Bird, Black, Sitting - Free Image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98" y="5410200"/>
            <a:ext cx="370417" cy="508000"/>
          </a:xfrm>
          <a:prstGeom prst="rect">
            <a:avLst/>
          </a:prstGeom>
        </p:spPr>
      </p:pic>
      <p:pic>
        <p:nvPicPr>
          <p:cNvPr id="12" name="Picture 11" descr="Free vector graphic: Silhouette, Bird, Black, Sitting - Free Image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81" y="4494973"/>
            <a:ext cx="370417" cy="508000"/>
          </a:xfrm>
          <a:prstGeom prst="rect">
            <a:avLst/>
          </a:prstGeom>
        </p:spPr>
      </p:pic>
      <p:pic>
        <p:nvPicPr>
          <p:cNvPr id="14" name="Picture 13" descr="Free vector graphic: Silhouette, Bird, Black, Sitting - Free Image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6" y="2861733"/>
            <a:ext cx="370417" cy="508000"/>
          </a:xfrm>
          <a:prstGeom prst="rect">
            <a:avLst/>
          </a:prstGeom>
        </p:spPr>
      </p:pic>
      <p:pic>
        <p:nvPicPr>
          <p:cNvPr id="15" name="Picture 14" descr="Free vector graphic: Silhouette, Bird, Black, Sitting - Free Image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59" y="1346200"/>
            <a:ext cx="370417" cy="508000"/>
          </a:xfrm>
          <a:prstGeom prst="rect">
            <a:avLst/>
          </a:prstGeom>
        </p:spPr>
      </p:pic>
      <p:pic>
        <p:nvPicPr>
          <p:cNvPr id="16" name="Picture 15" descr="Free vector graphic: Silhouette, Bird, Black, Sitting - Free Image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298" y="1769535"/>
            <a:ext cx="370417" cy="508000"/>
          </a:xfrm>
          <a:prstGeom prst="rect">
            <a:avLst/>
          </a:prstGeom>
        </p:spPr>
      </p:pic>
      <p:pic>
        <p:nvPicPr>
          <p:cNvPr id="18" name="Picture 17" descr="Free vector graphic: Silhouette, Bird, Black, Sitting - Free Image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5" y="2933700"/>
            <a:ext cx="370417" cy="508000"/>
          </a:xfrm>
          <a:prstGeom prst="rect">
            <a:avLst/>
          </a:prstGeom>
        </p:spPr>
      </p:pic>
      <p:pic>
        <p:nvPicPr>
          <p:cNvPr id="19" name="Picture 18" descr="Free vector graphic: Silhouette, Bird, Black, Sitting - Free Image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69" y="3115733"/>
            <a:ext cx="370417" cy="508000"/>
          </a:xfrm>
          <a:prstGeom prst="rect">
            <a:avLst/>
          </a:prstGeom>
        </p:spPr>
      </p:pic>
      <p:pic>
        <p:nvPicPr>
          <p:cNvPr id="20" name="Picture 19" descr="Free vector graphic: Silhouette, Bird, Black, Sitting - Free Image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89" y="2933700"/>
            <a:ext cx="370417" cy="508000"/>
          </a:xfrm>
          <a:prstGeom prst="rect">
            <a:avLst/>
          </a:prstGeom>
        </p:spPr>
      </p:pic>
      <p:pic>
        <p:nvPicPr>
          <p:cNvPr id="21" name="Picture 20" descr="Free vector graphic: Silhouette, Bird, Black, Sitting - Free Image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10" y="3187700"/>
            <a:ext cx="370417" cy="508000"/>
          </a:xfrm>
          <a:prstGeom prst="rect">
            <a:avLst/>
          </a:prstGeom>
        </p:spPr>
      </p:pic>
      <p:pic>
        <p:nvPicPr>
          <p:cNvPr id="23" name="Picture 22" descr="Free vector graphic: Silhouette, Bird, Black, Sitting - Free Image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31" y="1883833"/>
            <a:ext cx="370417" cy="508000"/>
          </a:xfrm>
          <a:prstGeom prst="rect">
            <a:avLst/>
          </a:prstGeom>
        </p:spPr>
      </p:pic>
      <p:pic>
        <p:nvPicPr>
          <p:cNvPr id="24" name="Picture 23" descr="Free vector graphic: Silhouette, Bird, Black, Sitting - Free Image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66" y="1011767"/>
            <a:ext cx="370417" cy="508000"/>
          </a:xfrm>
          <a:prstGeom prst="rect">
            <a:avLst/>
          </a:prstGeom>
        </p:spPr>
      </p:pic>
      <p:pic>
        <p:nvPicPr>
          <p:cNvPr id="25" name="Picture 24" descr="Free vector graphic: Silhouette, Bird, Black, Sitting - Free Image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90" y="618067"/>
            <a:ext cx="370417" cy="508000"/>
          </a:xfrm>
          <a:prstGeom prst="rect">
            <a:avLst/>
          </a:prstGeom>
        </p:spPr>
      </p:pic>
      <p:pic>
        <p:nvPicPr>
          <p:cNvPr id="26" name="Picture 25" descr="Free vector graphic: Silhouette, Bird, Black, Sitting - Free Image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09" y="1896947"/>
            <a:ext cx="370417" cy="508000"/>
          </a:xfrm>
          <a:prstGeom prst="rect">
            <a:avLst/>
          </a:prstGeom>
        </p:spPr>
      </p:pic>
      <p:pic>
        <p:nvPicPr>
          <p:cNvPr id="8" name="Picture 7" descr="Free vector graphic: Silhouette, Bird, Black, Sitting - Free Image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19" y="4300035"/>
            <a:ext cx="370417" cy="508000"/>
          </a:xfrm>
          <a:prstGeom prst="rect">
            <a:avLst/>
          </a:prstGeom>
        </p:spPr>
      </p:pic>
      <p:pic>
        <p:nvPicPr>
          <p:cNvPr id="10" name="Picture 9" descr="Free vector graphic: Silhouette, Bird, Black, Sitting - Free Image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26" y="4240147"/>
            <a:ext cx="370417" cy="508000"/>
          </a:xfrm>
          <a:prstGeom prst="rect">
            <a:avLst/>
          </a:prstGeom>
        </p:spPr>
      </p:pic>
      <p:pic>
        <p:nvPicPr>
          <p:cNvPr id="11" name="Picture 10" descr="Free vector graphic: Silhouette, Bird, Black, Sitting - Free Image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42" y="4494973"/>
            <a:ext cx="370417" cy="508000"/>
          </a:xfrm>
          <a:prstGeom prst="rect">
            <a:avLst/>
          </a:prstGeom>
        </p:spPr>
      </p:pic>
      <p:pic>
        <p:nvPicPr>
          <p:cNvPr id="28" name="Picture 27" descr="Original file ‎ (SVG file, nominally 100 × 100 pixels, file size: 2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07" y="4509786"/>
            <a:ext cx="549479" cy="549479"/>
          </a:xfrm>
          <a:prstGeom prst="rect">
            <a:avLst/>
          </a:prstGeom>
        </p:spPr>
      </p:pic>
      <p:pic>
        <p:nvPicPr>
          <p:cNvPr id="29" name="Picture 28" descr="Silhouette &lt;strong&gt;Mouse&lt;/strong&gt; Sitting Free Stock Photo - Public Domain Picture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07" y="3429001"/>
            <a:ext cx="614956" cy="614956"/>
          </a:xfrm>
          <a:prstGeom prst="rect">
            <a:avLst/>
          </a:prstGeom>
        </p:spPr>
      </p:pic>
      <p:pic>
        <p:nvPicPr>
          <p:cNvPr id="22" name="Picture 21" descr="Free vector graphic: Silhouette, Bird, Black, Sitting - Free Image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90" y="3175000"/>
            <a:ext cx="370417" cy="508000"/>
          </a:xfrm>
          <a:prstGeom prst="rect">
            <a:avLst/>
          </a:prstGeom>
        </p:spPr>
      </p:pic>
      <p:pic>
        <p:nvPicPr>
          <p:cNvPr id="30" name="Picture 29" descr="Silhouette &lt;strong&gt;Mouse&lt;/strong&gt; Sitting Free Stock Photo - Public Domain Picture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67" y="3441701"/>
            <a:ext cx="614956" cy="614956"/>
          </a:xfrm>
          <a:prstGeom prst="rect">
            <a:avLst/>
          </a:prstGeom>
        </p:spPr>
      </p:pic>
      <p:pic>
        <p:nvPicPr>
          <p:cNvPr id="13" name="Picture 12" descr="Free vector graphic: Silhouette, Bird, Black, Sitting - Free Image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10" y="3834573"/>
            <a:ext cx="370417" cy="508000"/>
          </a:xfrm>
          <a:prstGeom prst="rect">
            <a:avLst/>
          </a:prstGeom>
        </p:spPr>
      </p:pic>
      <p:pic>
        <p:nvPicPr>
          <p:cNvPr id="17" name="Picture 16" descr="Free vector graphic: Silhouette, Bird, Black, Sitting - Free Image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49" y="3580573"/>
            <a:ext cx="370417" cy="50800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V="1">
            <a:off x="2294467" y="2082796"/>
            <a:ext cx="51181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564035" y="361514"/>
          <a:ext cx="609600" cy="5709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11963400"/>
                    </a:ext>
                  </a:extLst>
                </a:gridCol>
              </a:tblGrid>
              <a:tr h="634409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90°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369990"/>
                  </a:ext>
                </a:extLst>
              </a:tr>
              <a:tr h="634409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79°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271067"/>
                  </a:ext>
                </a:extLst>
              </a:tr>
              <a:tr h="634409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68°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506090"/>
                  </a:ext>
                </a:extLst>
              </a:tr>
              <a:tr h="634409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56°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028160"/>
                  </a:ext>
                </a:extLst>
              </a:tr>
              <a:tr h="634409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45°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64799"/>
                  </a:ext>
                </a:extLst>
              </a:tr>
              <a:tr h="634409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34°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764252"/>
                  </a:ext>
                </a:extLst>
              </a:tr>
              <a:tr h="634409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23°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737763"/>
                  </a:ext>
                </a:extLst>
              </a:tr>
              <a:tr h="634409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11°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799119"/>
                  </a:ext>
                </a:extLst>
              </a:tr>
              <a:tr h="634409"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769933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2083981" y="5752756"/>
            <a:ext cx="5360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0.0     0.8    1.5     2.3     3.0   3.8    4.5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01373" y="2508810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i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42069" y="6174435"/>
            <a:ext cx="3930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 (millions of years, est.)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990526" y="6427305"/>
            <a:ext cx="221246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Schluter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1996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96947" y="1780171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expectation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7412567" y="2090477"/>
            <a:ext cx="2418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5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17417" y="1489157"/>
            <a:ext cx="823673" cy="394045"/>
            <a:chOff x="5110456" y="5042604"/>
            <a:chExt cx="1326533" cy="634612"/>
          </a:xfrm>
        </p:grpSpPr>
        <p:sp>
          <p:nvSpPr>
            <p:cNvPr id="5" name="Oval 4"/>
            <p:cNvSpPr/>
            <p:nvPr/>
          </p:nvSpPr>
          <p:spPr>
            <a:xfrm rot="5160000">
              <a:off x="5456838" y="4696222"/>
              <a:ext cx="630830" cy="1323594"/>
            </a:xfrm>
            <a:prstGeom prst="ellipse">
              <a:avLst/>
            </a:prstGeom>
            <a:solidFill>
              <a:srgbClr val="88B44D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rot="5160000">
              <a:off x="5775192" y="4699951"/>
              <a:ext cx="0" cy="13235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560000">
              <a:off x="5775192" y="5046280"/>
              <a:ext cx="0" cy="6309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363399" y="1432460"/>
            <a:ext cx="1079936" cy="526197"/>
            <a:chOff x="5072781" y="1624268"/>
            <a:chExt cx="1739249" cy="847447"/>
          </a:xfrm>
        </p:grpSpPr>
        <p:sp>
          <p:nvSpPr>
            <p:cNvPr id="9" name="Oval 8"/>
            <p:cNvSpPr/>
            <p:nvPr/>
          </p:nvSpPr>
          <p:spPr>
            <a:xfrm rot="6085343">
              <a:off x="5522296" y="1178928"/>
              <a:ext cx="844393" cy="1735074"/>
            </a:xfrm>
            <a:prstGeom prst="ellipse">
              <a:avLst/>
            </a:prstGeom>
            <a:solidFill>
              <a:srgbClr val="F5E627">
                <a:alpha val="8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6120000">
              <a:off x="5940318" y="1182411"/>
              <a:ext cx="0" cy="17350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1520000">
              <a:off x="5940318" y="1628181"/>
              <a:ext cx="0" cy="8435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734259" y="1460969"/>
            <a:ext cx="1176303" cy="537971"/>
            <a:chOff x="6810095" y="3069318"/>
            <a:chExt cx="2525929" cy="1155211"/>
          </a:xfrm>
        </p:grpSpPr>
        <p:sp>
          <p:nvSpPr>
            <p:cNvPr id="13" name="Oval 12"/>
            <p:cNvSpPr/>
            <p:nvPr/>
          </p:nvSpPr>
          <p:spPr>
            <a:xfrm rot="5760000">
              <a:off x="7495895" y="2383518"/>
              <a:ext cx="1152144" cy="2523744"/>
            </a:xfrm>
            <a:prstGeom prst="ellipse">
              <a:avLst/>
            </a:prstGeom>
            <a:solidFill>
              <a:srgbClr val="704E2C">
                <a:alpha val="91765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760000">
              <a:off x="8074152" y="2386585"/>
              <a:ext cx="0" cy="25237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1160000">
              <a:off x="8074152" y="3072385"/>
              <a:ext cx="0" cy="11521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1440089" y="1497549"/>
            <a:ext cx="959115" cy="398189"/>
            <a:chOff x="5852160" y="2144182"/>
            <a:chExt cx="2059553" cy="855051"/>
          </a:xfrm>
        </p:grpSpPr>
        <p:sp>
          <p:nvSpPr>
            <p:cNvPr id="17" name="Oval 16"/>
            <p:cNvSpPr/>
            <p:nvPr/>
          </p:nvSpPr>
          <p:spPr>
            <a:xfrm rot="7020000">
              <a:off x="6457817" y="1540678"/>
              <a:ext cx="850392" cy="2057400"/>
            </a:xfrm>
            <a:prstGeom prst="ellipse">
              <a:avLst/>
            </a:prstGeom>
            <a:solidFill>
              <a:srgbClr val="704E2C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7020000">
              <a:off x="6880860" y="1545337"/>
              <a:ext cx="0" cy="2057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2420000">
              <a:off x="6880860" y="2148841"/>
              <a:ext cx="0" cy="8503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5907335" y="1224248"/>
            <a:ext cx="1465527" cy="889987"/>
            <a:chOff x="7703819" y="1531609"/>
            <a:chExt cx="3146994" cy="1911108"/>
          </a:xfrm>
        </p:grpSpPr>
        <p:sp>
          <p:nvSpPr>
            <p:cNvPr id="21" name="Oval 20"/>
            <p:cNvSpPr/>
            <p:nvPr/>
          </p:nvSpPr>
          <p:spPr>
            <a:xfrm rot="7440000">
              <a:off x="8322497" y="914389"/>
              <a:ext cx="1911096" cy="3145536"/>
            </a:xfrm>
            <a:prstGeom prst="ellipse">
              <a:avLst/>
            </a:prstGeom>
            <a:solidFill>
              <a:srgbClr val="704E2C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7440000">
              <a:off x="9276587" y="914401"/>
              <a:ext cx="0" cy="31455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2840000">
              <a:off x="9276587" y="1531621"/>
              <a:ext cx="0" cy="19110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3484585" y="1498134"/>
            <a:ext cx="1177067" cy="435705"/>
            <a:chOff x="4341114" y="1774033"/>
            <a:chExt cx="1895678" cy="701706"/>
          </a:xfrm>
        </p:grpSpPr>
        <p:sp>
          <p:nvSpPr>
            <p:cNvPr id="25" name="Oval 24"/>
            <p:cNvSpPr/>
            <p:nvPr/>
          </p:nvSpPr>
          <p:spPr>
            <a:xfrm rot="5460000">
              <a:off x="4940630" y="1177387"/>
              <a:ext cx="699516" cy="1892808"/>
            </a:xfrm>
            <a:prstGeom prst="ellipse">
              <a:avLst/>
            </a:prstGeom>
            <a:solidFill>
              <a:srgbClr val="88B44D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60000">
              <a:off x="5287518" y="1179577"/>
              <a:ext cx="0" cy="18928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60000">
              <a:off x="5287518" y="1776223"/>
              <a:ext cx="0" cy="6995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7303142" y="1489495"/>
            <a:ext cx="1408303" cy="692311"/>
            <a:chOff x="5101841" y="2012734"/>
            <a:chExt cx="2268086" cy="1114974"/>
          </a:xfrm>
        </p:grpSpPr>
        <p:sp>
          <p:nvSpPr>
            <p:cNvPr id="29" name="Oval 28"/>
            <p:cNvSpPr/>
            <p:nvPr/>
          </p:nvSpPr>
          <p:spPr>
            <a:xfrm rot="6509468">
              <a:off x="5677913" y="1440640"/>
              <a:ext cx="1110996" cy="2263140"/>
            </a:xfrm>
            <a:prstGeom prst="ellipse">
              <a:avLst/>
            </a:prstGeom>
            <a:solidFill>
              <a:srgbClr val="88B44D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6480000">
              <a:off x="6238357" y="1436662"/>
              <a:ext cx="0" cy="22631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1880000">
              <a:off x="6238357" y="2012734"/>
              <a:ext cx="0" cy="11109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V="1">
            <a:off x="342952" y="2393283"/>
            <a:ext cx="82296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572552" y="2162454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60301" y="149120"/>
            <a:ext cx="7632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Tensor analysis: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do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matrices differ the most?</a:t>
            </a:r>
          </a:p>
        </p:txBody>
      </p:sp>
      <p:cxnSp>
        <p:nvCxnSpPr>
          <p:cNvPr id="106" name="Straight Connector 105"/>
          <p:cNvCxnSpPr/>
          <p:nvPr/>
        </p:nvCxnSpPr>
        <p:spPr>
          <a:xfrm>
            <a:off x="0" y="2745125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5515" y="3129154"/>
          <a:ext cx="1773526" cy="3004027"/>
        </p:xfrm>
        <a:graphic>
          <a:graphicData uri="http://schemas.openxmlformats.org/drawingml/2006/table">
            <a:tbl>
              <a:tblPr firstRow="1" firstCol="1" bandRow="1"/>
              <a:tblGrid>
                <a:gridCol w="1069207">
                  <a:extLst>
                    <a:ext uri="{9D8B030D-6E8A-4147-A177-3AD203B41FA5}">
                      <a16:colId xmlns:a16="http://schemas.microsoft.com/office/drawing/2014/main" val="3642816477"/>
                    </a:ext>
                  </a:extLst>
                </a:gridCol>
                <a:gridCol w="704319">
                  <a:extLst>
                    <a:ext uri="{9D8B030D-6E8A-4147-A177-3AD203B41FA5}">
                      <a16:colId xmlns:a16="http://schemas.microsoft.com/office/drawing/2014/main" val="647001240"/>
                    </a:ext>
                  </a:extLst>
                </a:gridCol>
              </a:tblGrid>
              <a:tr h="51087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133694"/>
                  </a:ext>
                </a:extLst>
              </a:tr>
              <a:tr h="348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variance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54105"/>
                  </a:ext>
                </a:extLst>
              </a:tr>
              <a:tr h="268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jaw length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-0.020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973912"/>
                  </a:ext>
                </a:extLst>
              </a:tr>
              <a:tr h="268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head width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0.006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76967"/>
                  </a:ext>
                </a:extLst>
              </a:tr>
              <a:tr h="268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pectoral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-0.104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041907"/>
                  </a:ext>
                </a:extLst>
              </a:tr>
              <a:tr h="268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pelvis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-0.019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857691"/>
                  </a:ext>
                </a:extLst>
              </a:tr>
              <a:tr h="268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humerus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0.459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38111"/>
                  </a:ext>
                </a:extLst>
              </a:tr>
              <a:tr h="268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ulna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0.411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209720"/>
                  </a:ext>
                </a:extLst>
              </a:tr>
              <a:tr h="268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femur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0.531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91487"/>
                  </a:ext>
                </a:extLst>
              </a:tr>
              <a:tr h="268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tibia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0.571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716861"/>
                  </a:ext>
                </a:extLst>
              </a:tr>
            </a:tbl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2902071" y="3800005"/>
            <a:ext cx="5572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84% of variation among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matrices in 3 subspaces (“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eigentensors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41% of variation explained by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8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5854" y="1837380"/>
            <a:ext cx="3779068" cy="655383"/>
            <a:chOff x="921519" y="1359155"/>
            <a:chExt cx="3779068" cy="655383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042987" y="2014538"/>
              <a:ext cx="3657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-1260000" flipV="1">
              <a:off x="921519" y="1359155"/>
              <a:ext cx="36576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Arc 17"/>
          <p:cNvSpPr/>
          <p:nvPr/>
        </p:nvSpPr>
        <p:spPr>
          <a:xfrm rot="21016433">
            <a:off x="391741" y="1935497"/>
            <a:ext cx="914400" cy="914400"/>
          </a:xfrm>
          <a:prstGeom prst="arc">
            <a:avLst>
              <a:gd name="adj1" fmla="val 20552647"/>
              <a:gd name="adj2" fmla="val 14925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61921" y="2072012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21.0°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57591" y="4945672"/>
            <a:ext cx="3964807" cy="1301861"/>
            <a:chOff x="557549" y="4015505"/>
            <a:chExt cx="3964807" cy="1301861"/>
          </a:xfrm>
        </p:grpSpPr>
        <p:grpSp>
          <p:nvGrpSpPr>
            <p:cNvPr id="16" name="Group 15"/>
            <p:cNvGrpSpPr/>
            <p:nvPr/>
          </p:nvGrpSpPr>
          <p:grpSpPr>
            <a:xfrm>
              <a:off x="557549" y="4015505"/>
              <a:ext cx="3964807" cy="976856"/>
              <a:chOff x="735780" y="3969001"/>
              <a:chExt cx="3964807" cy="976856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V="1">
                <a:off x="1042987" y="4945857"/>
                <a:ext cx="3657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-1920000" flipV="1">
                <a:off x="735780" y="3969001"/>
                <a:ext cx="3657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Arc 18"/>
            <p:cNvSpPr/>
            <p:nvPr/>
          </p:nvSpPr>
          <p:spPr>
            <a:xfrm rot="20423110">
              <a:off x="802764" y="4402966"/>
              <a:ext cx="914400" cy="914400"/>
            </a:xfrm>
            <a:prstGeom prst="arc">
              <a:avLst>
                <a:gd name="adj1" fmla="val 19939729"/>
                <a:gd name="adj2" fmla="val 230618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59004" y="4490834"/>
              <a:ext cx="72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32.1°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30559" y="4991898"/>
            <a:ext cx="3918313" cy="1221787"/>
            <a:chOff x="4835161" y="4015505"/>
            <a:chExt cx="3918313" cy="1221786"/>
          </a:xfrm>
        </p:grpSpPr>
        <p:grpSp>
          <p:nvGrpSpPr>
            <p:cNvPr id="17" name="Group 16"/>
            <p:cNvGrpSpPr/>
            <p:nvPr/>
          </p:nvGrpSpPr>
          <p:grpSpPr>
            <a:xfrm>
              <a:off x="4835161" y="4015505"/>
              <a:ext cx="3918313" cy="922613"/>
              <a:chOff x="4835161" y="4015505"/>
              <a:chExt cx="3918313" cy="922613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V="1">
                <a:off x="5095874" y="4938118"/>
                <a:ext cx="3657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-1800000" flipV="1">
                <a:off x="4835161" y="4015505"/>
                <a:ext cx="3657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Arc 20"/>
            <p:cNvSpPr/>
            <p:nvPr/>
          </p:nvSpPr>
          <p:spPr>
            <a:xfrm rot="20880205">
              <a:off x="5116459" y="4322891"/>
              <a:ext cx="914400" cy="914400"/>
            </a:xfrm>
            <a:prstGeom prst="arc">
              <a:avLst>
                <a:gd name="adj1" fmla="val 19939729"/>
                <a:gd name="adj2" fmla="val 175113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07846" y="4482199"/>
              <a:ext cx="72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30.4°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171049" y="2308097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4144525" y="5683957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3801077" y="947294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8569603" y="5643262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3557512" y="3586809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8043144" y="3745793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endParaRPr lang="en-US" sz="2400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5490269" y="208513"/>
          <a:ext cx="3182164" cy="2789483"/>
        </p:xfrm>
        <a:graphic>
          <a:graphicData uri="http://schemas.openxmlformats.org/drawingml/2006/table">
            <a:tbl>
              <a:tblPr firstRow="1" firstCol="1" bandRow="1"/>
              <a:tblGrid>
                <a:gridCol w="1069207">
                  <a:extLst>
                    <a:ext uri="{9D8B030D-6E8A-4147-A177-3AD203B41FA5}">
                      <a16:colId xmlns:a16="http://schemas.microsoft.com/office/drawing/2014/main" val="4058042944"/>
                    </a:ext>
                  </a:extLst>
                </a:gridCol>
                <a:gridCol w="771791">
                  <a:extLst>
                    <a:ext uri="{9D8B030D-6E8A-4147-A177-3AD203B41FA5}">
                      <a16:colId xmlns:a16="http://schemas.microsoft.com/office/drawing/2014/main" val="3615449492"/>
                    </a:ext>
                  </a:extLst>
                </a:gridCol>
                <a:gridCol w="636847">
                  <a:extLst>
                    <a:ext uri="{9D8B030D-6E8A-4147-A177-3AD203B41FA5}">
                      <a16:colId xmlns:a16="http://schemas.microsoft.com/office/drawing/2014/main" val="930993219"/>
                    </a:ext>
                  </a:extLst>
                </a:gridCol>
                <a:gridCol w="704319">
                  <a:extLst>
                    <a:ext uri="{9D8B030D-6E8A-4147-A177-3AD203B41FA5}">
                      <a16:colId xmlns:a16="http://schemas.microsoft.com/office/drawing/2014/main" val="3972708111"/>
                    </a:ext>
                  </a:extLst>
                </a:gridCol>
              </a:tblGrid>
              <a:tr h="51087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541800"/>
                  </a:ext>
                </a:extLst>
              </a:tr>
              <a:tr h="348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variance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762523"/>
                  </a:ext>
                </a:extLst>
              </a:tr>
              <a:tr h="241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jaw length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419906"/>
                  </a:ext>
                </a:extLst>
              </a:tr>
              <a:tr h="241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head width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0.365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112163"/>
                  </a:ext>
                </a:extLst>
              </a:tr>
              <a:tr h="241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pectoral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0.140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-0.104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10300"/>
                  </a:ext>
                </a:extLst>
              </a:tr>
              <a:tr h="241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pelvis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0.216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-0.019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579350"/>
                  </a:ext>
                </a:extLst>
              </a:tr>
              <a:tr h="241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humerus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0.323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925984"/>
                  </a:ext>
                </a:extLst>
              </a:tr>
              <a:tr h="241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ulna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0.491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511821"/>
                  </a:ext>
                </a:extLst>
              </a:tr>
              <a:tr h="241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femur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0.373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0.401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0.531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110788"/>
                  </a:ext>
                </a:extLst>
              </a:tr>
              <a:tr h="241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tibia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0.522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0.438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0.571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351581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5490270" y="2046947"/>
            <a:ext cx="3174299" cy="97102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4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>
            <a:endCxn id="264" idx="3"/>
          </p:cNvCxnSpPr>
          <p:nvPr/>
        </p:nvCxnSpPr>
        <p:spPr>
          <a:xfrm>
            <a:off x="1252141" y="2878549"/>
            <a:ext cx="75804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344338" y="1433805"/>
            <a:ext cx="7488263" cy="2906413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07575" y="3159239"/>
            <a:ext cx="1894447" cy="866408"/>
            <a:chOff x="6810095" y="3069318"/>
            <a:chExt cx="2525929" cy="1155211"/>
          </a:xfrm>
        </p:grpSpPr>
        <p:sp>
          <p:nvSpPr>
            <p:cNvPr id="292" name="Oval 291"/>
            <p:cNvSpPr/>
            <p:nvPr/>
          </p:nvSpPr>
          <p:spPr>
            <a:xfrm rot="5760000">
              <a:off x="7495895" y="2383518"/>
              <a:ext cx="1152144" cy="2523744"/>
            </a:xfrm>
            <a:prstGeom prst="ellipse">
              <a:avLst/>
            </a:prstGeom>
            <a:solidFill>
              <a:srgbClr val="704E2C">
                <a:alpha val="91765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5760000">
              <a:off x="8074152" y="2386585"/>
              <a:ext cx="0" cy="25237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1160000">
              <a:off x="8074152" y="3072385"/>
              <a:ext cx="0" cy="11521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389123" y="2465387"/>
            <a:ext cx="1544665" cy="641288"/>
            <a:chOff x="5852160" y="2144182"/>
            <a:chExt cx="2059553" cy="855051"/>
          </a:xfrm>
        </p:grpSpPr>
        <p:sp>
          <p:nvSpPr>
            <p:cNvPr id="294" name="Oval 293"/>
            <p:cNvSpPr/>
            <p:nvPr/>
          </p:nvSpPr>
          <p:spPr>
            <a:xfrm rot="7020000">
              <a:off x="6457817" y="1540678"/>
              <a:ext cx="850392" cy="2057400"/>
            </a:xfrm>
            <a:prstGeom prst="ellipse">
              <a:avLst/>
            </a:prstGeom>
            <a:solidFill>
              <a:srgbClr val="704E2C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7020000">
              <a:off x="6880860" y="1545337"/>
              <a:ext cx="0" cy="2057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2420000">
              <a:off x="6880860" y="2148841"/>
              <a:ext cx="0" cy="8503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Oval 292"/>
          <p:cNvSpPr/>
          <p:nvPr/>
        </p:nvSpPr>
        <p:spPr>
          <a:xfrm rot="6085343">
            <a:off x="2867257" y="3507814"/>
            <a:ext cx="844393" cy="1735075"/>
          </a:xfrm>
          <a:prstGeom prst="ellipse">
            <a:avLst/>
          </a:prstGeom>
          <a:solidFill>
            <a:srgbClr val="F5E627">
              <a:alpha val="82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Oval 294"/>
          <p:cNvSpPr/>
          <p:nvPr/>
        </p:nvSpPr>
        <p:spPr>
          <a:xfrm rot="5160000">
            <a:off x="1979078" y="1258145"/>
            <a:ext cx="630831" cy="1323595"/>
          </a:xfrm>
          <a:prstGeom prst="ellipse">
            <a:avLst/>
          </a:prstGeom>
          <a:solidFill>
            <a:srgbClr val="88B44D">
              <a:alpha val="92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5" name="Rectangle 287"/>
          <p:cNvSpPr>
            <a:spLocks noChangeArrowheads="1"/>
          </p:cNvSpPr>
          <p:nvPr/>
        </p:nvSpPr>
        <p:spPr bwMode="auto">
          <a:xfrm>
            <a:off x="1040045" y="1158771"/>
            <a:ext cx="5955" cy="9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9" name="Line 291"/>
          <p:cNvSpPr>
            <a:spLocks noChangeShapeType="1"/>
          </p:cNvSpPr>
          <p:nvPr/>
        </p:nvSpPr>
        <p:spPr bwMode="auto">
          <a:xfrm>
            <a:off x="1237603" y="4791335"/>
            <a:ext cx="34529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0" name="Line 292"/>
          <p:cNvSpPr>
            <a:spLocks noChangeShapeType="1"/>
          </p:cNvSpPr>
          <p:nvPr/>
        </p:nvSpPr>
        <p:spPr bwMode="auto">
          <a:xfrm>
            <a:off x="1237603" y="4312704"/>
            <a:ext cx="34529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77866" y="2005960"/>
            <a:ext cx="2360247" cy="1433331"/>
            <a:chOff x="7703819" y="1531609"/>
            <a:chExt cx="3146994" cy="1911108"/>
          </a:xfrm>
        </p:grpSpPr>
        <p:sp>
          <p:nvSpPr>
            <p:cNvPr id="289" name="Oval 288"/>
            <p:cNvSpPr/>
            <p:nvPr/>
          </p:nvSpPr>
          <p:spPr>
            <a:xfrm rot="7440000">
              <a:off x="8322497" y="914389"/>
              <a:ext cx="1911096" cy="3145536"/>
            </a:xfrm>
            <a:prstGeom prst="ellipse">
              <a:avLst/>
            </a:prstGeom>
            <a:solidFill>
              <a:srgbClr val="704E2C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7440000">
              <a:off x="9276587" y="914401"/>
              <a:ext cx="0" cy="31455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2840000">
              <a:off x="9276587" y="1531621"/>
              <a:ext cx="0" cy="19110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1" name="Line 293"/>
          <p:cNvSpPr>
            <a:spLocks noChangeShapeType="1"/>
          </p:cNvSpPr>
          <p:nvPr/>
        </p:nvSpPr>
        <p:spPr bwMode="auto">
          <a:xfrm>
            <a:off x="1237603" y="3832883"/>
            <a:ext cx="34529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2" name="Line 294"/>
          <p:cNvSpPr>
            <a:spLocks noChangeShapeType="1"/>
          </p:cNvSpPr>
          <p:nvPr/>
        </p:nvSpPr>
        <p:spPr bwMode="auto">
          <a:xfrm>
            <a:off x="1237603" y="3362585"/>
            <a:ext cx="34529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3" name="Line 295"/>
          <p:cNvSpPr>
            <a:spLocks noChangeShapeType="1"/>
          </p:cNvSpPr>
          <p:nvPr/>
        </p:nvSpPr>
        <p:spPr bwMode="auto">
          <a:xfrm>
            <a:off x="1237603" y="2883955"/>
            <a:ext cx="34529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4" name="Line 296"/>
          <p:cNvSpPr>
            <a:spLocks noChangeShapeType="1"/>
          </p:cNvSpPr>
          <p:nvPr/>
        </p:nvSpPr>
        <p:spPr bwMode="auto">
          <a:xfrm>
            <a:off x="1237603" y="2412467"/>
            <a:ext cx="34529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5" name="Line 297"/>
          <p:cNvSpPr>
            <a:spLocks noChangeShapeType="1"/>
          </p:cNvSpPr>
          <p:nvPr/>
        </p:nvSpPr>
        <p:spPr bwMode="auto">
          <a:xfrm>
            <a:off x="1237603" y="1933835"/>
            <a:ext cx="34529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6" name="Line 298"/>
          <p:cNvSpPr>
            <a:spLocks noChangeShapeType="1"/>
          </p:cNvSpPr>
          <p:nvPr/>
        </p:nvSpPr>
        <p:spPr bwMode="auto">
          <a:xfrm>
            <a:off x="1237603" y="1463539"/>
            <a:ext cx="34529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8" name="Rectangle 300"/>
          <p:cNvSpPr>
            <a:spLocks noChangeArrowheads="1"/>
          </p:cNvSpPr>
          <p:nvPr/>
        </p:nvSpPr>
        <p:spPr bwMode="auto">
          <a:xfrm>
            <a:off x="867977" y="4706332"/>
            <a:ext cx="307777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-0.20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1259" name="Rectangle 301"/>
          <p:cNvSpPr>
            <a:spLocks noChangeArrowheads="1"/>
          </p:cNvSpPr>
          <p:nvPr/>
        </p:nvSpPr>
        <p:spPr bwMode="auto">
          <a:xfrm>
            <a:off x="867977" y="4227702"/>
            <a:ext cx="307777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-0.15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1260" name="Rectangle 302"/>
          <p:cNvSpPr>
            <a:spLocks noChangeArrowheads="1"/>
          </p:cNvSpPr>
          <p:nvPr/>
        </p:nvSpPr>
        <p:spPr bwMode="auto">
          <a:xfrm>
            <a:off x="867977" y="3747880"/>
            <a:ext cx="307777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-0.10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1261" name="Rectangle 303"/>
          <p:cNvSpPr>
            <a:spLocks noChangeArrowheads="1"/>
          </p:cNvSpPr>
          <p:nvPr/>
        </p:nvSpPr>
        <p:spPr bwMode="auto">
          <a:xfrm>
            <a:off x="867977" y="3277583"/>
            <a:ext cx="307777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-0.05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1262" name="Rectangle 304"/>
          <p:cNvSpPr>
            <a:spLocks noChangeArrowheads="1"/>
          </p:cNvSpPr>
          <p:nvPr/>
        </p:nvSpPr>
        <p:spPr bwMode="auto">
          <a:xfrm>
            <a:off x="902501" y="2797760"/>
            <a:ext cx="262892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0.00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1263" name="Rectangle 305"/>
          <p:cNvSpPr>
            <a:spLocks noChangeArrowheads="1"/>
          </p:cNvSpPr>
          <p:nvPr/>
        </p:nvSpPr>
        <p:spPr bwMode="auto">
          <a:xfrm>
            <a:off x="902501" y="2327464"/>
            <a:ext cx="262892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0.05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1264" name="Rectangle 306"/>
          <p:cNvSpPr>
            <a:spLocks noChangeArrowheads="1"/>
          </p:cNvSpPr>
          <p:nvPr/>
        </p:nvSpPr>
        <p:spPr bwMode="auto">
          <a:xfrm>
            <a:off x="902501" y="1847642"/>
            <a:ext cx="262892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0.10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1265" name="Rectangle 307"/>
          <p:cNvSpPr>
            <a:spLocks noChangeArrowheads="1"/>
          </p:cNvSpPr>
          <p:nvPr/>
        </p:nvSpPr>
        <p:spPr bwMode="auto">
          <a:xfrm>
            <a:off x="902501" y="1377346"/>
            <a:ext cx="262892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 dirty="0">
                <a:solidFill>
                  <a:srgbClr val="000000"/>
                </a:solidFill>
                <a:cs typeface="Arial" panose="020B0604020202020204" pitchFamily="34" charset="0"/>
              </a:rPr>
              <a:t>0.15</a:t>
            </a:r>
            <a:endParaRPr lang="en-US" altLang="en-US" sz="1051" dirty="0">
              <a:cs typeface="Arial" panose="020B0604020202020204" pitchFamily="34" charset="0"/>
            </a:endParaRPr>
          </a:p>
        </p:txBody>
      </p:sp>
      <p:sp>
        <p:nvSpPr>
          <p:cNvPr id="264" name="Rectangle 330"/>
          <p:cNvSpPr>
            <a:spLocks noChangeArrowheads="1"/>
          </p:cNvSpPr>
          <p:nvPr/>
        </p:nvSpPr>
        <p:spPr bwMode="auto">
          <a:xfrm>
            <a:off x="1272132" y="992608"/>
            <a:ext cx="7560469" cy="4272535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Line 333"/>
          <p:cNvSpPr>
            <a:spLocks noChangeShapeType="1"/>
          </p:cNvSpPr>
          <p:nvPr/>
        </p:nvSpPr>
        <p:spPr bwMode="auto">
          <a:xfrm>
            <a:off x="2217485" y="5262823"/>
            <a:ext cx="0" cy="523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Line 334"/>
          <p:cNvSpPr>
            <a:spLocks noChangeShapeType="1"/>
          </p:cNvSpPr>
          <p:nvPr/>
        </p:nvSpPr>
        <p:spPr bwMode="auto">
          <a:xfrm>
            <a:off x="2691355" y="5262823"/>
            <a:ext cx="0" cy="523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Line 335"/>
          <p:cNvSpPr>
            <a:spLocks noChangeShapeType="1"/>
          </p:cNvSpPr>
          <p:nvPr/>
        </p:nvSpPr>
        <p:spPr bwMode="auto">
          <a:xfrm>
            <a:off x="3164032" y="5262823"/>
            <a:ext cx="0" cy="523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Line 336"/>
          <p:cNvSpPr>
            <a:spLocks noChangeShapeType="1"/>
          </p:cNvSpPr>
          <p:nvPr/>
        </p:nvSpPr>
        <p:spPr bwMode="auto">
          <a:xfrm>
            <a:off x="3636711" y="5262823"/>
            <a:ext cx="0" cy="523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Line 337"/>
          <p:cNvSpPr>
            <a:spLocks noChangeShapeType="1"/>
          </p:cNvSpPr>
          <p:nvPr/>
        </p:nvSpPr>
        <p:spPr bwMode="auto">
          <a:xfrm>
            <a:off x="4109388" y="5262823"/>
            <a:ext cx="0" cy="523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Line 338"/>
          <p:cNvSpPr>
            <a:spLocks noChangeShapeType="1"/>
          </p:cNvSpPr>
          <p:nvPr/>
        </p:nvSpPr>
        <p:spPr bwMode="auto">
          <a:xfrm>
            <a:off x="4582067" y="5262823"/>
            <a:ext cx="0" cy="523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Line 339"/>
          <p:cNvSpPr>
            <a:spLocks noChangeShapeType="1"/>
          </p:cNvSpPr>
          <p:nvPr/>
        </p:nvSpPr>
        <p:spPr bwMode="auto">
          <a:xfrm>
            <a:off x="5054744" y="5262823"/>
            <a:ext cx="0" cy="523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Line 340"/>
          <p:cNvSpPr>
            <a:spLocks noChangeShapeType="1"/>
          </p:cNvSpPr>
          <p:nvPr/>
        </p:nvSpPr>
        <p:spPr bwMode="auto">
          <a:xfrm>
            <a:off x="5522660" y="5262823"/>
            <a:ext cx="0" cy="523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Oval 290"/>
          <p:cNvSpPr/>
          <p:nvPr/>
        </p:nvSpPr>
        <p:spPr>
          <a:xfrm rot="5460000">
            <a:off x="4940631" y="1177387"/>
            <a:ext cx="699516" cy="1892808"/>
          </a:xfrm>
          <a:prstGeom prst="ellipse">
            <a:avLst/>
          </a:prstGeom>
          <a:solidFill>
            <a:srgbClr val="88B44D">
              <a:alpha val="92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41115" y="1776223"/>
            <a:ext cx="1892808" cy="699516"/>
            <a:chOff x="5788152" y="1225297"/>
            <a:chExt cx="2523744" cy="932688"/>
          </a:xfrm>
        </p:grpSpPr>
        <p:cxnSp>
          <p:nvCxnSpPr>
            <p:cNvPr id="93" name="Straight Connector 92"/>
            <p:cNvCxnSpPr/>
            <p:nvPr/>
          </p:nvCxnSpPr>
          <p:spPr>
            <a:xfrm rot="5460000">
              <a:off x="7050024" y="429769"/>
              <a:ext cx="0" cy="25237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0860000">
              <a:off x="7050024" y="1225297"/>
              <a:ext cx="0" cy="9326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Line 341"/>
          <p:cNvSpPr>
            <a:spLocks noChangeShapeType="1"/>
          </p:cNvSpPr>
          <p:nvPr/>
        </p:nvSpPr>
        <p:spPr bwMode="auto">
          <a:xfrm>
            <a:off x="5995339" y="5262823"/>
            <a:ext cx="0" cy="523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Line 342"/>
          <p:cNvSpPr>
            <a:spLocks noChangeShapeType="1"/>
          </p:cNvSpPr>
          <p:nvPr/>
        </p:nvSpPr>
        <p:spPr bwMode="auto">
          <a:xfrm>
            <a:off x="6468017" y="5262823"/>
            <a:ext cx="0" cy="523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Line 343"/>
          <p:cNvSpPr>
            <a:spLocks noChangeShapeType="1"/>
          </p:cNvSpPr>
          <p:nvPr/>
        </p:nvSpPr>
        <p:spPr bwMode="auto">
          <a:xfrm>
            <a:off x="6940695" y="5262823"/>
            <a:ext cx="0" cy="523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Line 344"/>
          <p:cNvSpPr>
            <a:spLocks noChangeShapeType="1"/>
          </p:cNvSpPr>
          <p:nvPr/>
        </p:nvSpPr>
        <p:spPr bwMode="auto">
          <a:xfrm>
            <a:off x="7413373" y="5262823"/>
            <a:ext cx="0" cy="523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Line 345"/>
          <p:cNvSpPr>
            <a:spLocks noChangeShapeType="1"/>
          </p:cNvSpPr>
          <p:nvPr/>
        </p:nvSpPr>
        <p:spPr bwMode="auto">
          <a:xfrm>
            <a:off x="7887243" y="5262823"/>
            <a:ext cx="0" cy="523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Rectangle 350"/>
          <p:cNvSpPr>
            <a:spLocks noChangeArrowheads="1"/>
          </p:cNvSpPr>
          <p:nvPr/>
        </p:nvSpPr>
        <p:spPr bwMode="auto">
          <a:xfrm>
            <a:off x="2065945" y="5394958"/>
            <a:ext cx="307777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-0.30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285" name="Rectangle 351"/>
          <p:cNvSpPr>
            <a:spLocks noChangeArrowheads="1"/>
          </p:cNvSpPr>
          <p:nvPr/>
        </p:nvSpPr>
        <p:spPr bwMode="auto">
          <a:xfrm>
            <a:off x="2539813" y="5394958"/>
            <a:ext cx="307777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-0.25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286" name="Rectangle 352"/>
          <p:cNvSpPr>
            <a:spLocks noChangeArrowheads="1"/>
          </p:cNvSpPr>
          <p:nvPr/>
        </p:nvSpPr>
        <p:spPr bwMode="auto">
          <a:xfrm>
            <a:off x="3012491" y="5394958"/>
            <a:ext cx="307777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-0.20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287" name="Rectangle 353"/>
          <p:cNvSpPr>
            <a:spLocks noChangeArrowheads="1"/>
          </p:cNvSpPr>
          <p:nvPr/>
        </p:nvSpPr>
        <p:spPr bwMode="auto">
          <a:xfrm>
            <a:off x="3485169" y="5394958"/>
            <a:ext cx="307777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-0.15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288" name="Rectangle 354"/>
          <p:cNvSpPr>
            <a:spLocks noChangeArrowheads="1"/>
          </p:cNvSpPr>
          <p:nvPr/>
        </p:nvSpPr>
        <p:spPr bwMode="auto">
          <a:xfrm>
            <a:off x="3957847" y="5394958"/>
            <a:ext cx="307777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-0.10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296" name="Rectangle 355"/>
          <p:cNvSpPr>
            <a:spLocks noChangeArrowheads="1"/>
          </p:cNvSpPr>
          <p:nvPr/>
        </p:nvSpPr>
        <p:spPr bwMode="auto">
          <a:xfrm>
            <a:off x="4430525" y="5394958"/>
            <a:ext cx="307777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-0.05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297" name="Rectangle 356"/>
          <p:cNvSpPr>
            <a:spLocks noChangeArrowheads="1"/>
          </p:cNvSpPr>
          <p:nvPr/>
        </p:nvSpPr>
        <p:spPr bwMode="auto">
          <a:xfrm>
            <a:off x="4921059" y="5394958"/>
            <a:ext cx="262892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0.00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298" name="Rectangle 357"/>
          <p:cNvSpPr>
            <a:spLocks noChangeArrowheads="1"/>
          </p:cNvSpPr>
          <p:nvPr/>
        </p:nvSpPr>
        <p:spPr bwMode="auto">
          <a:xfrm>
            <a:off x="5387784" y="5394958"/>
            <a:ext cx="262892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0.05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299" name="Rectangle 358"/>
          <p:cNvSpPr>
            <a:spLocks noChangeArrowheads="1"/>
          </p:cNvSpPr>
          <p:nvPr/>
        </p:nvSpPr>
        <p:spPr bwMode="auto">
          <a:xfrm>
            <a:off x="5860463" y="5394958"/>
            <a:ext cx="262892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0.10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300" name="Rectangle 359"/>
          <p:cNvSpPr>
            <a:spLocks noChangeArrowheads="1"/>
          </p:cNvSpPr>
          <p:nvPr/>
        </p:nvSpPr>
        <p:spPr bwMode="auto">
          <a:xfrm>
            <a:off x="6333140" y="5394958"/>
            <a:ext cx="262892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0.15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301" name="Rectangle 360"/>
          <p:cNvSpPr>
            <a:spLocks noChangeArrowheads="1"/>
          </p:cNvSpPr>
          <p:nvPr/>
        </p:nvSpPr>
        <p:spPr bwMode="auto">
          <a:xfrm>
            <a:off x="6807009" y="5394958"/>
            <a:ext cx="262892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0.20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302" name="Rectangle 361"/>
          <p:cNvSpPr>
            <a:spLocks noChangeArrowheads="1"/>
          </p:cNvSpPr>
          <p:nvPr/>
        </p:nvSpPr>
        <p:spPr bwMode="auto">
          <a:xfrm>
            <a:off x="7279688" y="5394958"/>
            <a:ext cx="262892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0.25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303" name="Rectangle 362"/>
          <p:cNvSpPr>
            <a:spLocks noChangeArrowheads="1"/>
          </p:cNvSpPr>
          <p:nvPr/>
        </p:nvSpPr>
        <p:spPr bwMode="auto">
          <a:xfrm>
            <a:off x="7752365" y="5394958"/>
            <a:ext cx="262892" cy="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051">
                <a:solidFill>
                  <a:srgbClr val="000000"/>
                </a:solidFill>
                <a:cs typeface="Arial" panose="020B0604020202020204" pitchFamily="34" charset="0"/>
              </a:rPr>
              <a:t>0.30</a:t>
            </a:r>
            <a:endParaRPr lang="en-US" altLang="en-US" sz="1051">
              <a:cs typeface="Arial" panose="020B0604020202020204" pitchFamily="34" charset="0"/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3426946" y="1112243"/>
            <a:ext cx="54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</a:p>
        </p:txBody>
      </p:sp>
      <p:sp>
        <p:nvSpPr>
          <p:cNvPr id="418" name="TextBox 417"/>
          <p:cNvSpPr txBox="1"/>
          <p:nvPr/>
        </p:nvSpPr>
        <p:spPr>
          <a:xfrm>
            <a:off x="5810395" y="4627298"/>
            <a:ext cx="55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</a:p>
        </p:txBody>
      </p:sp>
      <p:sp>
        <p:nvSpPr>
          <p:cNvPr id="425" name="TextBox 424"/>
          <p:cNvSpPr txBox="1"/>
          <p:nvPr/>
        </p:nvSpPr>
        <p:spPr>
          <a:xfrm>
            <a:off x="1306659" y="4029102"/>
            <a:ext cx="54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GB</a:t>
            </a:r>
          </a:p>
        </p:txBody>
      </p:sp>
      <p:sp>
        <p:nvSpPr>
          <p:cNvPr id="426" name="Rectangle 91"/>
          <p:cNvSpPr>
            <a:spLocks noChangeArrowheads="1"/>
          </p:cNvSpPr>
          <p:nvPr/>
        </p:nvSpPr>
        <p:spPr bwMode="auto">
          <a:xfrm>
            <a:off x="3788065" y="5598013"/>
            <a:ext cx="25535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/>
            <a:r>
              <a:rPr lang="en-US" altLang="en-US" sz="1500" dirty="0">
                <a:solidFill>
                  <a:srgbClr val="000000"/>
                </a:solidFill>
                <a:cs typeface="Arial" panose="020B0604020202020204" pitchFamily="34" charset="0"/>
              </a:rPr>
              <a:t>Divergence axis 1 (</a:t>
            </a:r>
            <a:r>
              <a:rPr lang="en-US" alt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d</a:t>
            </a:r>
            <a:r>
              <a:rPr lang="en-US" altLang="en-US" sz="15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r>
              <a:rPr lang="en-US" altLang="en-US" sz="1500" dirty="0">
                <a:solidFill>
                  <a:srgbClr val="000000"/>
                </a:solidFill>
                <a:cs typeface="Arial" panose="020B0604020202020204" pitchFamily="34" charset="0"/>
              </a:rPr>
              <a:t>, 73.5%)</a:t>
            </a:r>
            <a:endParaRPr lang="en-US" altLang="en-US" sz="1500" dirty="0">
              <a:cs typeface="Arial" panose="020B0604020202020204" pitchFamily="34" charset="0"/>
            </a:endParaRPr>
          </a:p>
        </p:txBody>
      </p:sp>
      <p:sp>
        <p:nvSpPr>
          <p:cNvPr id="427" name="Rectangle 91"/>
          <p:cNvSpPr>
            <a:spLocks noChangeArrowheads="1"/>
          </p:cNvSpPr>
          <p:nvPr/>
        </p:nvSpPr>
        <p:spPr bwMode="auto">
          <a:xfrm rot="16200000">
            <a:off x="-609515" y="3001069"/>
            <a:ext cx="26064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1500" dirty="0">
                <a:solidFill>
                  <a:srgbClr val="000000"/>
                </a:solidFill>
                <a:cs typeface="Arial" panose="020B0604020202020204" pitchFamily="34" charset="0"/>
              </a:rPr>
              <a:t>Divergence axis 2  (</a:t>
            </a:r>
            <a:r>
              <a:rPr lang="en-US" alt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d</a:t>
            </a:r>
            <a:r>
              <a:rPr lang="en-US" altLang="en-US" sz="15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1500" dirty="0">
                <a:solidFill>
                  <a:srgbClr val="000000"/>
                </a:solidFill>
                <a:cs typeface="Arial" panose="020B0604020202020204" pitchFamily="34" charset="0"/>
              </a:rPr>
              <a:t>, 18.5%)</a:t>
            </a:r>
            <a:endParaRPr lang="en-US" altLang="en-US" sz="1500" dirty="0">
              <a:cs typeface="Arial" panose="020B0604020202020204" pitchFamily="34" charset="0"/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1012260" y="5308311"/>
            <a:ext cx="1124026" cy="415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1" dirty="0">
                <a:latin typeface="Arial" panose="020B0604020202020204" pitchFamily="34" charset="0"/>
                <a:cs typeface="Arial" panose="020B0604020202020204" pitchFamily="34" charset="0"/>
              </a:rPr>
              <a:t>Shorter limbs,</a:t>
            </a:r>
          </a:p>
          <a:p>
            <a:pPr algn="ctr"/>
            <a:r>
              <a:rPr lang="en-US" sz="1051" dirty="0">
                <a:latin typeface="Arial" panose="020B0604020202020204" pitchFamily="34" charset="0"/>
                <a:cs typeface="Arial" panose="020B0604020202020204" pitchFamily="34" charset="0"/>
              </a:rPr>
              <a:t>narrower heads</a:t>
            </a:r>
          </a:p>
        </p:txBody>
      </p:sp>
      <p:sp>
        <p:nvSpPr>
          <p:cNvPr id="429" name="TextBox 428"/>
          <p:cNvSpPr txBox="1"/>
          <p:nvPr/>
        </p:nvSpPr>
        <p:spPr>
          <a:xfrm>
            <a:off x="8026026" y="5308311"/>
            <a:ext cx="995785" cy="415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1" dirty="0">
                <a:latin typeface="Arial" panose="020B0604020202020204" pitchFamily="34" charset="0"/>
                <a:cs typeface="Arial" panose="020B0604020202020204" pitchFamily="34" charset="0"/>
              </a:rPr>
              <a:t>Longer limbs,</a:t>
            </a:r>
          </a:p>
          <a:p>
            <a:pPr algn="ctr"/>
            <a:r>
              <a:rPr lang="en-US" sz="1051" dirty="0">
                <a:latin typeface="Arial" panose="020B0604020202020204" pitchFamily="34" charset="0"/>
                <a:cs typeface="Arial" panose="020B0604020202020204" pitchFamily="34" charset="0"/>
              </a:rPr>
              <a:t>wider heads</a:t>
            </a:r>
          </a:p>
        </p:txBody>
      </p:sp>
      <p:sp>
        <p:nvSpPr>
          <p:cNvPr id="430" name="TextBox 429"/>
          <p:cNvSpPr txBox="1"/>
          <p:nvPr/>
        </p:nvSpPr>
        <p:spPr>
          <a:xfrm>
            <a:off x="-125" y="4889551"/>
            <a:ext cx="1252266" cy="415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1" dirty="0">
                <a:latin typeface="Arial" panose="020B0604020202020204" pitchFamily="34" charset="0"/>
                <a:cs typeface="Arial" panose="020B0604020202020204" pitchFamily="34" charset="0"/>
              </a:rPr>
              <a:t>Longer </a:t>
            </a:r>
            <a:r>
              <a:rPr lang="en-US" sz="1051" dirty="0" err="1">
                <a:latin typeface="Arial" panose="020B0604020202020204" pitchFamily="34" charset="0"/>
                <a:cs typeface="Arial" panose="020B0604020202020204" pitchFamily="34" charset="0"/>
              </a:rPr>
              <a:t>hindlimbs</a:t>
            </a:r>
            <a:r>
              <a:rPr lang="en-US" sz="105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1051" dirty="0">
                <a:latin typeface="Arial" panose="020B0604020202020204" pitchFamily="34" charset="0"/>
                <a:cs typeface="Arial" panose="020B0604020202020204" pitchFamily="34" charset="0"/>
              </a:rPr>
              <a:t> narrower bodies</a:t>
            </a:r>
          </a:p>
        </p:txBody>
      </p:sp>
      <p:sp>
        <p:nvSpPr>
          <p:cNvPr id="431" name="TextBox 430"/>
          <p:cNvSpPr txBox="1"/>
          <p:nvPr/>
        </p:nvSpPr>
        <p:spPr>
          <a:xfrm>
            <a:off x="25316" y="997247"/>
            <a:ext cx="1273104" cy="415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1" dirty="0">
                <a:latin typeface="Arial" panose="020B0604020202020204" pitchFamily="34" charset="0"/>
                <a:cs typeface="Arial" panose="020B0604020202020204" pitchFamily="34" charset="0"/>
              </a:rPr>
              <a:t>Shorter </a:t>
            </a:r>
            <a:r>
              <a:rPr lang="en-US" sz="1051" dirty="0" err="1">
                <a:latin typeface="Arial" panose="020B0604020202020204" pitchFamily="34" charset="0"/>
                <a:cs typeface="Arial" panose="020B0604020202020204" pitchFamily="34" charset="0"/>
              </a:rPr>
              <a:t>hindlimbs</a:t>
            </a:r>
            <a:r>
              <a:rPr lang="en-US" sz="105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1051" dirty="0">
                <a:latin typeface="Arial" panose="020B0604020202020204" pitchFamily="34" charset="0"/>
                <a:cs typeface="Arial" panose="020B0604020202020204" pitchFamily="34" charset="0"/>
              </a:rPr>
              <a:t>wider bodies</a:t>
            </a:r>
          </a:p>
        </p:txBody>
      </p:sp>
      <p:pic>
        <p:nvPicPr>
          <p:cNvPr id="432" name="Picture 431" descr="Puerto Rico (USA) | Landkarten kostenlos – Cliparts kostenlos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61" t="32944" b="34380"/>
          <a:stretch/>
        </p:blipFill>
        <p:spPr>
          <a:xfrm>
            <a:off x="6139839" y="1155749"/>
            <a:ext cx="610407" cy="249829"/>
          </a:xfrm>
          <a:prstGeom prst="rect">
            <a:avLst/>
          </a:prstGeom>
        </p:spPr>
      </p:pic>
      <p:pic>
        <p:nvPicPr>
          <p:cNvPr id="433" name="Picture 432" descr="Puerto Rico (USA) | Landkarten kostenlos – Cliparts kostenlos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61" t="32944" b="34380"/>
          <a:stretch/>
        </p:blipFill>
        <p:spPr>
          <a:xfrm>
            <a:off x="1805175" y="4058664"/>
            <a:ext cx="610407" cy="249829"/>
          </a:xfrm>
          <a:prstGeom prst="rect">
            <a:avLst/>
          </a:prstGeom>
        </p:spPr>
      </p:pic>
      <p:pic>
        <p:nvPicPr>
          <p:cNvPr id="434" name="Picture 433" descr="Puerto Rico (USA) | Landkarten kostenlos – Cliparts kostenlos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61" t="32944" b="34380"/>
          <a:stretch/>
        </p:blipFill>
        <p:spPr>
          <a:xfrm>
            <a:off x="8077324" y="2698137"/>
            <a:ext cx="610407" cy="249829"/>
          </a:xfrm>
          <a:prstGeom prst="rect">
            <a:avLst/>
          </a:prstGeom>
        </p:spPr>
      </p:pic>
      <p:pic>
        <p:nvPicPr>
          <p:cNvPr id="435" name="Picture 434" descr="Size of this preview: 800 × 278 pixels . Other resolutions: 320 ...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27" y="2901512"/>
            <a:ext cx="926727" cy="322341"/>
          </a:xfrm>
          <a:prstGeom prst="rect">
            <a:avLst/>
          </a:prstGeom>
        </p:spPr>
      </p:pic>
      <p:pic>
        <p:nvPicPr>
          <p:cNvPr id="436" name="Picture 435" descr="Size of this preview: 800 × 278 pixels . Other resolutions: 320 ...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5" y="3459713"/>
            <a:ext cx="926727" cy="322341"/>
          </a:xfrm>
          <a:prstGeom prst="rect">
            <a:avLst/>
          </a:prstGeom>
        </p:spPr>
      </p:pic>
      <p:pic>
        <p:nvPicPr>
          <p:cNvPr id="437" name="Picture 436" descr="File:Stub Jamaica.pn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06" y="4435253"/>
            <a:ext cx="856775" cy="685419"/>
          </a:xfrm>
          <a:prstGeom prst="rect">
            <a:avLst/>
          </a:prstGeom>
        </p:spPr>
      </p:pic>
      <p:pic>
        <p:nvPicPr>
          <p:cNvPr id="438" name="Picture 437" descr="File:Stub Jamaica.pn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068" y="957017"/>
            <a:ext cx="856775" cy="685419"/>
          </a:xfrm>
          <a:prstGeom prst="rect">
            <a:avLst/>
          </a:prstGeom>
        </p:spPr>
      </p:pic>
      <p:sp>
        <p:nvSpPr>
          <p:cNvPr id="290" name="Oval 289"/>
          <p:cNvSpPr/>
          <p:nvPr/>
        </p:nvSpPr>
        <p:spPr>
          <a:xfrm rot="6509468">
            <a:off x="5677914" y="1440641"/>
            <a:ext cx="1110996" cy="2263140"/>
          </a:xfrm>
          <a:prstGeom prst="ellipse">
            <a:avLst/>
          </a:prstGeom>
          <a:solidFill>
            <a:srgbClr val="88B44D">
              <a:alpha val="92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rot="6480000">
            <a:off x="6238357" y="1436663"/>
            <a:ext cx="0" cy="22631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1880000">
            <a:off x="6238357" y="2012735"/>
            <a:ext cx="0" cy="1110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459648" y="3047509"/>
            <a:ext cx="49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644441" y="1085571"/>
            <a:ext cx="53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103330" y="2955601"/>
            <a:ext cx="50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901349" y="3582867"/>
            <a:ext cx="58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160000">
            <a:off x="2297431" y="1261874"/>
            <a:ext cx="0" cy="13235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0560000">
            <a:off x="2297431" y="1608203"/>
            <a:ext cx="0" cy="6309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6120000">
            <a:off x="3285275" y="3511298"/>
            <a:ext cx="0" cy="17350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1520000">
            <a:off x="3285275" y="3957068"/>
            <a:ext cx="0" cy="8435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6" name="Picture 6" descr="C:\Users\Joel\Documents\My Web Sites\brodieold\PR 06\source\image\cristatellus_male.jpg"/>
          <p:cNvPicPr>
            <a:picLocks noChangeAspect="1" noChangeArrowheads="1"/>
          </p:cNvPicPr>
          <p:nvPr/>
        </p:nvPicPr>
        <p:blipFill>
          <a:blip r:embed="rId10" cstate="print"/>
          <a:srcRect l="2428" t="5218" r="5287" b="20000"/>
          <a:stretch>
            <a:fillRect/>
          </a:stretch>
        </p:blipFill>
        <p:spPr bwMode="auto">
          <a:xfrm>
            <a:off x="7709102" y="2029115"/>
            <a:ext cx="998969" cy="607125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  <a:effectLst/>
        </p:spPr>
      </p:pic>
      <p:pic>
        <p:nvPicPr>
          <p:cNvPr id="419" name="Picture 5" descr="http://www.kingsnake.com/westindian/anolislineatopus1.JPG"/>
          <p:cNvPicPr>
            <a:picLocks noChangeAspect="1" noChangeArrowheads="1"/>
          </p:cNvPicPr>
          <p:nvPr/>
        </p:nvPicPr>
        <p:blipFill>
          <a:blip r:embed="rId11" cstate="print"/>
          <a:srcRect l="7283" r="14930"/>
          <a:stretch>
            <a:fillRect/>
          </a:stretch>
        </p:blipFill>
        <p:spPr bwMode="auto">
          <a:xfrm rot="16200000" flipH="1">
            <a:off x="6135727" y="3768895"/>
            <a:ext cx="615557" cy="1030064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  <a:effectLst/>
        </p:spPr>
      </p:pic>
      <p:pic>
        <p:nvPicPr>
          <p:cNvPr id="420" name="Picture 2" descr="C:\Users\Joel\Documents\My Web Sites\brodieold\Bimini06 gallery\source\image\male_sagrei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5813" t="2769" r="5658" b="12462"/>
          <a:stretch>
            <a:fillRect/>
          </a:stretch>
        </p:blipFill>
        <p:spPr bwMode="auto">
          <a:xfrm rot="5400000">
            <a:off x="4080945" y="2556501"/>
            <a:ext cx="605691" cy="998969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  <a:effectLst/>
        </p:spPr>
      </p:pic>
      <p:pic>
        <p:nvPicPr>
          <p:cNvPr id="421" name="Picture 3" descr="C:\Users\Joel\Documents\My Web Sites\brodieold\Bimini06 gallery\source\image\smaragdinus.jpg"/>
          <p:cNvPicPr>
            <a:picLocks noChangeAspect="1" noChangeArrowheads="1"/>
          </p:cNvPicPr>
          <p:nvPr/>
        </p:nvPicPr>
        <p:blipFill>
          <a:blip r:embed="rId14" cstate="print"/>
          <a:srcRect l="26000" t="18989" r="24000" b="17424"/>
          <a:stretch>
            <a:fillRect/>
          </a:stretch>
        </p:blipFill>
        <p:spPr bwMode="auto">
          <a:xfrm rot="5400000" flipH="1">
            <a:off x="1639052" y="1985132"/>
            <a:ext cx="613723" cy="1040655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  <a:effectLst/>
        </p:spPr>
      </p:pic>
      <p:pic>
        <p:nvPicPr>
          <p:cNvPr id="422" name="Picture 6"/>
          <p:cNvPicPr>
            <a:picLocks noChangeAspect="1" noChangeArrowheads="1"/>
          </p:cNvPicPr>
          <p:nvPr/>
        </p:nvPicPr>
        <p:blipFill>
          <a:blip r:embed="rId15" cstate="print"/>
          <a:srcRect l="18423" r="1746"/>
          <a:stretch>
            <a:fillRect/>
          </a:stretch>
        </p:blipFill>
        <p:spPr bwMode="auto">
          <a:xfrm>
            <a:off x="3610678" y="1498367"/>
            <a:ext cx="997427" cy="589249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  <a:effectLst/>
        </p:spPr>
      </p:pic>
      <p:pic>
        <p:nvPicPr>
          <p:cNvPr id="424" name="Picture 423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9" t="37917" r="462" b="4720"/>
          <a:stretch/>
        </p:blipFill>
        <p:spPr>
          <a:xfrm>
            <a:off x="1597769" y="4366904"/>
            <a:ext cx="1023257" cy="620439"/>
          </a:xfrm>
          <a:prstGeom prst="flowChartAlternateProcess">
            <a:avLst/>
          </a:prstGeom>
          <a:ln>
            <a:solidFill>
              <a:schemeClr val="tx1"/>
            </a:solidFill>
          </a:ln>
        </p:spPr>
      </p:pic>
      <p:pic>
        <p:nvPicPr>
          <p:cNvPr id="423" name="Picture 5" descr="C:\Users\Joel\Documents\My Web Sites\brodieold\PR 06\source\image\evermanni_male_on_limb.jpg"/>
          <p:cNvPicPr>
            <a:picLocks noChangeAspect="1" noChangeArrowheads="1"/>
          </p:cNvPicPr>
          <p:nvPr/>
        </p:nvPicPr>
        <p:blipFill>
          <a:blip r:embed="rId18" cstate="print"/>
          <a:srcRect l="2156" t="11640" r="15891" b="22223"/>
          <a:stretch>
            <a:fillRect/>
          </a:stretch>
        </p:blipFill>
        <p:spPr bwMode="auto">
          <a:xfrm>
            <a:off x="5685866" y="1469081"/>
            <a:ext cx="996819" cy="603339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  <a:effectLst/>
        </p:spPr>
      </p:pic>
      <p:sp>
        <p:nvSpPr>
          <p:cNvPr id="101" name="Rectangle 100"/>
          <p:cNvSpPr/>
          <p:nvPr/>
        </p:nvSpPr>
        <p:spPr>
          <a:xfrm>
            <a:off x="2850300" y="2883167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endParaRPr lang="en-US" sz="2400" dirty="0"/>
          </a:p>
        </p:txBody>
      </p:sp>
      <p:sp>
        <p:nvSpPr>
          <p:cNvPr id="104" name="Rectangle 103"/>
          <p:cNvSpPr/>
          <p:nvPr/>
        </p:nvSpPr>
        <p:spPr>
          <a:xfrm>
            <a:off x="3081060" y="1688365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01970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396935" y="538068"/>
            <a:ext cx="2285325" cy="6087591"/>
            <a:chOff x="1879209" y="1007099"/>
            <a:chExt cx="1716998" cy="4573697"/>
          </a:xfrm>
        </p:grpSpPr>
        <p:pic>
          <p:nvPicPr>
            <p:cNvPr id="9" name="Picture 6" descr="C:\Users\Joel\Documents\My Web Sites\brodieold\PR 06\source\image\cristatellus_male.jpg"/>
            <p:cNvPicPr>
              <a:picLocks noChangeArrowheads="1"/>
            </p:cNvPicPr>
            <p:nvPr/>
          </p:nvPicPr>
          <p:blipFill>
            <a:blip r:embed="rId3" cstate="print"/>
            <a:srcRect l="2428" t="5218" r="5287" b="20000"/>
            <a:stretch>
              <a:fillRect/>
            </a:stretch>
          </p:blipFill>
          <p:spPr bwMode="auto">
            <a:xfrm>
              <a:off x="2688053" y="1081696"/>
              <a:ext cx="908153" cy="551931"/>
            </a:xfrm>
            <a:prstGeom prst="flowChartAlternateProcess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</p:pic>
        <p:pic>
          <p:nvPicPr>
            <p:cNvPr id="10" name="Picture 5" descr="C:\Users\Joel\Documents\My Web Sites\brodieold\PR 06\source\image\evermanni_male_on_limb.jpg"/>
            <p:cNvPicPr preferRelativeResize="0">
              <a:picLocks noChangeArrowheads="1"/>
            </p:cNvPicPr>
            <p:nvPr/>
          </p:nvPicPr>
          <p:blipFill>
            <a:blip r:embed="rId4" cstate="print"/>
            <a:srcRect l="2156" t="11640" r="15891" b="22223"/>
            <a:stretch>
              <a:fillRect/>
            </a:stretch>
          </p:blipFill>
          <p:spPr bwMode="auto">
            <a:xfrm>
              <a:off x="2683406" y="2389013"/>
              <a:ext cx="912800" cy="556808"/>
            </a:xfrm>
            <a:prstGeom prst="flowChartAlternateProcess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</p:pic>
        <p:pic>
          <p:nvPicPr>
            <p:cNvPr id="11" name="Picture 2" descr="C:\Users\Joel\Documents\My Web Sites\brodieold\Bimini06 gallery\source\image\male_sagrei.jpg"/>
            <p:cNvPicPr>
              <a:picLocks noChangeArrowheads="1"/>
            </p:cNvPicPr>
            <p:nvPr/>
          </p:nvPicPr>
          <p:blipFill>
            <a:blip r:embed="rId5" cstate="print"/>
            <a:srcRect l="25813" t="2769" r="5658" b="12462"/>
            <a:stretch>
              <a:fillRect/>
            </a:stretch>
          </p:blipFill>
          <p:spPr bwMode="auto">
            <a:xfrm rot="5400000">
              <a:off x="2863725" y="4189432"/>
              <a:ext cx="556808" cy="908153"/>
            </a:xfrm>
            <a:prstGeom prst="flowChartAlternateProcess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</p:pic>
        <p:pic>
          <p:nvPicPr>
            <p:cNvPr id="12" name="Picture 3" descr="C:\Users\Joel\Documents\My Web Sites\brodieold\Bimini06 gallery\source\image\smaragdinus.jpg"/>
            <p:cNvPicPr>
              <a:picLocks noChangeArrowheads="1"/>
            </p:cNvPicPr>
            <p:nvPr/>
          </p:nvPicPr>
          <p:blipFill>
            <a:blip r:embed="rId6" cstate="print"/>
            <a:srcRect l="26000" t="18989" r="24000" b="17424"/>
            <a:stretch>
              <a:fillRect/>
            </a:stretch>
          </p:blipFill>
          <p:spPr bwMode="auto">
            <a:xfrm rot="5400000" flipH="1">
              <a:off x="2860844" y="4845434"/>
              <a:ext cx="557925" cy="912800"/>
            </a:xfrm>
            <a:prstGeom prst="flowChartAlternateProcess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</p:pic>
        <p:pic>
          <p:nvPicPr>
            <p:cNvPr id="13" name="Picture 5" descr="http://www.kingsnake.com/westindian/anolislineatopus1.JPG"/>
            <p:cNvPicPr>
              <a:picLocks noChangeArrowheads="1"/>
            </p:cNvPicPr>
            <p:nvPr/>
          </p:nvPicPr>
          <p:blipFill>
            <a:blip r:embed="rId7" cstate="print"/>
            <a:srcRect l="7283" r="14930"/>
            <a:stretch>
              <a:fillRect/>
            </a:stretch>
          </p:blipFill>
          <p:spPr bwMode="auto">
            <a:xfrm rot="16200000" flipH="1">
              <a:off x="2860009" y="2870179"/>
              <a:ext cx="559595" cy="912800"/>
            </a:xfrm>
            <a:prstGeom prst="flowChartAlternateProcess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</p:pic>
        <p:pic>
          <p:nvPicPr>
            <p:cNvPr id="14" name="Picture 6"/>
            <p:cNvPicPr>
              <a:picLocks noChangeArrowheads="1"/>
            </p:cNvPicPr>
            <p:nvPr/>
          </p:nvPicPr>
          <p:blipFill>
            <a:blip r:embed="rId8" cstate="print"/>
            <a:srcRect l="18423" r="1746"/>
            <a:stretch>
              <a:fillRect/>
            </a:stretch>
          </p:blipFill>
          <p:spPr bwMode="auto">
            <a:xfrm>
              <a:off x="2683406" y="3707337"/>
              <a:ext cx="912800" cy="556808"/>
            </a:xfrm>
            <a:prstGeom prst="flowChartAlternateProcess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</p:pic>
        <p:grpSp>
          <p:nvGrpSpPr>
            <p:cNvPr id="2" name="Group 1"/>
            <p:cNvGrpSpPr/>
            <p:nvPr/>
          </p:nvGrpSpPr>
          <p:grpSpPr>
            <a:xfrm>
              <a:off x="1879209" y="1357661"/>
              <a:ext cx="786367" cy="3957290"/>
              <a:chOff x="2627788" y="1598301"/>
              <a:chExt cx="1048489" cy="3942690"/>
            </a:xfrm>
          </p:grpSpPr>
          <p:sp>
            <p:nvSpPr>
              <p:cNvPr id="26" name="Freeform 35"/>
              <p:cNvSpPr>
                <a:spLocks/>
              </p:cNvSpPr>
              <p:nvPr/>
            </p:nvSpPr>
            <p:spPr bwMode="auto">
              <a:xfrm>
                <a:off x="3171359" y="1598301"/>
                <a:ext cx="504508" cy="314868"/>
              </a:xfrm>
              <a:custGeom>
                <a:avLst/>
                <a:gdLst>
                  <a:gd name="T0" fmla="*/ 0 w 1227"/>
                  <a:gd name="T1" fmla="*/ 69 h 69"/>
                  <a:gd name="T2" fmla="*/ 0 w 1227"/>
                  <a:gd name="T3" fmla="*/ 0 h 69"/>
                  <a:gd name="T4" fmla="*/ 1227 w 1227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7" h="69">
                    <a:moveTo>
                      <a:pt x="0" y="69"/>
                    </a:moveTo>
                    <a:lnTo>
                      <a:pt x="0" y="0"/>
                    </a:lnTo>
                    <a:lnTo>
                      <a:pt x="1227" y="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37"/>
              <p:cNvSpPr>
                <a:spLocks/>
              </p:cNvSpPr>
              <p:nvPr/>
            </p:nvSpPr>
            <p:spPr bwMode="auto">
              <a:xfrm>
                <a:off x="3171359" y="1940548"/>
                <a:ext cx="504508" cy="314868"/>
              </a:xfrm>
              <a:custGeom>
                <a:avLst/>
                <a:gdLst>
                  <a:gd name="T0" fmla="*/ 0 w 1227"/>
                  <a:gd name="T1" fmla="*/ 0 h 69"/>
                  <a:gd name="T2" fmla="*/ 0 w 1227"/>
                  <a:gd name="T3" fmla="*/ 69 h 69"/>
                  <a:gd name="T4" fmla="*/ 1227 w 1227"/>
                  <a:gd name="T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7" h="69">
                    <a:moveTo>
                      <a:pt x="0" y="0"/>
                    </a:moveTo>
                    <a:lnTo>
                      <a:pt x="0" y="69"/>
                    </a:lnTo>
                    <a:lnTo>
                      <a:pt x="1227" y="69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8"/>
              <p:cNvSpPr>
                <a:spLocks/>
              </p:cNvSpPr>
              <p:nvPr/>
            </p:nvSpPr>
            <p:spPr bwMode="auto">
              <a:xfrm>
                <a:off x="3091590" y="1926858"/>
                <a:ext cx="79768" cy="479147"/>
              </a:xfrm>
              <a:custGeom>
                <a:avLst/>
                <a:gdLst>
                  <a:gd name="T0" fmla="*/ 0 w 194"/>
                  <a:gd name="T1" fmla="*/ 105 h 105"/>
                  <a:gd name="T2" fmla="*/ 0 w 194"/>
                  <a:gd name="T3" fmla="*/ 0 h 105"/>
                  <a:gd name="T4" fmla="*/ 194 w 194"/>
                  <a:gd name="T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" h="105">
                    <a:moveTo>
                      <a:pt x="0" y="105"/>
                    </a:moveTo>
                    <a:lnTo>
                      <a:pt x="0" y="0"/>
                    </a:lnTo>
                    <a:lnTo>
                      <a:pt x="194" y="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40"/>
              <p:cNvSpPr>
                <a:spLocks/>
              </p:cNvSpPr>
              <p:nvPr/>
            </p:nvSpPr>
            <p:spPr bwMode="auto">
              <a:xfrm>
                <a:off x="3091590" y="2433384"/>
                <a:ext cx="584276" cy="479147"/>
              </a:xfrm>
              <a:custGeom>
                <a:avLst/>
                <a:gdLst>
                  <a:gd name="T0" fmla="*/ 0 w 1421"/>
                  <a:gd name="T1" fmla="*/ 0 h 105"/>
                  <a:gd name="T2" fmla="*/ 0 w 1421"/>
                  <a:gd name="T3" fmla="*/ 105 h 105"/>
                  <a:gd name="T4" fmla="*/ 1421 w 1421"/>
                  <a:gd name="T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21" h="105">
                    <a:moveTo>
                      <a:pt x="0" y="0"/>
                    </a:moveTo>
                    <a:lnTo>
                      <a:pt x="0" y="105"/>
                    </a:lnTo>
                    <a:lnTo>
                      <a:pt x="1421" y="105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41"/>
              <p:cNvSpPr>
                <a:spLocks/>
              </p:cNvSpPr>
              <p:nvPr/>
            </p:nvSpPr>
            <p:spPr bwMode="auto">
              <a:xfrm>
                <a:off x="2725239" y="2419695"/>
                <a:ext cx="366355" cy="971983"/>
              </a:xfrm>
              <a:custGeom>
                <a:avLst/>
                <a:gdLst>
                  <a:gd name="T0" fmla="*/ 0 w 891"/>
                  <a:gd name="T1" fmla="*/ 213 h 213"/>
                  <a:gd name="T2" fmla="*/ 0 w 891"/>
                  <a:gd name="T3" fmla="*/ 0 h 213"/>
                  <a:gd name="T4" fmla="*/ 891 w 891"/>
                  <a:gd name="T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1" h="213">
                    <a:moveTo>
                      <a:pt x="0" y="213"/>
                    </a:moveTo>
                    <a:lnTo>
                      <a:pt x="0" y="0"/>
                    </a:lnTo>
                    <a:lnTo>
                      <a:pt x="891" y="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43"/>
              <p:cNvSpPr>
                <a:spLocks/>
              </p:cNvSpPr>
              <p:nvPr/>
            </p:nvSpPr>
            <p:spPr bwMode="auto">
              <a:xfrm>
                <a:off x="3097349" y="3569647"/>
                <a:ext cx="578518" cy="314868"/>
              </a:xfrm>
              <a:custGeom>
                <a:avLst/>
                <a:gdLst>
                  <a:gd name="T0" fmla="*/ 0 w 1407"/>
                  <a:gd name="T1" fmla="*/ 69 h 69"/>
                  <a:gd name="T2" fmla="*/ 0 w 1407"/>
                  <a:gd name="T3" fmla="*/ 0 h 69"/>
                  <a:gd name="T4" fmla="*/ 1407 w 1407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07" h="69">
                    <a:moveTo>
                      <a:pt x="0" y="69"/>
                    </a:moveTo>
                    <a:lnTo>
                      <a:pt x="0" y="0"/>
                    </a:lnTo>
                    <a:lnTo>
                      <a:pt x="1407" y="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45"/>
              <p:cNvSpPr>
                <a:spLocks/>
              </p:cNvSpPr>
              <p:nvPr/>
            </p:nvSpPr>
            <p:spPr bwMode="auto">
              <a:xfrm>
                <a:off x="3097349" y="3911893"/>
                <a:ext cx="578518" cy="314868"/>
              </a:xfrm>
              <a:custGeom>
                <a:avLst/>
                <a:gdLst>
                  <a:gd name="T0" fmla="*/ 0 w 1407"/>
                  <a:gd name="T1" fmla="*/ 0 h 69"/>
                  <a:gd name="T2" fmla="*/ 0 w 1407"/>
                  <a:gd name="T3" fmla="*/ 69 h 69"/>
                  <a:gd name="T4" fmla="*/ 1407 w 1407"/>
                  <a:gd name="T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07" h="69">
                    <a:moveTo>
                      <a:pt x="0" y="0"/>
                    </a:moveTo>
                    <a:lnTo>
                      <a:pt x="0" y="69"/>
                    </a:lnTo>
                    <a:lnTo>
                      <a:pt x="1407" y="69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46"/>
              <p:cNvSpPr>
                <a:spLocks/>
              </p:cNvSpPr>
              <p:nvPr/>
            </p:nvSpPr>
            <p:spPr bwMode="auto">
              <a:xfrm>
                <a:off x="2794315" y="3898204"/>
                <a:ext cx="303034" cy="479147"/>
              </a:xfrm>
              <a:custGeom>
                <a:avLst/>
                <a:gdLst>
                  <a:gd name="T0" fmla="*/ 0 w 737"/>
                  <a:gd name="T1" fmla="*/ 105 h 105"/>
                  <a:gd name="T2" fmla="*/ 0 w 737"/>
                  <a:gd name="T3" fmla="*/ 0 h 105"/>
                  <a:gd name="T4" fmla="*/ 737 w 737"/>
                  <a:gd name="T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7" h="105">
                    <a:moveTo>
                      <a:pt x="0" y="105"/>
                    </a:moveTo>
                    <a:lnTo>
                      <a:pt x="0" y="0"/>
                    </a:lnTo>
                    <a:lnTo>
                      <a:pt x="737" y="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48"/>
              <p:cNvSpPr>
                <a:spLocks/>
              </p:cNvSpPr>
              <p:nvPr/>
            </p:nvSpPr>
            <p:spPr bwMode="auto">
              <a:xfrm>
                <a:off x="2794315" y="4404730"/>
                <a:ext cx="881551" cy="479147"/>
              </a:xfrm>
              <a:custGeom>
                <a:avLst/>
                <a:gdLst>
                  <a:gd name="T0" fmla="*/ 0 w 2144"/>
                  <a:gd name="T1" fmla="*/ 0 h 105"/>
                  <a:gd name="T2" fmla="*/ 0 w 2144"/>
                  <a:gd name="T3" fmla="*/ 105 h 105"/>
                  <a:gd name="T4" fmla="*/ 2144 w 2144"/>
                  <a:gd name="T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4" h="105">
                    <a:moveTo>
                      <a:pt x="0" y="0"/>
                    </a:moveTo>
                    <a:lnTo>
                      <a:pt x="0" y="105"/>
                    </a:lnTo>
                    <a:lnTo>
                      <a:pt x="2144" y="105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49"/>
              <p:cNvSpPr>
                <a:spLocks/>
              </p:cNvSpPr>
              <p:nvPr/>
            </p:nvSpPr>
            <p:spPr bwMode="auto">
              <a:xfrm>
                <a:off x="2725239" y="3419057"/>
                <a:ext cx="69076" cy="971983"/>
              </a:xfrm>
              <a:custGeom>
                <a:avLst/>
                <a:gdLst>
                  <a:gd name="T0" fmla="*/ 0 w 168"/>
                  <a:gd name="T1" fmla="*/ 0 h 213"/>
                  <a:gd name="T2" fmla="*/ 0 w 168"/>
                  <a:gd name="T3" fmla="*/ 213 h 213"/>
                  <a:gd name="T4" fmla="*/ 168 w 168"/>
                  <a:gd name="T5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8" h="213">
                    <a:moveTo>
                      <a:pt x="0" y="0"/>
                    </a:moveTo>
                    <a:lnTo>
                      <a:pt x="0" y="213"/>
                    </a:lnTo>
                    <a:lnTo>
                      <a:pt x="168" y="213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50"/>
              <p:cNvSpPr>
                <a:spLocks/>
              </p:cNvSpPr>
              <p:nvPr/>
            </p:nvSpPr>
            <p:spPr bwMode="auto">
              <a:xfrm>
                <a:off x="2689464" y="3405368"/>
                <a:ext cx="35772" cy="1054122"/>
              </a:xfrm>
              <a:custGeom>
                <a:avLst/>
                <a:gdLst>
                  <a:gd name="T0" fmla="*/ 0 w 87"/>
                  <a:gd name="T1" fmla="*/ 231 h 231"/>
                  <a:gd name="T2" fmla="*/ 0 w 87"/>
                  <a:gd name="T3" fmla="*/ 0 h 231"/>
                  <a:gd name="T4" fmla="*/ 87 w 87"/>
                  <a:gd name="T5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31">
                    <a:moveTo>
                      <a:pt x="0" y="231"/>
                    </a:moveTo>
                    <a:lnTo>
                      <a:pt x="0" y="0"/>
                    </a:lnTo>
                    <a:lnTo>
                      <a:pt x="87" y="0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52"/>
              <p:cNvSpPr>
                <a:spLocks/>
              </p:cNvSpPr>
              <p:nvPr/>
            </p:nvSpPr>
            <p:spPr bwMode="auto">
              <a:xfrm>
                <a:off x="2689464" y="4486869"/>
                <a:ext cx="986813" cy="1054122"/>
              </a:xfrm>
              <a:custGeom>
                <a:avLst/>
                <a:gdLst>
                  <a:gd name="T0" fmla="*/ 0 w 2400"/>
                  <a:gd name="T1" fmla="*/ 0 h 231"/>
                  <a:gd name="T2" fmla="*/ 0 w 2400"/>
                  <a:gd name="T3" fmla="*/ 231 h 231"/>
                  <a:gd name="T4" fmla="*/ 2400 w 2400"/>
                  <a:gd name="T5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0" h="231">
                    <a:moveTo>
                      <a:pt x="0" y="0"/>
                    </a:moveTo>
                    <a:lnTo>
                      <a:pt x="0" y="231"/>
                    </a:lnTo>
                    <a:lnTo>
                      <a:pt x="2400" y="231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Line 53"/>
              <p:cNvSpPr>
                <a:spLocks noChangeShapeType="1"/>
              </p:cNvSpPr>
              <p:nvPr/>
            </p:nvSpPr>
            <p:spPr bwMode="auto">
              <a:xfrm>
                <a:off x="2627788" y="4473179"/>
                <a:ext cx="61676" cy="0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9" name="Picture 38"/>
            <p:cNvPicPr>
              <a:picLocks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" t="37917" r="462" b="4720"/>
            <a:stretch/>
          </p:blipFill>
          <p:spPr>
            <a:xfrm>
              <a:off x="2683406" y="1734587"/>
              <a:ext cx="912800" cy="553466"/>
            </a:xfrm>
            <a:prstGeom prst="flowChartAlternateProcess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53" name="Picture 52" descr="Size of this preview: 800 × 278 pixels . Other resolutions: 320 ...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753" y="5222017"/>
              <a:ext cx="432325" cy="150374"/>
            </a:xfrm>
            <a:prstGeom prst="rect">
              <a:avLst/>
            </a:prstGeom>
          </p:spPr>
        </p:pic>
        <p:pic>
          <p:nvPicPr>
            <p:cNvPr id="54" name="Picture 53" descr="Size of this preview: 800 × 278 pixels . Other resolutions: 320 ...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6844" y="4581580"/>
              <a:ext cx="432325" cy="150374"/>
            </a:xfrm>
            <a:prstGeom prst="rect">
              <a:avLst/>
            </a:prstGeom>
          </p:spPr>
        </p:pic>
        <p:pic>
          <p:nvPicPr>
            <p:cNvPr id="56" name="Picture 55" descr="File:Stub Jamaica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658" y="3493734"/>
              <a:ext cx="399692" cy="319753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2246527" y="1007099"/>
              <a:ext cx="459102" cy="346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TG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254431" y="3000375"/>
              <a:ext cx="459102" cy="346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TG</a:t>
              </a:r>
              <a:endParaRPr lang="en-US" sz="75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260342" y="4337920"/>
              <a:ext cx="459102" cy="346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TG</a:t>
              </a:r>
              <a:endParaRPr lang="en-US" sz="75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252549" y="2355538"/>
              <a:ext cx="447058" cy="346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TC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270071" y="3660009"/>
              <a:ext cx="447058" cy="346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</a:t>
              </a:r>
              <a:endParaRPr lang="en-US" sz="75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264232" y="1723301"/>
              <a:ext cx="472349" cy="346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GB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64481" y="5886778"/>
            <a:ext cx="1096308" cy="524473"/>
            <a:chOff x="5110456" y="5042604"/>
            <a:chExt cx="1326533" cy="634612"/>
          </a:xfrm>
        </p:grpSpPr>
        <p:sp>
          <p:nvSpPr>
            <p:cNvPr id="40" name="Oval 39"/>
            <p:cNvSpPr/>
            <p:nvPr/>
          </p:nvSpPr>
          <p:spPr>
            <a:xfrm rot="5160000">
              <a:off x="5456838" y="4696222"/>
              <a:ext cx="630830" cy="1323594"/>
            </a:xfrm>
            <a:prstGeom prst="ellipse">
              <a:avLst/>
            </a:prstGeom>
            <a:solidFill>
              <a:srgbClr val="88B44D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5160000">
              <a:off x="5775192" y="4699951"/>
              <a:ext cx="0" cy="13235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560000">
              <a:off x="5775192" y="5046280"/>
              <a:ext cx="0" cy="6309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893940" y="1599638"/>
            <a:ext cx="1437395" cy="700369"/>
            <a:chOff x="5072781" y="1624268"/>
            <a:chExt cx="1739249" cy="847447"/>
          </a:xfrm>
        </p:grpSpPr>
        <p:sp>
          <p:nvSpPr>
            <p:cNvPr id="44" name="Oval 43"/>
            <p:cNvSpPr/>
            <p:nvPr/>
          </p:nvSpPr>
          <p:spPr>
            <a:xfrm rot="6085343">
              <a:off x="5522296" y="1178928"/>
              <a:ext cx="844393" cy="1735074"/>
            </a:xfrm>
            <a:prstGeom prst="ellipse">
              <a:avLst/>
            </a:prstGeom>
            <a:solidFill>
              <a:srgbClr val="F5E627">
                <a:alpha val="8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6120000">
              <a:off x="5940318" y="1182411"/>
              <a:ext cx="0" cy="17350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1520000">
              <a:off x="5940318" y="1628181"/>
              <a:ext cx="0" cy="8435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829808" y="3344335"/>
            <a:ext cx="1565659" cy="716040"/>
            <a:chOff x="6810095" y="3069318"/>
            <a:chExt cx="2525929" cy="1155211"/>
          </a:xfrm>
        </p:grpSpPr>
        <p:sp>
          <p:nvSpPr>
            <p:cNvPr id="48" name="Oval 47"/>
            <p:cNvSpPr/>
            <p:nvPr/>
          </p:nvSpPr>
          <p:spPr>
            <a:xfrm rot="5760000">
              <a:off x="7495895" y="2383518"/>
              <a:ext cx="1152144" cy="2523744"/>
            </a:xfrm>
            <a:prstGeom prst="ellipse">
              <a:avLst/>
            </a:prstGeom>
            <a:solidFill>
              <a:srgbClr val="704E2C">
                <a:alpha val="91765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760000">
              <a:off x="8074152" y="2386585"/>
              <a:ext cx="0" cy="25237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1160000">
              <a:off x="8074152" y="3072385"/>
              <a:ext cx="0" cy="11521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974347" y="5037711"/>
            <a:ext cx="1276583" cy="529991"/>
            <a:chOff x="5852160" y="2144182"/>
            <a:chExt cx="2059553" cy="855051"/>
          </a:xfrm>
        </p:grpSpPr>
        <p:sp>
          <p:nvSpPr>
            <p:cNvPr id="55" name="Oval 54"/>
            <p:cNvSpPr/>
            <p:nvPr/>
          </p:nvSpPr>
          <p:spPr>
            <a:xfrm rot="7020000">
              <a:off x="6457817" y="1540678"/>
              <a:ext cx="850392" cy="2057400"/>
            </a:xfrm>
            <a:prstGeom prst="ellipse">
              <a:avLst/>
            </a:prstGeom>
            <a:solidFill>
              <a:srgbClr val="704E2C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7020000">
              <a:off x="6880860" y="1545337"/>
              <a:ext cx="0" cy="2057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2420000">
              <a:off x="6880860" y="2148841"/>
              <a:ext cx="0" cy="8503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4637327" y="284441"/>
            <a:ext cx="1950616" cy="1184571"/>
            <a:chOff x="7703819" y="1531609"/>
            <a:chExt cx="3146994" cy="1911108"/>
          </a:xfrm>
        </p:grpSpPr>
        <p:sp>
          <p:nvSpPr>
            <p:cNvPr id="60" name="Oval 59"/>
            <p:cNvSpPr/>
            <p:nvPr/>
          </p:nvSpPr>
          <p:spPr>
            <a:xfrm rot="7440000">
              <a:off x="8322497" y="914389"/>
              <a:ext cx="1911096" cy="3145536"/>
            </a:xfrm>
            <a:prstGeom prst="ellipse">
              <a:avLst/>
            </a:prstGeom>
            <a:solidFill>
              <a:srgbClr val="704E2C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7440000">
              <a:off x="9276587" y="914401"/>
              <a:ext cx="0" cy="31455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2840000">
              <a:off x="9276587" y="1531621"/>
              <a:ext cx="0" cy="19110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829297" y="4228634"/>
            <a:ext cx="1566676" cy="579923"/>
            <a:chOff x="4341114" y="1774033"/>
            <a:chExt cx="1895678" cy="701706"/>
          </a:xfrm>
        </p:grpSpPr>
        <p:sp>
          <p:nvSpPr>
            <p:cNvPr id="79" name="Oval 78"/>
            <p:cNvSpPr/>
            <p:nvPr/>
          </p:nvSpPr>
          <p:spPr>
            <a:xfrm rot="5460000">
              <a:off x="4940630" y="1177387"/>
              <a:ext cx="699516" cy="1892808"/>
            </a:xfrm>
            <a:prstGeom prst="ellipse">
              <a:avLst/>
            </a:prstGeom>
            <a:solidFill>
              <a:srgbClr val="88B44D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 rot="5460000">
              <a:off x="5287518" y="1179577"/>
              <a:ext cx="0" cy="18928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0860000">
              <a:off x="5287518" y="1776223"/>
              <a:ext cx="0" cy="6995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675412" y="2355498"/>
            <a:ext cx="1874451" cy="921467"/>
            <a:chOff x="5101841" y="2012734"/>
            <a:chExt cx="2268086" cy="1114974"/>
          </a:xfrm>
        </p:grpSpPr>
        <p:sp>
          <p:nvSpPr>
            <p:cNvPr id="84" name="Oval 83"/>
            <p:cNvSpPr/>
            <p:nvPr/>
          </p:nvSpPr>
          <p:spPr>
            <a:xfrm rot="6509468">
              <a:off x="5677913" y="1440640"/>
              <a:ext cx="1110996" cy="2263140"/>
            </a:xfrm>
            <a:prstGeom prst="ellipse">
              <a:avLst/>
            </a:prstGeom>
            <a:solidFill>
              <a:srgbClr val="88B44D">
                <a:alpha val="9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rot="6480000">
              <a:off x="6238357" y="1436662"/>
              <a:ext cx="0" cy="22631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1880000">
              <a:off x="6238357" y="2012734"/>
              <a:ext cx="0" cy="11109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2878471" y="5798665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endParaRPr lang="en-US" sz="7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 descr="Puerto Rico (USA) | Landkarten kostenlos – Cliparts kostenlos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61" t="32944" b="34380"/>
          <a:stretch/>
        </p:blipFill>
        <p:spPr>
          <a:xfrm>
            <a:off x="2613564" y="1979367"/>
            <a:ext cx="610407" cy="249829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 rot="1500000">
            <a:off x="1170940" y="4478452"/>
            <a:ext cx="1508760" cy="713232"/>
            <a:chOff x="5110456" y="5042604"/>
            <a:chExt cx="1326533" cy="634612"/>
          </a:xfrm>
          <a:gradFill flip="none" rotWithShape="1">
            <a:gsLst>
              <a:gs pos="0">
                <a:srgbClr val="F7EB4E"/>
              </a:gs>
              <a:gs pos="51000">
                <a:srgbClr val="91BA5B"/>
              </a:gs>
              <a:gs pos="100000">
                <a:srgbClr val="704E2C"/>
              </a:gs>
            </a:gsLst>
            <a:lin ang="0" scaled="0"/>
            <a:tileRect/>
          </a:gradFill>
        </p:grpSpPr>
        <p:sp>
          <p:nvSpPr>
            <p:cNvPr id="115" name="Oval 114"/>
            <p:cNvSpPr/>
            <p:nvPr/>
          </p:nvSpPr>
          <p:spPr>
            <a:xfrm rot="5160000">
              <a:off x="5456838" y="4696222"/>
              <a:ext cx="630830" cy="132359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6" name="Straight Connector 115"/>
            <p:cNvCxnSpPr/>
            <p:nvPr/>
          </p:nvCxnSpPr>
          <p:spPr>
            <a:xfrm rot="5160000">
              <a:off x="5775192" y="4699951"/>
              <a:ext cx="0" cy="1323594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0560000">
              <a:off x="5775192" y="5046280"/>
              <a:ext cx="0" cy="630936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27370" y="1958549"/>
            <a:ext cx="19896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Deeply conserved genetic line of least resistance aligned with deep divergence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(40+ my)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830939" y="1872712"/>
            <a:ext cx="21934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Triple alignment of divergence,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change 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Signature of constraint persists even as constraints evolve</a:t>
            </a:r>
          </a:p>
        </p:txBody>
      </p:sp>
    </p:spTree>
    <p:extLst>
      <p:ext uri="{BB962C8B-B14F-4D97-AF65-F5344CB8AC3E}">
        <p14:creationId xmlns:p14="http://schemas.microsoft.com/office/powerpoint/2010/main" val="335966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>
            <a:extLst>
              <a:ext uri="{FF2B5EF4-FFF2-40B4-BE49-F238E27FC236}">
                <a16:creationId xmlns:a16="http://schemas.microsoft.com/office/drawing/2014/main" id="{F4B2617C-D2FD-485A-A931-D653495CF06A}"/>
              </a:ext>
            </a:extLst>
          </p:cNvPr>
          <p:cNvGrpSpPr/>
          <p:nvPr/>
        </p:nvGrpSpPr>
        <p:grpSpPr>
          <a:xfrm>
            <a:off x="442704" y="822573"/>
            <a:ext cx="4041461" cy="3261222"/>
            <a:chOff x="1117492" y="1728788"/>
            <a:chExt cx="2509429" cy="1840875"/>
          </a:xfrm>
        </p:grpSpPr>
        <p:sp>
          <p:nvSpPr>
            <p:cNvPr id="100" name="Rectangle 37">
              <a:extLst>
                <a:ext uri="{FF2B5EF4-FFF2-40B4-BE49-F238E27FC236}">
                  <a16:creationId xmlns:a16="http://schemas.microsoft.com/office/drawing/2014/main" id="{108ED5DE-92A7-44E7-AAA8-275FB4883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382" y="3066339"/>
              <a:ext cx="883861" cy="8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000" dirty="0">
                  <a:solidFill>
                    <a:srgbClr val="444444"/>
                  </a:solidFill>
                  <a:cs typeface="Arial" panose="020B0604020202020204" pitchFamily="34" charset="0"/>
                </a:rPr>
                <a:t>l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444444"/>
                  </a:solidFill>
                  <a:effectLst/>
                  <a:cs typeface="Arial" panose="020B0604020202020204" pitchFamily="34" charset="0"/>
                </a:rPr>
                <a:t>og </a:t>
              </a:r>
              <a:r>
                <a:rPr kumimoji="0" lang="en-US" altLang="en-US" sz="1000" b="0" i="1" u="none" strike="noStrike" cap="none" normalizeH="0" baseline="0" dirty="0">
                  <a:ln>
                    <a:noFill/>
                  </a:ln>
                  <a:solidFill>
                    <a:srgbClr val="444444"/>
                  </a:solidFill>
                  <a:effectLst/>
                  <a:cs typeface="Arial" panose="020B0604020202020204" pitchFamily="34" charset="0"/>
                </a:rPr>
                <a:t>D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444444"/>
                  </a:solidFill>
                  <a:effectLst/>
                  <a:cs typeface="Arial" panose="020B0604020202020204" pitchFamily="34" charset="0"/>
                </a:rPr>
                <a:t> = 1.93 + 1.40</a:t>
              </a:r>
              <a:r>
                <a:rPr kumimoji="0" lang="en-US" altLang="en-US" sz="1000" b="0" i="0" u="none" strike="noStrike" cap="none" normalizeH="0" dirty="0">
                  <a:ln>
                    <a:noFill/>
                  </a:ln>
                  <a:solidFill>
                    <a:srgbClr val="444444"/>
                  </a:solidFill>
                  <a:effectLst/>
                  <a:cs typeface="Arial" panose="020B0604020202020204" pitchFamily="34" charset="0"/>
                </a:rPr>
                <a:t> l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444444"/>
                  </a:solidFill>
                  <a:effectLst/>
                  <a:cs typeface="Arial" panose="020B0604020202020204" pitchFamily="34" charset="0"/>
                </a:rPr>
                <a:t>og </a:t>
              </a:r>
              <a:r>
                <a:rPr kumimoji="0" lang="en-US" altLang="en-US" sz="1000" b="0" i="1" u="none" strike="noStrike" cap="none" normalizeH="0" baseline="0" dirty="0">
                  <a:ln>
                    <a:noFill/>
                  </a:ln>
                  <a:solidFill>
                    <a:srgbClr val="444444"/>
                  </a:solidFill>
                  <a:effectLst/>
                  <a:cs typeface="Arial" panose="020B0604020202020204" pitchFamily="34" charset="0"/>
                </a:rPr>
                <a:t>G</a:t>
              </a:r>
              <a:endPara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101" name="Rectangle 38">
              <a:extLst>
                <a:ext uri="{FF2B5EF4-FFF2-40B4-BE49-F238E27FC236}">
                  <a16:creationId xmlns:a16="http://schemas.microsoft.com/office/drawing/2014/main" id="{B0ED6DBD-0BCF-43B8-B286-C0E0AF193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9081" y="3158673"/>
              <a:ext cx="281681" cy="8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1" u="none" strike="noStrike" cap="none" normalizeH="0" baseline="0" dirty="0">
                  <a:ln>
                    <a:noFill/>
                  </a:ln>
                  <a:solidFill>
                    <a:srgbClr val="444444"/>
                  </a:solidFill>
                  <a:effectLst/>
                  <a:cs typeface="Arial" panose="020B0604020202020204" pitchFamily="34" charset="0"/>
                </a:rPr>
                <a:t>R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444444"/>
                  </a:solidFill>
                  <a:effectLst/>
                  <a:cs typeface="Arial" panose="020B0604020202020204" pitchFamily="34" charset="0"/>
                </a:rPr>
                <a:t>²: 0.88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102" name="Line 7">
              <a:extLst>
                <a:ext uri="{FF2B5EF4-FFF2-40B4-BE49-F238E27FC236}">
                  <a16:creationId xmlns:a16="http://schemas.microsoft.com/office/drawing/2014/main" id="{5FDE1469-545E-4564-92F3-2805C17D3D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013" y="3143250"/>
              <a:ext cx="19050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3" name="Line 8">
              <a:extLst>
                <a:ext uri="{FF2B5EF4-FFF2-40B4-BE49-F238E27FC236}">
                  <a16:creationId xmlns:a16="http://schemas.microsoft.com/office/drawing/2014/main" id="{40CE1E5A-A76A-4D30-BFD6-04437CAF16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013" y="2863850"/>
              <a:ext cx="19050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4" name="Line 9">
              <a:extLst>
                <a:ext uri="{FF2B5EF4-FFF2-40B4-BE49-F238E27FC236}">
                  <a16:creationId xmlns:a16="http://schemas.microsoft.com/office/drawing/2014/main" id="{AB011850-3568-4BE1-854D-C526057E7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013" y="2578100"/>
              <a:ext cx="19050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5" name="Line 10">
              <a:extLst>
                <a:ext uri="{FF2B5EF4-FFF2-40B4-BE49-F238E27FC236}">
                  <a16:creationId xmlns:a16="http://schemas.microsoft.com/office/drawing/2014/main" id="{7DCFBE41-54DA-473B-8CB2-71F49E12EB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013" y="2293938"/>
              <a:ext cx="19050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6" name="Line 11">
              <a:extLst>
                <a:ext uri="{FF2B5EF4-FFF2-40B4-BE49-F238E27FC236}">
                  <a16:creationId xmlns:a16="http://schemas.microsoft.com/office/drawing/2014/main" id="{ADB289D8-F197-49AC-9C27-979E46EC4E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013" y="2014538"/>
              <a:ext cx="19050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7" name="Line 12">
              <a:extLst>
                <a:ext uri="{FF2B5EF4-FFF2-40B4-BE49-F238E27FC236}">
                  <a16:creationId xmlns:a16="http://schemas.microsoft.com/office/drawing/2014/main" id="{8F90D9AE-77DD-4C0E-9CE8-A46AEDA2ED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013" y="1728788"/>
              <a:ext cx="19050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8" name="Line 13">
              <a:extLst>
                <a:ext uri="{FF2B5EF4-FFF2-40B4-BE49-F238E27FC236}">
                  <a16:creationId xmlns:a16="http://schemas.microsoft.com/office/drawing/2014/main" id="{7E3C06FA-2A60-4D7D-9940-D851E72AD5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7963" y="3286125"/>
              <a:ext cx="38100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9" name="Line 14">
              <a:extLst>
                <a:ext uri="{FF2B5EF4-FFF2-40B4-BE49-F238E27FC236}">
                  <a16:creationId xmlns:a16="http://schemas.microsoft.com/office/drawing/2014/main" id="{0E9FCFEC-44BC-4103-AC90-DFF452EB21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7963" y="3000375"/>
              <a:ext cx="38100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0" name="Line 15">
              <a:extLst>
                <a:ext uri="{FF2B5EF4-FFF2-40B4-BE49-F238E27FC236}">
                  <a16:creationId xmlns:a16="http://schemas.microsoft.com/office/drawing/2014/main" id="{AF0E1596-57D7-4844-A86D-6D4E54B40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7963" y="2720975"/>
              <a:ext cx="38100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1" name="Line 16">
              <a:extLst>
                <a:ext uri="{FF2B5EF4-FFF2-40B4-BE49-F238E27FC236}">
                  <a16:creationId xmlns:a16="http://schemas.microsoft.com/office/drawing/2014/main" id="{EDBEDD57-C9C6-4E98-B777-65AAD54792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7963" y="2436813"/>
              <a:ext cx="38100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2" name="Line 17">
              <a:extLst>
                <a:ext uri="{FF2B5EF4-FFF2-40B4-BE49-F238E27FC236}">
                  <a16:creationId xmlns:a16="http://schemas.microsoft.com/office/drawing/2014/main" id="{EA33EC15-4A53-4F2E-8891-9084B0A7BA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7963" y="2151063"/>
              <a:ext cx="38100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3" name="Line 18">
              <a:extLst>
                <a:ext uri="{FF2B5EF4-FFF2-40B4-BE49-F238E27FC236}">
                  <a16:creationId xmlns:a16="http://schemas.microsoft.com/office/drawing/2014/main" id="{F5DC405F-5E72-4C78-9F09-DD573961F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7963" y="1871663"/>
              <a:ext cx="38100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4" name="Rectangle 19">
              <a:extLst>
                <a:ext uri="{FF2B5EF4-FFF2-40B4-BE49-F238E27FC236}">
                  <a16:creationId xmlns:a16="http://schemas.microsoft.com/office/drawing/2014/main" id="{73B0971F-2943-4FA7-A0D9-B37BE746E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5" y="3227388"/>
              <a:ext cx="77636" cy="95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-4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20">
              <a:extLst>
                <a:ext uri="{FF2B5EF4-FFF2-40B4-BE49-F238E27FC236}">
                  <a16:creationId xmlns:a16="http://schemas.microsoft.com/office/drawing/2014/main" id="{8CD0AC49-0BF7-44EB-A3B0-4F89D7600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2943225"/>
              <a:ext cx="150296" cy="95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-3.5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21">
              <a:extLst>
                <a:ext uri="{FF2B5EF4-FFF2-40B4-BE49-F238E27FC236}">
                  <a16:creationId xmlns:a16="http://schemas.microsoft.com/office/drawing/2014/main" id="{7A941EF6-6B15-452C-8353-0D588EB2B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5" y="2663825"/>
              <a:ext cx="77636" cy="95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-3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22">
              <a:extLst>
                <a:ext uri="{FF2B5EF4-FFF2-40B4-BE49-F238E27FC236}">
                  <a16:creationId xmlns:a16="http://schemas.microsoft.com/office/drawing/2014/main" id="{145E8B82-C47D-41B9-8175-6346044B4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2378075"/>
              <a:ext cx="150296" cy="95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-2.5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23">
              <a:extLst>
                <a:ext uri="{FF2B5EF4-FFF2-40B4-BE49-F238E27FC236}">
                  <a16:creationId xmlns:a16="http://schemas.microsoft.com/office/drawing/2014/main" id="{81F79A4B-428C-4E52-B64D-AA63DBC5F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5" y="2092325"/>
              <a:ext cx="77636" cy="95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24">
              <a:extLst>
                <a:ext uri="{FF2B5EF4-FFF2-40B4-BE49-F238E27FC236}">
                  <a16:creationId xmlns:a16="http://schemas.microsoft.com/office/drawing/2014/main" id="{32AF4311-FA32-4A5C-93E2-CF4BEDF54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1812925"/>
              <a:ext cx="150296" cy="95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-1.5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Oval 27">
              <a:extLst>
                <a:ext uri="{FF2B5EF4-FFF2-40B4-BE49-F238E27FC236}">
                  <a16:creationId xmlns:a16="http://schemas.microsoft.com/office/drawing/2014/main" id="{93090A95-DEE5-4175-8E60-FC33716D7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1846263"/>
              <a:ext cx="49213" cy="508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1" name="Oval 28">
              <a:extLst>
                <a:ext uri="{FF2B5EF4-FFF2-40B4-BE49-F238E27FC236}">
                  <a16:creationId xmlns:a16="http://schemas.microsoft.com/office/drawing/2014/main" id="{ECE7FA9B-1677-470A-93B6-F826AB17D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8475" y="2205038"/>
              <a:ext cx="49213" cy="492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2" name="Oval 29">
              <a:extLst>
                <a:ext uri="{FF2B5EF4-FFF2-40B4-BE49-F238E27FC236}">
                  <a16:creationId xmlns:a16="http://schemas.microsoft.com/office/drawing/2014/main" id="{3C86B99C-FFE6-46F0-AACC-CFCCA1BD0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338" y="2455863"/>
              <a:ext cx="49213" cy="492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3" name="Oval 30">
              <a:extLst>
                <a:ext uri="{FF2B5EF4-FFF2-40B4-BE49-F238E27FC236}">
                  <a16:creationId xmlns:a16="http://schemas.microsoft.com/office/drawing/2014/main" id="{B4E70CF5-02D5-4183-8C3D-7BBDCAE54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763" y="2924175"/>
              <a:ext cx="49213" cy="508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4" name="Oval 31">
              <a:extLst>
                <a:ext uri="{FF2B5EF4-FFF2-40B4-BE49-F238E27FC236}">
                  <a16:creationId xmlns:a16="http://schemas.microsoft.com/office/drawing/2014/main" id="{F0B89E23-1707-449F-83BA-AC7A84F4A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100" y="2711450"/>
              <a:ext cx="49213" cy="492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5" name="Oval 32">
              <a:extLst>
                <a:ext uri="{FF2B5EF4-FFF2-40B4-BE49-F238E27FC236}">
                  <a16:creationId xmlns:a16="http://schemas.microsoft.com/office/drawing/2014/main" id="{94309E00-C143-45DE-928F-120C7BC4E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000" y="2763838"/>
              <a:ext cx="50800" cy="508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6" name="Oval 33">
              <a:extLst>
                <a:ext uri="{FF2B5EF4-FFF2-40B4-BE49-F238E27FC236}">
                  <a16:creationId xmlns:a16="http://schemas.microsoft.com/office/drawing/2014/main" id="{B76B9A64-FC3F-4610-94DF-0AA068333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250" y="3001963"/>
              <a:ext cx="50800" cy="492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7" name="Oval 34">
              <a:extLst>
                <a:ext uri="{FF2B5EF4-FFF2-40B4-BE49-F238E27FC236}">
                  <a16:creationId xmlns:a16="http://schemas.microsoft.com/office/drawing/2014/main" id="{04DC1414-A8B6-4E96-A1A3-EC4EE9F98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213" y="3200400"/>
              <a:ext cx="49213" cy="492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8" name="Line 35">
              <a:extLst>
                <a:ext uri="{FF2B5EF4-FFF2-40B4-BE49-F238E27FC236}">
                  <a16:creationId xmlns:a16="http://schemas.microsoft.com/office/drawing/2014/main" id="{24D90690-B9FA-4B99-93E6-B1295B6A88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2288" y="1955800"/>
              <a:ext cx="1728788" cy="132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9" name="Rectangle 36">
              <a:extLst>
                <a:ext uri="{FF2B5EF4-FFF2-40B4-BE49-F238E27FC236}">
                  <a16:creationId xmlns:a16="http://schemas.microsoft.com/office/drawing/2014/main" id="{48FE56A0-9321-47A2-8D93-83D46523D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063" y="1728788"/>
              <a:ext cx="2070100" cy="1557338"/>
            </a:xfrm>
            <a:prstGeom prst="rect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0" name="Line 37">
              <a:extLst>
                <a:ext uri="{FF2B5EF4-FFF2-40B4-BE49-F238E27FC236}">
                  <a16:creationId xmlns:a16="http://schemas.microsoft.com/office/drawing/2014/main" id="{C38A1F3F-ACB4-4EAE-8B25-6DD76E35FC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4825" y="3286125"/>
              <a:ext cx="0" cy="1905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1" name="Line 38">
              <a:extLst>
                <a:ext uri="{FF2B5EF4-FFF2-40B4-BE49-F238E27FC236}">
                  <a16:creationId xmlns:a16="http://schemas.microsoft.com/office/drawing/2014/main" id="{FBD46830-09BC-4FB6-943B-72CCCB947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2350" y="3286125"/>
              <a:ext cx="0" cy="1905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2" name="Line 39">
              <a:extLst>
                <a:ext uri="{FF2B5EF4-FFF2-40B4-BE49-F238E27FC236}">
                  <a16:creationId xmlns:a16="http://schemas.microsoft.com/office/drawing/2014/main" id="{D3434F77-6DA8-45A2-BAE1-13C56EC90B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9875" y="3286125"/>
              <a:ext cx="0" cy="1905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3" name="Line 40">
              <a:extLst>
                <a:ext uri="{FF2B5EF4-FFF2-40B4-BE49-F238E27FC236}">
                  <a16:creationId xmlns:a16="http://schemas.microsoft.com/office/drawing/2014/main" id="{F277D496-BBB7-4C1D-8314-83C5430A4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7400" y="3286125"/>
              <a:ext cx="0" cy="1905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4" name="Line 41">
              <a:extLst>
                <a:ext uri="{FF2B5EF4-FFF2-40B4-BE49-F238E27FC236}">
                  <a16:creationId xmlns:a16="http://schemas.microsoft.com/office/drawing/2014/main" id="{E39AE49B-A065-4FB8-A9E1-748761FCE5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6063" y="3286125"/>
              <a:ext cx="0" cy="3810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5" name="Line 42">
              <a:extLst>
                <a:ext uri="{FF2B5EF4-FFF2-40B4-BE49-F238E27FC236}">
                  <a16:creationId xmlns:a16="http://schemas.microsoft.com/office/drawing/2014/main" id="{5ACBDCC1-C7CB-459E-ADD2-913AEFED4D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3588" y="3286125"/>
              <a:ext cx="0" cy="3810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6" name="Line 43">
              <a:extLst>
                <a:ext uri="{FF2B5EF4-FFF2-40B4-BE49-F238E27FC236}">
                  <a16:creationId xmlns:a16="http://schemas.microsoft.com/office/drawing/2014/main" id="{FF3E1609-A9B3-48B9-B514-78A716D47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113" y="3286125"/>
              <a:ext cx="0" cy="3810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7" name="Line 44">
              <a:extLst>
                <a:ext uri="{FF2B5EF4-FFF2-40B4-BE49-F238E27FC236}">
                  <a16:creationId xmlns:a16="http://schemas.microsoft.com/office/drawing/2014/main" id="{9C7B1D6D-76B0-4289-8C25-9C2E7591F8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8638" y="3286125"/>
              <a:ext cx="0" cy="3810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8" name="Line 45">
              <a:extLst>
                <a:ext uri="{FF2B5EF4-FFF2-40B4-BE49-F238E27FC236}">
                  <a16:creationId xmlns:a16="http://schemas.microsoft.com/office/drawing/2014/main" id="{964300A3-F288-4618-ACC1-E35167E2CB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6163" y="3286125"/>
              <a:ext cx="0" cy="3810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9" name="Rectangle 46">
              <a:extLst>
                <a:ext uri="{FF2B5EF4-FFF2-40B4-BE49-F238E27FC236}">
                  <a16:creationId xmlns:a16="http://schemas.microsoft.com/office/drawing/2014/main" id="{FB51DF24-DC26-47D4-9CD2-EB8F136CA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332163"/>
              <a:ext cx="150296" cy="95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-4.5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47">
              <a:extLst>
                <a:ext uri="{FF2B5EF4-FFF2-40B4-BE49-F238E27FC236}">
                  <a16:creationId xmlns:a16="http://schemas.microsoft.com/office/drawing/2014/main" id="{033DFCDE-7FE9-456C-8F56-AB3F10BAA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9138" y="3332163"/>
              <a:ext cx="77636" cy="95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-4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Rectangle 48">
              <a:extLst>
                <a:ext uri="{FF2B5EF4-FFF2-40B4-BE49-F238E27FC236}">
                  <a16:creationId xmlns:a16="http://schemas.microsoft.com/office/drawing/2014/main" id="{7572EC86-8711-4353-AF59-DA26A699D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975" y="3332163"/>
              <a:ext cx="150296" cy="95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-3.5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94F80C57-A9A2-4526-AE97-A61E26CFB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2600" y="3332163"/>
              <a:ext cx="77636" cy="95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-3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50">
              <a:extLst>
                <a:ext uri="{FF2B5EF4-FFF2-40B4-BE49-F238E27FC236}">
                  <a16:creationId xmlns:a16="http://schemas.microsoft.com/office/drawing/2014/main" id="{6E24506C-12E5-4776-9A20-0BA379103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625" y="3332163"/>
              <a:ext cx="150296" cy="95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-2.5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AC092974-5003-47E6-97FB-E63C4072B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888" y="3448050"/>
              <a:ext cx="265756" cy="12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log </a:t>
              </a:r>
              <a:r>
                <a:rPr kumimoji="0" lang="en-US" altLang="en-US" sz="14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51">
              <a:extLst>
                <a:ext uri="{FF2B5EF4-FFF2-40B4-BE49-F238E27FC236}">
                  <a16:creationId xmlns:a16="http://schemas.microsoft.com/office/drawing/2014/main" id="{0FB726C5-CCC2-4B8C-B899-B778992712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66295" y="2400201"/>
              <a:ext cx="236167" cy="133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log </a:t>
              </a:r>
              <a:r>
                <a:rPr kumimoji="0" lang="en-US" altLang="en-US" sz="14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7A96F1E-7E84-4D17-82FB-5F24AB234ECF}"/>
              </a:ext>
            </a:extLst>
          </p:cNvPr>
          <p:cNvGrpSpPr/>
          <p:nvPr/>
        </p:nvGrpSpPr>
        <p:grpSpPr>
          <a:xfrm>
            <a:off x="4757342" y="3429000"/>
            <a:ext cx="4037876" cy="3085483"/>
            <a:chOff x="4821770" y="2462213"/>
            <a:chExt cx="2507202" cy="1915843"/>
          </a:xfrm>
        </p:grpSpPr>
        <p:sp>
          <p:nvSpPr>
            <p:cNvPr id="147" name="Line 57">
              <a:extLst>
                <a:ext uri="{FF2B5EF4-FFF2-40B4-BE49-F238E27FC236}">
                  <a16:creationId xmlns:a16="http://schemas.microsoft.com/office/drawing/2014/main" id="{1C5EEEE7-B161-4360-BA38-D779A3CE30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0013" y="4078288"/>
              <a:ext cx="39688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8" name="Line 58">
              <a:extLst>
                <a:ext uri="{FF2B5EF4-FFF2-40B4-BE49-F238E27FC236}">
                  <a16:creationId xmlns:a16="http://schemas.microsoft.com/office/drawing/2014/main" id="{653EE9A3-B2F5-4A1B-AAFD-4B93A1D05D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0013" y="3857626"/>
              <a:ext cx="39688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9" name="Line 59">
              <a:extLst>
                <a:ext uri="{FF2B5EF4-FFF2-40B4-BE49-F238E27FC236}">
                  <a16:creationId xmlns:a16="http://schemas.microsoft.com/office/drawing/2014/main" id="{E36EFA0F-1024-42A0-B660-2B29B17DF5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0013" y="3630613"/>
              <a:ext cx="39688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0" name="Line 60">
              <a:extLst>
                <a:ext uri="{FF2B5EF4-FFF2-40B4-BE49-F238E27FC236}">
                  <a16:creationId xmlns:a16="http://schemas.microsoft.com/office/drawing/2014/main" id="{0F4E5521-8CC3-420D-80B0-F0CE21C501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0013" y="3409951"/>
              <a:ext cx="39688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1" name="Line 61">
              <a:extLst>
                <a:ext uri="{FF2B5EF4-FFF2-40B4-BE49-F238E27FC236}">
                  <a16:creationId xmlns:a16="http://schemas.microsoft.com/office/drawing/2014/main" id="{2F845340-182C-465F-8D9C-83388306B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0013" y="3189288"/>
              <a:ext cx="39688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2" name="Line 62">
              <a:extLst>
                <a:ext uri="{FF2B5EF4-FFF2-40B4-BE49-F238E27FC236}">
                  <a16:creationId xmlns:a16="http://schemas.microsoft.com/office/drawing/2014/main" id="{171C89F8-CE38-4454-80FD-6F8FB444E6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0013" y="2968626"/>
              <a:ext cx="39688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3" name="Line 63">
              <a:extLst>
                <a:ext uri="{FF2B5EF4-FFF2-40B4-BE49-F238E27FC236}">
                  <a16:creationId xmlns:a16="http://schemas.microsoft.com/office/drawing/2014/main" id="{BBE763C0-8C4A-4B2C-A374-B873FF2A2E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0013" y="2741613"/>
              <a:ext cx="39688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4" name="Line 64">
              <a:extLst>
                <a:ext uri="{FF2B5EF4-FFF2-40B4-BE49-F238E27FC236}">
                  <a16:creationId xmlns:a16="http://schemas.microsoft.com/office/drawing/2014/main" id="{85568A37-54E6-4E4A-AA94-10AA0D5E9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0013" y="2520951"/>
              <a:ext cx="39688" cy="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5" name="Rectangle 65">
              <a:extLst>
                <a:ext uri="{FF2B5EF4-FFF2-40B4-BE49-F238E27FC236}">
                  <a16:creationId xmlns:a16="http://schemas.microsoft.com/office/drawing/2014/main" id="{46EF37EA-8419-4A8C-A759-942ECFD53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688" y="4019551"/>
              <a:ext cx="150296" cy="10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-9.5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66">
              <a:extLst>
                <a:ext uri="{FF2B5EF4-FFF2-40B4-BE49-F238E27FC236}">
                  <a16:creationId xmlns:a16="http://schemas.microsoft.com/office/drawing/2014/main" id="{F4CC2A38-920D-4A44-93EF-3C0A2F456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826" y="3798888"/>
              <a:ext cx="77636" cy="10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-9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67">
              <a:extLst>
                <a:ext uri="{FF2B5EF4-FFF2-40B4-BE49-F238E27FC236}">
                  <a16:creationId xmlns:a16="http://schemas.microsoft.com/office/drawing/2014/main" id="{D9551480-B7D0-4208-A724-CF9283C17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688" y="3571876"/>
              <a:ext cx="150296" cy="10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-8.5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68">
              <a:extLst>
                <a:ext uri="{FF2B5EF4-FFF2-40B4-BE49-F238E27FC236}">
                  <a16:creationId xmlns:a16="http://schemas.microsoft.com/office/drawing/2014/main" id="{E70BF9B8-1A15-444E-A2F2-52FB11A57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826" y="3351213"/>
              <a:ext cx="77636" cy="10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-8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69">
              <a:extLst>
                <a:ext uri="{FF2B5EF4-FFF2-40B4-BE49-F238E27FC236}">
                  <a16:creationId xmlns:a16="http://schemas.microsoft.com/office/drawing/2014/main" id="{9374A6AA-EE07-4761-93C4-A77FFEB2B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688" y="3130551"/>
              <a:ext cx="150296" cy="10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-7.5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70">
              <a:extLst>
                <a:ext uri="{FF2B5EF4-FFF2-40B4-BE49-F238E27FC236}">
                  <a16:creationId xmlns:a16="http://schemas.microsoft.com/office/drawing/2014/main" id="{FA8A598B-B7A9-41D6-84DC-2C5D0A571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826" y="2909888"/>
              <a:ext cx="77636" cy="10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-7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71">
              <a:extLst>
                <a:ext uri="{FF2B5EF4-FFF2-40B4-BE49-F238E27FC236}">
                  <a16:creationId xmlns:a16="http://schemas.microsoft.com/office/drawing/2014/main" id="{E69DDC71-1866-4B6A-B3A3-DFEEAEEA8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688" y="2682876"/>
              <a:ext cx="150296" cy="10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-6.5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72">
              <a:extLst>
                <a:ext uri="{FF2B5EF4-FFF2-40B4-BE49-F238E27FC236}">
                  <a16:creationId xmlns:a16="http://schemas.microsoft.com/office/drawing/2014/main" id="{34D46EF7-3FAA-45ED-959B-E2188200C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826" y="2462213"/>
              <a:ext cx="77636" cy="10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-6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Oval 75">
              <a:extLst>
                <a:ext uri="{FF2B5EF4-FFF2-40B4-BE49-F238E27FC236}">
                  <a16:creationId xmlns:a16="http://schemas.microsoft.com/office/drawing/2014/main" id="{14B3AB33-D073-47F3-9009-E06915FD8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3126" y="2533651"/>
              <a:ext cx="50800" cy="492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4" name="Oval 76">
              <a:extLst>
                <a:ext uri="{FF2B5EF4-FFF2-40B4-BE49-F238E27FC236}">
                  <a16:creationId xmlns:a16="http://schemas.microsoft.com/office/drawing/2014/main" id="{FC51E171-84DE-405E-B0EE-CF8896F60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3388" y="2789238"/>
              <a:ext cx="49213" cy="492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5" name="Oval 77">
              <a:extLst>
                <a:ext uri="{FF2B5EF4-FFF2-40B4-BE49-F238E27FC236}">
                  <a16:creationId xmlns:a16="http://schemas.microsoft.com/office/drawing/2014/main" id="{CE09E995-B075-4554-BFFF-58A4120C7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3976" y="3151188"/>
              <a:ext cx="49213" cy="492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6" name="Oval 78">
              <a:extLst>
                <a:ext uri="{FF2B5EF4-FFF2-40B4-BE49-F238E27FC236}">
                  <a16:creationId xmlns:a16="http://schemas.microsoft.com/office/drawing/2014/main" id="{ECB97EFF-0DC3-44C6-86A2-C9117ED74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7926" y="3251201"/>
              <a:ext cx="49213" cy="5080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7" name="Oval 79">
              <a:extLst>
                <a:ext uri="{FF2B5EF4-FFF2-40B4-BE49-F238E27FC236}">
                  <a16:creationId xmlns:a16="http://schemas.microsoft.com/office/drawing/2014/main" id="{93286BD0-7A14-411A-8E2E-00CB51AB8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451" y="3275013"/>
              <a:ext cx="49213" cy="492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8" name="Oval 80">
              <a:extLst>
                <a:ext uri="{FF2B5EF4-FFF2-40B4-BE49-F238E27FC236}">
                  <a16:creationId xmlns:a16="http://schemas.microsoft.com/office/drawing/2014/main" id="{D8B8DCBC-B1CA-4524-A5EC-A72C2BC3E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3426" y="3548063"/>
              <a:ext cx="49213" cy="492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9" name="Oval 81">
              <a:extLst>
                <a:ext uri="{FF2B5EF4-FFF2-40B4-BE49-F238E27FC236}">
                  <a16:creationId xmlns:a16="http://schemas.microsoft.com/office/drawing/2014/main" id="{D1442496-1925-4AEE-B482-A20AB77BB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0726" y="3748088"/>
              <a:ext cx="49213" cy="492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" name="Oval 82">
              <a:extLst>
                <a:ext uri="{FF2B5EF4-FFF2-40B4-BE49-F238E27FC236}">
                  <a16:creationId xmlns:a16="http://schemas.microsoft.com/office/drawing/2014/main" id="{BE6B82EE-F0F7-43B8-8E80-9C9D51A84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3526" y="3960813"/>
              <a:ext cx="49213" cy="4921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1" name="Line 83">
              <a:extLst>
                <a:ext uri="{FF2B5EF4-FFF2-40B4-BE49-F238E27FC236}">
                  <a16:creationId xmlns:a16="http://schemas.microsoft.com/office/drawing/2014/main" id="{808AC49B-2CCB-4A93-94CB-9048A244FD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68926" y="2517776"/>
              <a:ext cx="1878013" cy="14811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2" name="Rectangle 84">
              <a:extLst>
                <a:ext uri="{FF2B5EF4-FFF2-40B4-BE49-F238E27FC236}">
                  <a16:creationId xmlns:a16="http://schemas.microsoft.com/office/drawing/2014/main" id="{8A395290-EBEA-4622-9815-9A500819B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9701" y="2520951"/>
              <a:ext cx="2070100" cy="1557338"/>
            </a:xfrm>
            <a:prstGeom prst="rect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3" name="Line 85">
              <a:extLst>
                <a:ext uri="{FF2B5EF4-FFF2-40B4-BE49-F238E27FC236}">
                  <a16:creationId xmlns:a16="http://schemas.microsoft.com/office/drawing/2014/main" id="{9FDADBBA-B2CD-475C-B624-09E826B384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8463" y="4078288"/>
              <a:ext cx="0" cy="1905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4" name="Line 86">
              <a:extLst>
                <a:ext uri="{FF2B5EF4-FFF2-40B4-BE49-F238E27FC236}">
                  <a16:creationId xmlns:a16="http://schemas.microsoft.com/office/drawing/2014/main" id="{FB3CC648-E486-4F3A-A2D0-4CBF33186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5988" y="4078288"/>
              <a:ext cx="0" cy="1905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5" name="Line 87">
              <a:extLst>
                <a:ext uri="{FF2B5EF4-FFF2-40B4-BE49-F238E27FC236}">
                  <a16:creationId xmlns:a16="http://schemas.microsoft.com/office/drawing/2014/main" id="{52E53FF5-5731-4D88-A880-BB17C931CD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3513" y="4078288"/>
              <a:ext cx="0" cy="1905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6" name="Line 88">
              <a:extLst>
                <a:ext uri="{FF2B5EF4-FFF2-40B4-BE49-F238E27FC236}">
                  <a16:creationId xmlns:a16="http://schemas.microsoft.com/office/drawing/2014/main" id="{80FB741D-0E61-40C8-8B89-C80C996597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1038" y="4078288"/>
              <a:ext cx="0" cy="1905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7" name="Line 89">
              <a:extLst>
                <a:ext uri="{FF2B5EF4-FFF2-40B4-BE49-F238E27FC236}">
                  <a16:creationId xmlns:a16="http://schemas.microsoft.com/office/drawing/2014/main" id="{C2F8F69B-F2C4-4984-B0B9-FFC66C73AC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9701" y="4078288"/>
              <a:ext cx="0" cy="3810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8" name="Line 90">
              <a:extLst>
                <a:ext uri="{FF2B5EF4-FFF2-40B4-BE49-F238E27FC236}">
                  <a16:creationId xmlns:a16="http://schemas.microsoft.com/office/drawing/2014/main" id="{6A813C3A-9CD6-41FE-BD91-ECDC2DB2EE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7226" y="4078288"/>
              <a:ext cx="0" cy="3810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9" name="Line 91">
              <a:extLst>
                <a:ext uri="{FF2B5EF4-FFF2-40B4-BE49-F238E27FC236}">
                  <a16:creationId xmlns:a16="http://schemas.microsoft.com/office/drawing/2014/main" id="{375B1511-8D8A-4C4F-86AF-AB8A85429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4751" y="4078288"/>
              <a:ext cx="0" cy="3810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0" name="Line 92">
              <a:extLst>
                <a:ext uri="{FF2B5EF4-FFF2-40B4-BE49-F238E27FC236}">
                  <a16:creationId xmlns:a16="http://schemas.microsoft.com/office/drawing/2014/main" id="{512E54D6-7799-4D81-8BBA-B75F463595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72276" y="4078288"/>
              <a:ext cx="0" cy="3810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1" name="Line 93">
              <a:extLst>
                <a:ext uri="{FF2B5EF4-FFF2-40B4-BE49-F238E27FC236}">
                  <a16:creationId xmlns:a16="http://schemas.microsoft.com/office/drawing/2014/main" id="{8D037F7E-6A24-4EE0-B05A-B6AF38BB7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9801" y="4078288"/>
              <a:ext cx="0" cy="38100"/>
            </a:xfrm>
            <a:prstGeom prst="line">
              <a:avLst/>
            </a:prstGeom>
            <a:noFill/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2" name="Rectangle 94">
              <a:extLst>
                <a:ext uri="{FF2B5EF4-FFF2-40B4-BE49-F238E27FC236}">
                  <a16:creationId xmlns:a16="http://schemas.microsoft.com/office/drawing/2014/main" id="{6FE89A62-B9B0-400C-A5EB-331654C75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4613" y="4122738"/>
              <a:ext cx="150296" cy="10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-4.5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95">
              <a:extLst>
                <a:ext uri="{FF2B5EF4-FFF2-40B4-BE49-F238E27FC236}">
                  <a16:creationId xmlns:a16="http://schemas.microsoft.com/office/drawing/2014/main" id="{EBBB9AE6-8E2F-4234-9289-8DBC7B400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188" y="4122738"/>
              <a:ext cx="77636" cy="10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-4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Rectangle 96">
              <a:extLst>
                <a:ext uri="{FF2B5EF4-FFF2-40B4-BE49-F238E27FC236}">
                  <a16:creationId xmlns:a16="http://schemas.microsoft.com/office/drawing/2014/main" id="{7E4144FF-3EF0-4046-95A8-FA7299215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613" y="4122738"/>
              <a:ext cx="150296" cy="10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-3.5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Rectangle 97">
              <a:extLst>
                <a:ext uri="{FF2B5EF4-FFF2-40B4-BE49-F238E27FC236}">
                  <a16:creationId xmlns:a16="http://schemas.microsoft.com/office/drawing/2014/main" id="{33A71FC8-073E-4CAF-B0BA-4F476EB58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122738"/>
              <a:ext cx="77636" cy="10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-3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Rectangle 98">
              <a:extLst>
                <a:ext uri="{FF2B5EF4-FFF2-40B4-BE49-F238E27FC236}">
                  <a16:creationId xmlns:a16="http://schemas.microsoft.com/office/drawing/2014/main" id="{17A4CED7-CC2D-4DBC-B95A-7ADFEA086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8676" y="4122738"/>
              <a:ext cx="150296" cy="10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-2.5</a:t>
              </a:r>
              <a:endPara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Rectangle 51">
              <a:extLst>
                <a:ext uri="{FF2B5EF4-FFF2-40B4-BE49-F238E27FC236}">
                  <a16:creationId xmlns:a16="http://schemas.microsoft.com/office/drawing/2014/main" id="{378654C4-B4E6-4C1E-80BB-C793C3A96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4804" y="4244282"/>
              <a:ext cx="265755" cy="133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log </a:t>
              </a:r>
              <a:r>
                <a:rPr kumimoji="0" lang="en-US" altLang="en-US" sz="14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Rectangle 51">
              <a:extLst>
                <a:ext uri="{FF2B5EF4-FFF2-40B4-BE49-F238E27FC236}">
                  <a16:creationId xmlns:a16="http://schemas.microsoft.com/office/drawing/2014/main" id="{0B8C5784-3AB7-41C3-8741-09F59B67A3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729900" y="3191458"/>
              <a:ext cx="317513" cy="133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log </a:t>
              </a:r>
              <a:r>
                <a:rPr kumimoji="0" lang="en-US" altLang="en-US" sz="14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rPr>
                <a:t>D</a:t>
              </a:r>
              <a:r>
                <a:rPr lang="en-US" altLang="en-US" sz="1400" i="1" baseline="-25000" dirty="0">
                  <a:solidFill>
                    <a:srgbClr val="000000"/>
                  </a:solidFill>
                </a:rPr>
                <a:t>G</a:t>
              </a:r>
              <a:endParaRPr kumimoji="0" lang="en-US" alt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" name="Rectangle 37">
              <a:extLst>
                <a:ext uri="{FF2B5EF4-FFF2-40B4-BE49-F238E27FC236}">
                  <a16:creationId xmlns:a16="http://schemas.microsoft.com/office/drawing/2014/main" id="{676E3D07-EF5E-40C0-80E6-6BD180229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7089" y="3859215"/>
              <a:ext cx="951543" cy="95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000" dirty="0">
                  <a:solidFill>
                    <a:srgbClr val="444444"/>
                  </a:solidFill>
                  <a:cs typeface="Arial" panose="020B0604020202020204" pitchFamily="34" charset="0"/>
                </a:rPr>
                <a:t>l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444444"/>
                  </a:solidFill>
                  <a:effectLst/>
                  <a:cs typeface="Arial" panose="020B0604020202020204" pitchFamily="34" charset="0"/>
                </a:rPr>
                <a:t>og </a:t>
              </a:r>
              <a:r>
                <a:rPr kumimoji="0" lang="en-US" altLang="en-US" sz="1000" b="0" i="1" u="none" strike="noStrike" cap="none" normalizeH="0" baseline="0" dirty="0">
                  <a:ln>
                    <a:noFill/>
                  </a:ln>
                  <a:solidFill>
                    <a:srgbClr val="444444"/>
                  </a:solidFill>
                  <a:effectLst/>
                  <a:cs typeface="Arial" panose="020B0604020202020204" pitchFamily="34" charset="0"/>
                </a:rPr>
                <a:t>D</a:t>
              </a:r>
              <a:r>
                <a:rPr kumimoji="0" lang="en-US" altLang="en-US" sz="1000" b="0" i="1" u="none" strike="noStrike" cap="none" normalizeH="0" baseline="-25000" dirty="0">
                  <a:ln>
                    <a:noFill/>
                  </a:ln>
                  <a:solidFill>
                    <a:srgbClr val="444444"/>
                  </a:solidFill>
                  <a:effectLst/>
                  <a:cs typeface="Arial" panose="020B0604020202020204" pitchFamily="34" charset="0"/>
                </a:rPr>
                <a:t>G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444444"/>
                  </a:solidFill>
                  <a:effectLst/>
                  <a:cs typeface="Arial" panose="020B0604020202020204" pitchFamily="34" charset="0"/>
                </a:rPr>
                <a:t> = -1.35 + 1.83</a:t>
              </a:r>
              <a:r>
                <a:rPr kumimoji="0" lang="en-US" altLang="en-US" sz="1000" b="0" i="0" u="none" strike="noStrike" cap="none" normalizeH="0" dirty="0">
                  <a:ln>
                    <a:noFill/>
                  </a:ln>
                  <a:solidFill>
                    <a:srgbClr val="444444"/>
                  </a:solidFill>
                  <a:effectLst/>
                  <a:cs typeface="Arial" panose="020B0604020202020204" pitchFamily="34" charset="0"/>
                </a:rPr>
                <a:t> l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444444"/>
                  </a:solidFill>
                  <a:effectLst/>
                  <a:cs typeface="Arial" panose="020B0604020202020204" pitchFamily="34" charset="0"/>
                </a:rPr>
                <a:t>og </a:t>
              </a:r>
              <a:r>
                <a:rPr kumimoji="0" lang="en-US" altLang="en-US" sz="1000" b="0" i="1" u="none" strike="noStrike" cap="none" normalizeH="0" baseline="0" dirty="0">
                  <a:ln>
                    <a:noFill/>
                  </a:ln>
                  <a:solidFill>
                    <a:srgbClr val="444444"/>
                  </a:solidFill>
                  <a:effectLst/>
                  <a:cs typeface="Arial" panose="020B0604020202020204" pitchFamily="34" charset="0"/>
                </a:rPr>
                <a:t>G</a:t>
              </a:r>
              <a:endPara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190" name="Rectangle 38">
              <a:extLst>
                <a:ext uri="{FF2B5EF4-FFF2-40B4-BE49-F238E27FC236}">
                  <a16:creationId xmlns:a16="http://schemas.microsoft.com/office/drawing/2014/main" id="{D9D7EC0E-A841-4E1E-A8FA-6866AC818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8568" y="3951548"/>
              <a:ext cx="281681" cy="95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1" u="none" strike="noStrike" cap="none" normalizeH="0" baseline="0" dirty="0">
                  <a:ln>
                    <a:noFill/>
                  </a:ln>
                  <a:solidFill>
                    <a:srgbClr val="444444"/>
                  </a:solidFill>
                  <a:effectLst/>
                  <a:cs typeface="Arial" panose="020B0604020202020204" pitchFamily="34" charset="0"/>
                </a:rPr>
                <a:t>R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444444"/>
                  </a:solidFill>
                  <a:effectLst/>
                  <a:cs typeface="Arial" panose="020B0604020202020204" pitchFamily="34" charset="0"/>
                </a:rPr>
                <a:t>²: 0.98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06915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FA85DB-4457-423F-A56B-EABF588C6A49}"/>
              </a:ext>
            </a:extLst>
          </p:cNvPr>
          <p:cNvSpPr txBox="1"/>
          <p:nvPr/>
        </p:nvSpPr>
        <p:spPr>
          <a:xfrm>
            <a:off x="2294736" y="3198167"/>
            <a:ext cx="651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Conclusions from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Anolis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work</a:t>
            </a:r>
          </a:p>
        </p:txBody>
      </p:sp>
    </p:spTree>
    <p:extLst>
      <p:ext uri="{BB962C8B-B14F-4D97-AF65-F5344CB8AC3E}">
        <p14:creationId xmlns:p14="http://schemas.microsoft.com/office/powerpoint/2010/main" val="19776753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C4B6F0-F9BD-40DC-A52B-811EC6FC87E0}"/>
              </a:ext>
            </a:extLst>
          </p:cNvPr>
          <p:cNvSpPr txBox="1"/>
          <p:nvPr/>
        </p:nvSpPr>
        <p:spPr>
          <a:xfrm>
            <a:off x="3191665" y="3198167"/>
            <a:ext cx="414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 discussion</a:t>
            </a:r>
          </a:p>
        </p:txBody>
      </p:sp>
    </p:spTree>
    <p:extLst>
      <p:ext uri="{BB962C8B-B14F-4D97-AF65-F5344CB8AC3E}">
        <p14:creationId xmlns:p14="http://schemas.microsoft.com/office/powerpoint/2010/main" val="235131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13F1-2C40-4CB3-920C-699224B20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056" y="742323"/>
            <a:ext cx="78867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Does microevolution predict macroevolution?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Can we predict species divergence (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from within-population variance (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Does divergence maintain its alignment with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00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4F64-2988-42ED-BE24-7C6E38CB8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 we expect?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01580-CCCF-478F-BD62-A60176C16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251" y="1825625"/>
            <a:ext cx="5257800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Reasons to expect alignment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6D131E-D5DA-452D-AB3B-EC3C6E2A50FD}"/>
              </a:ext>
            </a:extLst>
          </p:cNvPr>
          <p:cNvSpPr txBox="1">
            <a:spLocks/>
          </p:cNvSpPr>
          <p:nvPr/>
        </p:nvSpPr>
        <p:spPr>
          <a:xfrm>
            <a:off x="726186" y="4001294"/>
            <a:ext cx="52578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Reasons to expect no alignment</a:t>
            </a:r>
          </a:p>
        </p:txBody>
      </p:sp>
    </p:spTree>
    <p:extLst>
      <p:ext uri="{BB962C8B-B14F-4D97-AF65-F5344CB8AC3E}">
        <p14:creationId xmlns:p14="http://schemas.microsoft.com/office/powerpoint/2010/main" val="1412976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70"/>
          <p:cNvGrpSpPr>
            <a:grpSpLocks/>
          </p:cNvGrpSpPr>
          <p:nvPr/>
        </p:nvGrpSpPr>
        <p:grpSpPr bwMode="auto">
          <a:xfrm>
            <a:off x="2347449" y="604647"/>
            <a:ext cx="5185211" cy="5178872"/>
            <a:chOff x="2128043" y="1665585"/>
            <a:chExt cx="4801394" cy="3890665"/>
          </a:xfrm>
        </p:grpSpPr>
        <p:cxnSp>
          <p:nvCxnSpPr>
            <p:cNvPr id="95" name="Straight Connector 94"/>
            <p:cNvCxnSpPr/>
            <p:nvPr/>
          </p:nvCxnSpPr>
          <p:spPr>
            <a:xfrm rot="5400000">
              <a:off x="184298" y="3609330"/>
              <a:ext cx="38874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128043" y="5551487"/>
              <a:ext cx="4801394" cy="47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/>
          <p:cNvSpPr txBox="1"/>
          <p:nvPr/>
        </p:nvSpPr>
        <p:spPr>
          <a:xfrm>
            <a:off x="4617457" y="5745446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3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70692" y="2633094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3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797190" y="3353275"/>
            <a:ext cx="4361155" cy="172350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52588" y="2904565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95"/>
          <p:cNvGrpSpPr>
            <a:grpSpLocks noChangeAspect="1"/>
          </p:cNvGrpSpPr>
          <p:nvPr/>
        </p:nvGrpSpPr>
        <p:grpSpPr>
          <a:xfrm rot="1255372">
            <a:off x="3107702" y="5057151"/>
            <a:ext cx="1079683" cy="763065"/>
            <a:chOff x="2474805" y="2479876"/>
            <a:chExt cx="3407765" cy="2285670"/>
          </a:xfrm>
          <a:solidFill>
            <a:schemeClr val="bg1"/>
          </a:solidFill>
        </p:grpSpPr>
        <p:sp>
          <p:nvSpPr>
            <p:cNvPr id="43" name="Oval 42"/>
            <p:cNvSpPr/>
            <p:nvPr/>
          </p:nvSpPr>
          <p:spPr>
            <a:xfrm rot="18966931" flipV="1">
              <a:off x="2474805" y="3080881"/>
              <a:ext cx="3407765" cy="108365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59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Straight Connector 43"/>
            <p:cNvCxnSpPr>
              <a:stCxn id="43" idx="2"/>
              <a:endCxn id="43" idx="6"/>
            </p:cNvCxnSpPr>
            <p:nvPr/>
          </p:nvCxnSpPr>
          <p:spPr>
            <a:xfrm rot="10800000" flipH="1">
              <a:off x="2950633" y="2479876"/>
              <a:ext cx="2456110" cy="228567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3" idx="4"/>
              <a:endCxn id="43" idx="0"/>
            </p:cNvCxnSpPr>
            <p:nvPr/>
          </p:nvCxnSpPr>
          <p:spPr>
            <a:xfrm rot="16200000" flipH="1">
              <a:off x="3788169" y="3234520"/>
              <a:ext cx="781036" cy="77638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95"/>
          <p:cNvGrpSpPr>
            <a:grpSpLocks noChangeAspect="1"/>
          </p:cNvGrpSpPr>
          <p:nvPr/>
        </p:nvGrpSpPr>
        <p:grpSpPr>
          <a:xfrm rot="1255372">
            <a:off x="2589485" y="1107626"/>
            <a:ext cx="1079683" cy="763065"/>
            <a:chOff x="2474805" y="2479876"/>
            <a:chExt cx="3407765" cy="2285670"/>
          </a:xfrm>
          <a:solidFill>
            <a:schemeClr val="bg1"/>
          </a:solidFill>
        </p:grpSpPr>
        <p:sp>
          <p:nvSpPr>
            <p:cNvPr id="47" name="Oval 46"/>
            <p:cNvSpPr/>
            <p:nvPr/>
          </p:nvSpPr>
          <p:spPr>
            <a:xfrm rot="18966931" flipV="1">
              <a:off x="2474805" y="3080881"/>
              <a:ext cx="3407765" cy="108365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59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8" name="Straight Connector 47"/>
            <p:cNvCxnSpPr>
              <a:stCxn id="47" idx="2"/>
              <a:endCxn id="47" idx="6"/>
            </p:cNvCxnSpPr>
            <p:nvPr/>
          </p:nvCxnSpPr>
          <p:spPr>
            <a:xfrm rot="10800000" flipH="1">
              <a:off x="2950633" y="2479876"/>
              <a:ext cx="2456110" cy="228567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7" idx="4"/>
              <a:endCxn id="47" idx="0"/>
            </p:cNvCxnSpPr>
            <p:nvPr/>
          </p:nvCxnSpPr>
          <p:spPr>
            <a:xfrm rot="16200000" flipH="1">
              <a:off x="3788169" y="3234520"/>
              <a:ext cx="781036" cy="77638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95"/>
          <p:cNvGrpSpPr>
            <a:grpSpLocks noChangeAspect="1"/>
          </p:cNvGrpSpPr>
          <p:nvPr/>
        </p:nvGrpSpPr>
        <p:grpSpPr>
          <a:xfrm rot="1255372">
            <a:off x="4932714" y="760317"/>
            <a:ext cx="1079683" cy="763065"/>
            <a:chOff x="2474805" y="2479876"/>
            <a:chExt cx="3407765" cy="2285670"/>
          </a:xfrm>
          <a:solidFill>
            <a:schemeClr val="bg1"/>
          </a:solidFill>
        </p:grpSpPr>
        <p:sp>
          <p:nvSpPr>
            <p:cNvPr id="51" name="Oval 50"/>
            <p:cNvSpPr/>
            <p:nvPr/>
          </p:nvSpPr>
          <p:spPr>
            <a:xfrm rot="18966931" flipV="1">
              <a:off x="2474805" y="3080881"/>
              <a:ext cx="3407765" cy="108365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59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Straight Connector 51"/>
            <p:cNvCxnSpPr>
              <a:stCxn id="51" idx="2"/>
              <a:endCxn id="51" idx="6"/>
            </p:cNvCxnSpPr>
            <p:nvPr/>
          </p:nvCxnSpPr>
          <p:spPr>
            <a:xfrm rot="10800000" flipH="1">
              <a:off x="2950633" y="2479876"/>
              <a:ext cx="2456110" cy="228567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1" idx="4"/>
              <a:endCxn id="51" idx="0"/>
            </p:cNvCxnSpPr>
            <p:nvPr/>
          </p:nvCxnSpPr>
          <p:spPr>
            <a:xfrm rot="16200000" flipH="1">
              <a:off x="3788169" y="3234520"/>
              <a:ext cx="781036" cy="77638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95"/>
          <p:cNvGrpSpPr>
            <a:grpSpLocks noChangeAspect="1"/>
          </p:cNvGrpSpPr>
          <p:nvPr/>
        </p:nvGrpSpPr>
        <p:grpSpPr>
          <a:xfrm rot="1255372">
            <a:off x="5978009" y="4923514"/>
            <a:ext cx="1079683" cy="763065"/>
            <a:chOff x="2474805" y="2479876"/>
            <a:chExt cx="3407765" cy="2285670"/>
          </a:xfrm>
          <a:solidFill>
            <a:schemeClr val="bg1"/>
          </a:solidFill>
        </p:grpSpPr>
        <p:sp>
          <p:nvSpPr>
            <p:cNvPr id="57" name="Oval 56"/>
            <p:cNvSpPr/>
            <p:nvPr/>
          </p:nvSpPr>
          <p:spPr>
            <a:xfrm rot="18966931" flipV="1">
              <a:off x="2474805" y="3080881"/>
              <a:ext cx="3407765" cy="108365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59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8" name="Straight Connector 57"/>
            <p:cNvCxnSpPr>
              <a:stCxn id="57" idx="2"/>
              <a:endCxn id="57" idx="6"/>
            </p:cNvCxnSpPr>
            <p:nvPr/>
          </p:nvCxnSpPr>
          <p:spPr>
            <a:xfrm rot="10800000" flipH="1">
              <a:off x="2950633" y="2479876"/>
              <a:ext cx="2456110" cy="228567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7" idx="4"/>
              <a:endCxn id="57" idx="0"/>
            </p:cNvCxnSpPr>
            <p:nvPr/>
          </p:nvCxnSpPr>
          <p:spPr>
            <a:xfrm rot="16200000" flipH="1">
              <a:off x="3788169" y="3234520"/>
              <a:ext cx="781036" cy="77638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/>
          <p:cNvCxnSpPr/>
          <p:nvPr/>
        </p:nvCxnSpPr>
        <p:spPr>
          <a:xfrm>
            <a:off x="4191003" y="886239"/>
            <a:ext cx="1369449" cy="4751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327788" y="4167593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c 6"/>
          <p:cNvSpPr/>
          <p:nvPr/>
        </p:nvSpPr>
        <p:spPr>
          <a:xfrm rot="20734996">
            <a:off x="4482211" y="3416623"/>
            <a:ext cx="1216975" cy="1126872"/>
          </a:xfrm>
          <a:prstGeom prst="arc">
            <a:avLst>
              <a:gd name="adj1" fmla="val 16386081"/>
              <a:gd name="adj2" fmla="val 69326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30251" y="2968922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i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45779" y="717361"/>
            <a:ext cx="229386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Divergence away from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with time</a:t>
            </a:r>
          </a:p>
        </p:txBody>
      </p:sp>
    </p:spTree>
    <p:extLst>
      <p:ext uri="{BB962C8B-B14F-4D97-AF65-F5344CB8AC3E}">
        <p14:creationId xmlns:p14="http://schemas.microsoft.com/office/powerpoint/2010/main" val="271196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70"/>
          <p:cNvGrpSpPr>
            <a:grpSpLocks/>
          </p:cNvGrpSpPr>
          <p:nvPr/>
        </p:nvGrpSpPr>
        <p:grpSpPr bwMode="auto">
          <a:xfrm>
            <a:off x="2347449" y="604647"/>
            <a:ext cx="5185211" cy="5178872"/>
            <a:chOff x="2128043" y="1665585"/>
            <a:chExt cx="4801394" cy="3890665"/>
          </a:xfrm>
        </p:grpSpPr>
        <p:cxnSp>
          <p:nvCxnSpPr>
            <p:cNvPr id="95" name="Straight Connector 94"/>
            <p:cNvCxnSpPr/>
            <p:nvPr/>
          </p:nvCxnSpPr>
          <p:spPr>
            <a:xfrm rot="5400000">
              <a:off x="184298" y="3609330"/>
              <a:ext cx="38874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128043" y="5551487"/>
              <a:ext cx="4801394" cy="47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/>
          <p:cNvSpPr txBox="1"/>
          <p:nvPr/>
        </p:nvSpPr>
        <p:spPr>
          <a:xfrm>
            <a:off x="4617457" y="5745446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3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70692" y="2633094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3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95"/>
          <p:cNvGrpSpPr>
            <a:grpSpLocks noChangeAspect="1"/>
          </p:cNvGrpSpPr>
          <p:nvPr/>
        </p:nvGrpSpPr>
        <p:grpSpPr>
          <a:xfrm rot="712867">
            <a:off x="3114084" y="4841378"/>
            <a:ext cx="1079683" cy="763065"/>
            <a:chOff x="2474805" y="2479876"/>
            <a:chExt cx="3407765" cy="2285670"/>
          </a:xfrm>
          <a:solidFill>
            <a:schemeClr val="bg1"/>
          </a:solidFill>
        </p:grpSpPr>
        <p:sp>
          <p:nvSpPr>
            <p:cNvPr id="43" name="Oval 42"/>
            <p:cNvSpPr/>
            <p:nvPr/>
          </p:nvSpPr>
          <p:spPr>
            <a:xfrm rot="18966931" flipV="1">
              <a:off x="2474805" y="3080881"/>
              <a:ext cx="3407765" cy="108365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59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Straight Connector 43"/>
            <p:cNvCxnSpPr>
              <a:stCxn id="43" idx="2"/>
              <a:endCxn id="43" idx="6"/>
            </p:cNvCxnSpPr>
            <p:nvPr/>
          </p:nvCxnSpPr>
          <p:spPr>
            <a:xfrm rot="10800000" flipH="1">
              <a:off x="2950633" y="2479876"/>
              <a:ext cx="2456110" cy="228567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3" idx="4"/>
              <a:endCxn id="43" idx="0"/>
            </p:cNvCxnSpPr>
            <p:nvPr/>
          </p:nvCxnSpPr>
          <p:spPr>
            <a:xfrm rot="16200000" flipH="1">
              <a:off x="3788169" y="3234520"/>
              <a:ext cx="781036" cy="77638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95"/>
          <p:cNvGrpSpPr>
            <a:grpSpLocks/>
          </p:cNvGrpSpPr>
          <p:nvPr/>
        </p:nvGrpSpPr>
        <p:grpSpPr>
          <a:xfrm rot="4690174">
            <a:off x="2419442" y="674594"/>
            <a:ext cx="2016499" cy="1666123"/>
            <a:chOff x="2474805" y="1549471"/>
            <a:chExt cx="3407765" cy="4146481"/>
          </a:xfrm>
          <a:solidFill>
            <a:schemeClr val="bg1"/>
          </a:solidFill>
        </p:grpSpPr>
        <p:sp>
          <p:nvSpPr>
            <p:cNvPr id="47" name="Oval 46"/>
            <p:cNvSpPr/>
            <p:nvPr/>
          </p:nvSpPr>
          <p:spPr>
            <a:xfrm rot="18966931" flipV="1">
              <a:off x="2474805" y="3080881"/>
              <a:ext cx="3407765" cy="1083659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59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8" name="Straight Connector 47"/>
            <p:cNvCxnSpPr>
              <a:stCxn id="47" idx="2"/>
              <a:endCxn id="47" idx="6"/>
            </p:cNvCxnSpPr>
            <p:nvPr/>
          </p:nvCxnSpPr>
          <p:spPr>
            <a:xfrm rot="16909826">
              <a:off x="2105448" y="2662896"/>
              <a:ext cx="4146481" cy="1919631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7" idx="4"/>
              <a:endCxn id="47" idx="0"/>
            </p:cNvCxnSpPr>
            <p:nvPr/>
          </p:nvCxnSpPr>
          <p:spPr>
            <a:xfrm rot="16909826" flipH="1">
              <a:off x="3873470" y="3318713"/>
              <a:ext cx="610438" cy="60799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l 50"/>
          <p:cNvSpPr/>
          <p:nvPr/>
        </p:nvSpPr>
        <p:spPr>
          <a:xfrm rot="20222303" flipV="1">
            <a:off x="5003106" y="571359"/>
            <a:ext cx="795515" cy="584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7859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Straight Connector 51"/>
          <p:cNvCxnSpPr>
            <a:stCxn id="51" idx="2"/>
            <a:endCxn id="51" idx="6"/>
          </p:cNvCxnSpPr>
          <p:nvPr/>
        </p:nvCxnSpPr>
        <p:spPr>
          <a:xfrm flipV="1">
            <a:off x="5034622" y="708240"/>
            <a:ext cx="732483" cy="310343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1" idx="4"/>
            <a:endCxn id="51" idx="0"/>
          </p:cNvCxnSpPr>
          <p:nvPr/>
        </p:nvCxnSpPr>
        <p:spPr>
          <a:xfrm>
            <a:off x="5286930" y="594499"/>
            <a:ext cx="227871" cy="53782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 rot="452728" flipV="1">
            <a:off x="6003173" y="4864182"/>
            <a:ext cx="1482115" cy="81923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7859"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rot="13885797" flipH="1">
            <a:off x="6188765" y="4772399"/>
            <a:ext cx="1068219" cy="1041903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690441" y="4840610"/>
            <a:ext cx="79176" cy="839259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4191003" y="886239"/>
            <a:ext cx="1369449" cy="4751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30251" y="2968922"/>
            <a:ext cx="635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i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37103" y="1424504"/>
            <a:ext cx="22938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Evolution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52588" y="2904565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27788" y="4167593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25628" y="29689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1400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2114</Words>
  <Application>Microsoft Office PowerPoint</Application>
  <PresentationFormat>On-screen Show (4:3)</PresentationFormat>
  <Paragraphs>980</Paragraphs>
  <Slides>56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Arial Unicode MS</vt:lpstr>
      <vt:lpstr>Book Antiqua</vt:lpstr>
      <vt:lpstr>Calibri</vt:lpstr>
      <vt:lpstr>Calibri Light</vt:lpstr>
      <vt:lpstr>Times New Roman</vt:lpstr>
      <vt:lpstr>Office Theme</vt:lpstr>
      <vt:lpstr>Equation</vt:lpstr>
      <vt:lpstr>Image</vt:lpstr>
      <vt:lpstr>Evolution of 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we expect?</vt:lpstr>
      <vt:lpstr>PowerPoint Presentation</vt:lpstr>
      <vt:lpstr>PowerPoint Presentation</vt:lpstr>
      <vt:lpstr>PowerPoint Presentation</vt:lpstr>
      <vt:lpstr>PowerPoint Presentation</vt:lpstr>
      <vt:lpstr>Evolution of G</vt:lpstr>
      <vt:lpstr>PowerPoint Presentation</vt:lpstr>
      <vt:lpstr>PowerPoint Presentation</vt:lpstr>
      <vt:lpstr>PowerPoint Presentation</vt:lpstr>
      <vt:lpstr>PowerPoint Presentation</vt:lpstr>
      <vt:lpstr>Jones et al. model details</vt:lpstr>
      <vt:lpstr>Mutation</vt:lpstr>
      <vt:lpstr>Selection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Peak movement along a genetic line of least resistance stabilizes the G-matrix</vt:lpstr>
      <vt:lpstr>PowerPoint Presentation</vt:lpstr>
      <vt:lpstr>Epistasis – The Multilinear Model</vt:lpstr>
      <vt:lpstr>Epistasis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McGlothlin</dc:creator>
  <cp:lastModifiedBy>Joel McGlothlin</cp:lastModifiedBy>
  <cp:revision>21</cp:revision>
  <dcterms:created xsi:type="dcterms:W3CDTF">2025-06-10T22:35:58Z</dcterms:created>
  <dcterms:modified xsi:type="dcterms:W3CDTF">2025-06-11T13:06:59Z</dcterms:modified>
</cp:coreProperties>
</file>