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556" r:id="rId3"/>
    <p:sldId id="1016" r:id="rId5"/>
    <p:sldId id="1013" r:id="rId6"/>
    <p:sldId id="1014" r:id="rId7"/>
    <p:sldId id="1011" r:id="rId8"/>
    <p:sldId id="1313" r:id="rId9"/>
    <p:sldId id="1315" r:id="rId10"/>
    <p:sldId id="1316" r:id="rId11"/>
    <p:sldId id="1317" r:id="rId12"/>
    <p:sldId id="1318" r:id="rId13"/>
    <p:sldId id="1319" r:id="rId14"/>
    <p:sldId id="1320" r:id="rId15"/>
    <p:sldId id="1321" r:id="rId16"/>
    <p:sldId id="1322" r:id="rId17"/>
    <p:sldId id="1323" r:id="rId18"/>
    <p:sldId id="1324" r:id="rId19"/>
    <p:sldId id="1325" r:id="rId20"/>
    <p:sldId id="1327" r:id="rId21"/>
    <p:sldId id="1015" r:id="rId22"/>
    <p:sldId id="1326" r:id="rId23"/>
    <p:sldId id="1328" r:id="rId24"/>
    <p:sldId id="1012" r:id="rId25"/>
    <p:sldId id="1260" r:id="rId26"/>
    <p:sldId id="1256" r:id="rId27"/>
    <p:sldId id="1259" r:id="rId28"/>
    <p:sldId id="1265" r:id="rId29"/>
    <p:sldId id="1329" r:id="rId30"/>
    <p:sldId id="1330" r:id="rId31"/>
    <p:sldId id="1331" r:id="rId32"/>
    <p:sldId id="1332" r:id="rId33"/>
    <p:sldId id="1333" r:id="rId34"/>
    <p:sldId id="1334" r:id="rId35"/>
    <p:sldId id="1335" r:id="rId36"/>
    <p:sldId id="1336" r:id="rId37"/>
    <p:sldId id="1337" r:id="rId38"/>
    <p:sldId id="1338" r:id="rId39"/>
    <p:sldId id="1339" r:id="rId40"/>
    <p:sldId id="1340" r:id="rId41"/>
    <p:sldId id="1341" r:id="rId42"/>
    <p:sldId id="1342" r:id="rId43"/>
    <p:sldId id="1343" r:id="rId44"/>
    <p:sldId id="1344" r:id="rId45"/>
    <p:sldId id="1389" r:id="rId46"/>
    <p:sldId id="1350" r:id="rId47"/>
    <p:sldId id="1388" r:id="rId48"/>
    <p:sldId id="1351" r:id="rId49"/>
    <p:sldId id="1352" r:id="rId50"/>
    <p:sldId id="1353" r:id="rId51"/>
    <p:sldId id="1354" r:id="rId52"/>
    <p:sldId id="1355" r:id="rId53"/>
    <p:sldId id="1356" r:id="rId54"/>
    <p:sldId id="1357" r:id="rId55"/>
    <p:sldId id="1358" r:id="rId56"/>
    <p:sldId id="1359" r:id="rId57"/>
    <p:sldId id="1360" r:id="rId58"/>
    <p:sldId id="1361" r:id="rId59"/>
    <p:sldId id="1386" r:id="rId60"/>
    <p:sldId id="1385" r:id="rId61"/>
    <p:sldId id="1365" r:id="rId62"/>
    <p:sldId id="1366" r:id="rId63"/>
    <p:sldId id="1369" r:id="rId64"/>
    <p:sldId id="1370" r:id="rId65"/>
    <p:sldId id="1371" r:id="rId66"/>
    <p:sldId id="1372" r:id="rId67"/>
    <p:sldId id="1373" r:id="rId68"/>
    <p:sldId id="1374" r:id="rId69"/>
    <p:sldId id="1387" r:id="rId70"/>
    <p:sldId id="1375" r:id="rId71"/>
    <p:sldId id="1378" r:id="rId72"/>
    <p:sldId id="1379" r:id="rId73"/>
    <p:sldId id="1380" r:id="rId74"/>
    <p:sldId id="1381" r:id="rId75"/>
    <p:sldId id="1390" r:id="rId76"/>
    <p:sldId id="1391" r:id="rId77"/>
    <p:sldId id="1383" r:id="rId78"/>
    <p:sldId id="1384" r:id="rId79"/>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itchFamily="34" charset="0"/>
        <a:ea typeface="SimSun"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Calibri" pitchFamily="34" charset="0"/>
        <a:ea typeface="SimSun"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Calibri" pitchFamily="34" charset="0"/>
        <a:ea typeface="SimSun"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6A6B"/>
    <a:srgbClr val="91C7A9"/>
    <a:srgbClr val="E34F4F"/>
    <a:srgbClr val="EFD969"/>
    <a:srgbClr val="A92F41"/>
    <a:srgbClr val="6A6A6A"/>
    <a:srgbClr val="B48375"/>
    <a:srgbClr val="252120"/>
    <a:srgbClr val="F1A641"/>
    <a:srgbClr val="DE8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487"/>
    <p:restoredTop sz="91607"/>
  </p:normalViewPr>
  <p:slideViewPr>
    <p:cSldViewPr showGuides="1">
      <p:cViewPr>
        <p:scale>
          <a:sx n="84" d="100"/>
          <a:sy n="84" d="100"/>
        </p:scale>
        <p:origin x="-1230" y="-108"/>
      </p:cViewPr>
      <p:guideLst>
        <p:guide orient="horz" pos="2125"/>
        <p:guide pos="2880"/>
      </p:guideLst>
    </p:cSldViewPr>
  </p:slideViewPr>
  <p:notesTextViewPr>
    <p:cViewPr>
      <p:scale>
        <a:sx n="1" d="1"/>
        <a:sy n="1" d="1"/>
      </p:scale>
      <p:origin x="0" y="0"/>
    </p:cViewPr>
  </p:notesTextViewPr>
  <p:sorterViewPr>
    <p:cViewPr>
      <p:scale>
        <a:sx n="100" d="100"/>
        <a:sy n="100" d="100"/>
      </p:scale>
      <p:origin x="0" y="1302"/>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fontAlgn="auto"/>
            <a:endParaRPr lang="en-US" strike="noStrike" noProof="1"/>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fontAlgn="auto"/>
            <a:fld id="{BBDDFAC9-FE38-4C37-8769-B1C4E26813E0}"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4100" name="Notes Placeholder 4"/>
          <p:cNvSpPr>
            <a:spLocks noGrp="1"/>
          </p:cNvSpPr>
          <p:nvPr>
            <p:ph type="body" sz="quarter"/>
          </p:nvPr>
        </p:nvSpPr>
        <p:spPr>
          <a:xfrm>
            <a:off x="685800" y="4343400"/>
            <a:ext cx="5486400" cy="4114800"/>
          </a:xfrm>
          <a:prstGeom prst="rect">
            <a:avLst/>
          </a:prstGeom>
          <a:noFill/>
          <a:ln w="9525">
            <a:noFill/>
          </a:ln>
        </p:spPr>
        <p:txBody>
          <a:bodyPr lIns="91440" tIns="45720" rIns="91440" bIns="45720" anchor="t" anchorCtr="0"/>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zh-C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fontAlgn="auto"/>
            <a:endParaRPr lang="en-US" strike="noStrike" noProof="1"/>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fontAlgn="auto"/>
            <a:fld id="{0DD5F02A-B2F6-456D-B172-2F463F32CB9E}" type="slidenum">
              <a:rPr lang="en-US" strike="noStrike" noProof="1" smtClean="0">
                <a:latin typeface="+mn-lt"/>
                <a:ea typeface="+mn-ea"/>
                <a:cs typeface="+mn-cs"/>
              </a:rPr>
            </a:fld>
            <a:endParaRPr 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Slide Image Placeholder 1"/>
          <p:cNvSpPr>
            <a:spLocks noGrp="1" noRot="1" noChangeAspect="1"/>
          </p:cNvSpPr>
          <p:nvPr>
            <p:ph type="sldImg"/>
          </p:nvPr>
        </p:nvSpPr>
        <p:spPr>
          <a:xfrm>
            <a:off x="1143000" y="685800"/>
            <a:ext cx="4572000" cy="3429000"/>
          </a:xfrm>
          <a:prstGeom prst="rect">
            <a:avLst/>
          </a:prstGeom>
          <a:solidFill>
            <a:srgbClr val="FFFFFF"/>
          </a:solidFill>
          <a:ln w="9525" cap="flat" cmpd="sng">
            <a:solidFill>
              <a:srgbClr val="000000"/>
            </a:solidFill>
            <a:prstDash val="solid"/>
            <a:round/>
            <a:headEnd type="none" w="med" len="med"/>
            <a:tailEnd type="none" w="med" len="med"/>
          </a:ln>
        </p:spPr>
      </p:sp>
      <p:sp>
        <p:nvSpPr>
          <p:cNvPr id="6146" name="Notes Placeholder 2"/>
          <p:cNvSpPr>
            <a:spLocks noGrp="1"/>
          </p:cNvSpPr>
          <p:nvPr>
            <p:ph type="body"/>
          </p:nvPr>
        </p:nvSpPr>
        <p:spPr/>
        <p:txBody>
          <a:bodyPr lIns="91440" tIns="45720" rIns="91440" bIns="45720" anchor="t" anchorCtr="0"/>
          <a:p>
            <a:pPr lvl="0" indent="0">
              <a:buNone/>
            </a:pPr>
            <a:endParaRPr lang="en-US" altLang="en-US" dirty="0"/>
          </a:p>
        </p:txBody>
      </p:sp>
      <p:sp>
        <p:nvSpPr>
          <p:cNvPr id="6147" name="Slide Number Placeholder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en-US" sz="1200"/>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Slide Image Placeholder 1"/>
          <p:cNvSpPr>
            <a:spLocks noGrp="1" noRot="1" noChangeAspect="1"/>
          </p:cNvSpPr>
          <p:nvPr>
            <p:ph type="sldImg"/>
          </p:nvPr>
        </p:nvSpPr>
        <p:spPr/>
      </p:sp>
      <p:sp>
        <p:nvSpPr>
          <p:cNvPr id="32770" name="Notes Placeholder 2"/>
          <p:cNvSpPr>
            <a:spLocks noGrp="1"/>
          </p:cNvSpPr>
          <p:nvPr>
            <p:ph type="body"/>
          </p:nvPr>
        </p:nvSpPr>
        <p:spPr/>
        <p:txBody>
          <a:bodyPr lIns="91440" tIns="45720" rIns="91440" bIns="45720" anchor="t" anchorCtr="0"/>
          <a:p>
            <a:pPr lvl="0"/>
            <a:r>
              <a:rPr lang="en-US" altLang="en-US" dirty="0"/>
              <a:t>Many of you are</a:t>
            </a:r>
            <a:r>
              <a:rPr lang="en-US" altLang="en-US" baseline="0" dirty="0"/>
              <a:t> probably familiar with the Indian story of the Blind men and the Elephant, or in other versions, the Elephant in the Dark. The story comes in many versions, but the common theme is that a group of men disagrees about the nature of an elephant because they are unable to perceive beyond a small portion of its body. If you will indulge me, I’d like to read a portion of one of my favorite versions of this story, but the Persian Poet </a:t>
            </a:r>
            <a:r>
              <a:rPr lang="en-US" altLang="en-US" baseline="0" dirty="0" err="1"/>
              <a:t>Rumi</a:t>
            </a:r>
            <a:r>
              <a:rPr lang="en-US" altLang="en-US" baseline="0" dirty="0"/>
              <a:t>. </a:t>
            </a:r>
            <a:endParaRPr lang="en-US" altLang="zh-CN" baseline="0"/>
          </a:p>
        </p:txBody>
      </p:sp>
      <p:sp>
        <p:nvSpPr>
          <p:cNvPr id="32771" name="Slide Number Placeholder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en-US" sz="1200"/>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Slide Image Placeholder 1"/>
          <p:cNvSpPr>
            <a:spLocks noGrp="1" noRot="1" noChangeAspect="1"/>
          </p:cNvSpPr>
          <p:nvPr>
            <p:ph type="sldImg"/>
          </p:nvPr>
        </p:nvSpPr>
        <p:spPr/>
      </p:sp>
      <p:sp>
        <p:nvSpPr>
          <p:cNvPr id="12290" name="Notes Placeholder 2"/>
          <p:cNvSpPr>
            <a:spLocks noGrp="1"/>
          </p:cNvSpPr>
          <p:nvPr>
            <p:ph type="body"/>
          </p:nvPr>
        </p:nvSpPr>
        <p:spPr/>
        <p:txBody>
          <a:bodyPr lIns="91440" tIns="45720" rIns="91440" bIns="45720" anchor="t" anchorCtr="0"/>
          <a:p>
            <a:pPr lvl="0"/>
            <a:endParaRPr lang="en-US" altLang="en-US" dirty="0"/>
          </a:p>
        </p:txBody>
      </p:sp>
      <p:sp>
        <p:nvSpPr>
          <p:cNvPr id="12291" name="Slide Number Placeholder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en-US" sz="1200"/>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Slide Image Placeholder 1"/>
          <p:cNvSpPr>
            <a:spLocks noGrp="1" noRot="1" noChangeAspect="1"/>
          </p:cNvSpPr>
          <p:nvPr>
            <p:ph type="sldImg"/>
          </p:nvPr>
        </p:nvSpPr>
        <p:spPr/>
      </p:sp>
      <p:sp>
        <p:nvSpPr>
          <p:cNvPr id="15362" name="Notes Placeholder 2"/>
          <p:cNvSpPr>
            <a:spLocks noGrp="1"/>
          </p:cNvSpPr>
          <p:nvPr>
            <p:ph type="body"/>
          </p:nvPr>
        </p:nvSpPr>
        <p:spPr/>
        <p:txBody>
          <a:bodyPr lIns="91440" tIns="45720" rIns="91440" bIns="45720" anchor="t" anchorCtr="0"/>
          <a:p>
            <a:pPr lvl="0"/>
            <a:endParaRPr lang="en-US" altLang="en-US" dirty="0"/>
          </a:p>
        </p:txBody>
      </p:sp>
      <p:sp>
        <p:nvSpPr>
          <p:cNvPr id="15363" name="Slide Number Placeholder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en-US" sz="1200"/>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Slide Image Placeholder 1"/>
          <p:cNvSpPr>
            <a:spLocks noGrp="1" noRot="1" noChangeAspect="1"/>
          </p:cNvSpPr>
          <p:nvPr>
            <p:ph type="sldImg"/>
          </p:nvPr>
        </p:nvSpPr>
        <p:spPr/>
      </p:sp>
      <p:sp>
        <p:nvSpPr>
          <p:cNvPr id="18434" name="Notes Placeholder 2"/>
          <p:cNvSpPr>
            <a:spLocks noGrp="1"/>
          </p:cNvSpPr>
          <p:nvPr>
            <p:ph type="body"/>
          </p:nvPr>
        </p:nvSpPr>
        <p:spPr/>
        <p:txBody>
          <a:bodyPr lIns="91440" tIns="45720" rIns="91440" bIns="45720" anchor="t" anchorCtr="0"/>
          <a:p>
            <a:pPr lvl="0"/>
            <a:endParaRPr lang="en-US" altLang="en-US" dirty="0"/>
          </a:p>
        </p:txBody>
      </p:sp>
      <p:sp>
        <p:nvSpPr>
          <p:cNvPr id="18435" name="Slide Number Placeholder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en-US" sz="1200"/>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Slide Image Placeholder 1"/>
          <p:cNvSpPr>
            <a:spLocks noGrp="1" noRot="1" noChangeAspect="1"/>
          </p:cNvSpPr>
          <p:nvPr>
            <p:ph type="sldImg"/>
          </p:nvPr>
        </p:nvSpPr>
        <p:spPr/>
      </p:sp>
      <p:sp>
        <p:nvSpPr>
          <p:cNvPr id="27650" name="Notes Placeholder 2"/>
          <p:cNvSpPr>
            <a:spLocks noGrp="1"/>
          </p:cNvSpPr>
          <p:nvPr>
            <p:ph type="body"/>
          </p:nvPr>
        </p:nvSpPr>
        <p:spPr/>
        <p:txBody>
          <a:bodyPr lIns="91440" tIns="45720" rIns="91440" bIns="45720" anchor="t" anchorCtr="0"/>
          <a:p>
            <a:pPr lvl="0"/>
            <a:r>
              <a:rPr lang="en-US" altLang="en-US" dirty="0"/>
              <a:t>Perhaps headlines from Kingsolver’s</a:t>
            </a:r>
            <a:r>
              <a:rPr lang="en-US" altLang="en-US" baseline="0" dirty="0"/>
              <a:t> paper?</a:t>
            </a:r>
            <a:endParaRPr lang="en-US" altLang="en-US" dirty="0"/>
          </a:p>
        </p:txBody>
      </p:sp>
      <p:sp>
        <p:nvSpPr>
          <p:cNvPr id="27651" name="Slide Number Placeholder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en-US" sz="1200"/>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Slide Image Placeholder 1"/>
          <p:cNvSpPr>
            <a:spLocks noGrp="1" noRot="1" noChangeAspect="1" noTextEdit="1"/>
          </p:cNvSpPr>
          <p:nvPr>
            <p:ph type="sldImg"/>
          </p:nvPr>
        </p:nvSpPr>
        <p:spPr>
          <a:ln>
            <a:miter/>
          </a:ln>
        </p:spPr>
      </p:sp>
      <p:sp>
        <p:nvSpPr>
          <p:cNvPr id="34818" name="Notes Placeholder 2"/>
          <p:cNvSpPr>
            <a:spLocks noGrp="1"/>
          </p:cNvSpPr>
          <p:nvPr>
            <p:ph type="body"/>
          </p:nvPr>
        </p:nvSpPr>
        <p:spPr/>
        <p:txBody>
          <a:bodyPr wrap="square" lIns="91440" tIns="45720" rIns="91440" bIns="45720" anchor="t" anchorCtr="0"/>
          <a:p>
            <a:pPr lvl="0">
              <a:spcBef>
                <a:spcPct val="0"/>
              </a:spcBef>
            </a:pPr>
            <a:r>
              <a:rPr lang="en-US" altLang="en-US"/>
              <a:t>Luckily, regardless if you are a paleontologist, a field biologist or a comparative biologist, you basically study the same thing. We have two populations, separated by time, and we measure a change in mean.</a:t>
            </a:r>
            <a:endParaRPr lang="en-US" altLang="zh-CN"/>
          </a:p>
        </p:txBody>
      </p:sp>
      <p:sp>
        <p:nvSpPr>
          <p:cNvPr id="34819" name="Slide Number Placeholder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en-US" altLang="en-US" sz="1200"/>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Slide Image Placeholder 1"/>
          <p:cNvSpPr>
            <a:spLocks noGrp="1" noRot="1" noChangeAspect="1"/>
          </p:cNvSpPr>
          <p:nvPr>
            <p:ph type="sldImg"/>
          </p:nvPr>
        </p:nvSpPr>
        <p:spPr/>
      </p:sp>
      <p:sp>
        <p:nvSpPr>
          <p:cNvPr id="47106" name="Notes Placeholder 2"/>
          <p:cNvSpPr>
            <a:spLocks noGrp="1"/>
          </p:cNvSpPr>
          <p:nvPr>
            <p:ph type="body"/>
          </p:nvPr>
        </p:nvSpPr>
        <p:spPr/>
        <p:txBody>
          <a:bodyPr lIns="91440" tIns="45720" rIns="91440" bIns="45720" anchor="t" anchorCtr="0"/>
          <a:p>
            <a:pPr lvl="0"/>
            <a:endParaRPr lang="en-US" altLang="en-US" dirty="0"/>
          </a:p>
        </p:txBody>
      </p:sp>
      <p:sp>
        <p:nvSpPr>
          <p:cNvPr id="47107" name="Slide Number Placeholder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en-US" sz="1200"/>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Slide Image Placeholder 1"/>
          <p:cNvSpPr>
            <a:spLocks noGrp="1" noRot="1" noChangeAspect="1" noTextEdit="1"/>
          </p:cNvSpPr>
          <p:nvPr>
            <p:ph type="sldImg"/>
          </p:nvPr>
        </p:nvSpPr>
        <p:spPr>
          <a:ln>
            <a:miter/>
          </a:ln>
        </p:spPr>
      </p:sp>
      <p:sp>
        <p:nvSpPr>
          <p:cNvPr id="51202" name="Notes Placeholder 2"/>
          <p:cNvSpPr>
            <a:spLocks noGrp="1"/>
          </p:cNvSpPr>
          <p:nvPr>
            <p:ph type="body"/>
          </p:nvPr>
        </p:nvSpPr>
        <p:spPr/>
        <p:txBody>
          <a:bodyPr wrap="square" lIns="91440" tIns="45720" rIns="91440" bIns="45720" anchor="t" anchorCtr="0"/>
          <a:p>
            <a:pPr lvl="0">
              <a:spcBef>
                <a:spcPct val="0"/>
              </a:spcBef>
            </a:pPr>
            <a:endParaRPr lang="en-US" altLang="en-US"/>
          </a:p>
        </p:txBody>
      </p:sp>
      <p:sp>
        <p:nvSpPr>
          <p:cNvPr id="51203" name="Slide Number Placeholder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en-US" altLang="en-US" sz="1200"/>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Slide Image Placeholder 1"/>
          <p:cNvSpPr>
            <a:spLocks noGrp="1" noRot="1"/>
          </p:cNvSpPr>
          <p:nvPr>
            <p:ph type="sldImg"/>
          </p:nvPr>
        </p:nvSpPr>
        <p:spPr/>
      </p:sp>
      <p:sp>
        <p:nvSpPr>
          <p:cNvPr id="75778" name="Text Placeholder 2"/>
          <p:cNvSpPr>
            <a:spLocks noGrp="1"/>
          </p:cNvSpPr>
          <p:nvPr>
            <p:ph type="body"/>
          </p:nvPr>
        </p:nvSpPr>
        <p:spPr/>
        <p:txBody>
          <a:bodyPr lIns="91440" tIns="45720" rIns="91440" bIns="45720" anchor="t" anchorCtr="0"/>
          <a:p>
            <a:pPr lvl="0"/>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auto"/>
            <a:r>
              <a:rPr lang="en-US" strike="noStrike" noProof="1"/>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E46A6B"/>
                </a:solidFill>
                <a:latin typeface="Open Sans Condensed" panose="020B0806030504020204" charset="0"/>
                <a:cs typeface="Open Sans Condensed" panose="020B080603050402020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r>
              <a:rPr lang="en-US" strike="noStrike" noProof="1"/>
              <a:t>Click to edit Master subtitle style</a:t>
            </a:r>
            <a:endParaRPr lang="en-US" strike="noStrike" noProof="1"/>
          </a:p>
        </p:txBody>
      </p:sp>
      <p:sp>
        <p:nvSpPr>
          <p:cNvPr id="4" name="Date Placeholder 3"/>
          <p:cNvSpPr>
            <a:spLocks noGrp="1"/>
          </p:cNvSpPr>
          <p:nvPr>
            <p:ph type="dt" sz="half" idx="10"/>
          </p:nvPr>
        </p:nvSpPr>
        <p:spPr/>
        <p:txBody>
          <a:bodyPr/>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5" name="Footer Placeholder 4"/>
          <p:cNvSpPr>
            <a:spLocks noGrp="1"/>
          </p:cNvSpPr>
          <p:nvPr>
            <p:ph type="ftr" sz="quarter" idx="11"/>
          </p:nvPr>
        </p:nvSpPr>
        <p:spPr/>
        <p:txBody>
          <a:bodyPr/>
          <a:p>
            <a:pPr fontAlgn="auto"/>
            <a:endParaRPr lang="en-US" strike="noStrike" noProof="1"/>
          </a:p>
        </p:txBody>
      </p:sp>
      <p:sp>
        <p:nvSpPr>
          <p:cNvPr id="6" name="Slide Number Placeholder 5"/>
          <p:cNvSpPr>
            <a:spLocks noGrp="1"/>
          </p:cNvSpPr>
          <p:nvPr>
            <p:ph type="sldNum" sz="quarter" idx="12"/>
          </p:nvPr>
        </p:nvSpPr>
        <p:spPr/>
        <p:txBody>
          <a:bodyPr/>
          <a:p>
            <a:pPr fontAlgn="auto"/>
            <a:fld id="{A7AFA7BB-977D-48AB-A83D-5637BAAD3C20}" type="slidenum">
              <a:rPr lang="en-US" strike="noStrike" noProof="1" smtClean="0">
                <a:latin typeface="+mn-lt"/>
                <a:ea typeface="+mn-ea"/>
                <a:cs typeface="+mn-cs"/>
              </a:rPr>
            </a:fld>
            <a:endParaRPr 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Open Sans Condensed" panose="020B0806030504020204" charset="0"/>
                <a:cs typeface="Open Sans Condensed" panose="020B0806030504020204" charset="0"/>
              </a:defRPr>
            </a:lvl1pPr>
          </a:lstStyle>
          <a:p>
            <a:pPr fontAlgn="auto"/>
            <a:r>
              <a:rPr lang="en-US" strike="noStrike" noProof="1"/>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Date Placeholder 3"/>
          <p:cNvSpPr>
            <a:spLocks noGrp="1"/>
          </p:cNvSpPr>
          <p:nvPr>
            <p:ph type="dt" sz="half" idx="10"/>
          </p:nvPr>
        </p:nvSpPr>
        <p:spPr/>
        <p:txBody>
          <a:bodyPr/>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5" name="Footer Placeholder 4"/>
          <p:cNvSpPr>
            <a:spLocks noGrp="1"/>
          </p:cNvSpPr>
          <p:nvPr>
            <p:ph type="ftr" sz="quarter" idx="11"/>
          </p:nvPr>
        </p:nvSpPr>
        <p:spPr/>
        <p:txBody>
          <a:bodyPr/>
          <a:p>
            <a:pPr fontAlgn="auto"/>
            <a:endParaRPr lang="en-US" strike="noStrike" noProof="1"/>
          </a:p>
        </p:txBody>
      </p:sp>
      <p:sp>
        <p:nvSpPr>
          <p:cNvPr id="6" name="Slide Number Placeholder 5"/>
          <p:cNvSpPr>
            <a:spLocks noGrp="1"/>
          </p:cNvSpPr>
          <p:nvPr>
            <p:ph type="sldNum" sz="quarter" idx="12"/>
          </p:nvPr>
        </p:nvSpPr>
        <p:spPr/>
        <p:txBody>
          <a:bodyPr/>
          <a:p>
            <a:pPr fontAlgn="auto"/>
            <a:fld id="{A7AFA7BB-977D-48AB-A83D-5637BAAD3C20}" type="slidenum">
              <a:rPr lang="en-US" strike="noStrike" noProof="1" smtClean="0">
                <a:latin typeface="+mn-lt"/>
                <a:ea typeface="+mn-ea"/>
                <a:cs typeface="+mn-cs"/>
              </a:rPr>
            </a:fld>
            <a:endParaRPr 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auto"/>
            <a:r>
              <a:rPr lang="en-US" strike="noStrike" noProof="1"/>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Date Placeholder 3"/>
          <p:cNvSpPr>
            <a:spLocks noGrp="1"/>
          </p:cNvSpPr>
          <p:nvPr>
            <p:ph type="dt" sz="half" idx="10"/>
          </p:nvPr>
        </p:nvSpPr>
        <p:spPr/>
        <p:txBody>
          <a:bodyPr/>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5" name="Footer Placeholder 4"/>
          <p:cNvSpPr>
            <a:spLocks noGrp="1"/>
          </p:cNvSpPr>
          <p:nvPr>
            <p:ph type="ftr" sz="quarter" idx="11"/>
          </p:nvPr>
        </p:nvSpPr>
        <p:spPr/>
        <p:txBody>
          <a:bodyPr/>
          <a:p>
            <a:pPr fontAlgn="auto"/>
            <a:endParaRPr lang="en-US" strike="noStrike" noProof="1"/>
          </a:p>
        </p:txBody>
      </p:sp>
      <p:sp>
        <p:nvSpPr>
          <p:cNvPr id="6" name="Slide Number Placeholder 5"/>
          <p:cNvSpPr>
            <a:spLocks noGrp="1"/>
          </p:cNvSpPr>
          <p:nvPr>
            <p:ph type="sldNum" sz="quarter" idx="12"/>
          </p:nvPr>
        </p:nvSpPr>
        <p:spPr/>
        <p:txBody>
          <a:bodyPr/>
          <a:p>
            <a:pPr fontAlgn="auto"/>
            <a:fld id="{A7AFA7BB-977D-48AB-A83D-5637BAAD3C20}" type="slidenum">
              <a:rPr lang="en-US" strike="noStrike" noProof="1" smtClean="0">
                <a:latin typeface="+mn-lt"/>
                <a:ea typeface="+mn-ea"/>
                <a:cs typeface="+mn-cs"/>
              </a:rPr>
            </a:fld>
            <a:endParaRPr 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85000"/>
                  </a:schemeClr>
                </a:solidFill>
                <a:latin typeface="Open Sans Condensed" panose="020B0806030504020204" charset="0"/>
                <a:ea typeface="Ubuntu" charset="0"/>
                <a:cs typeface="Open Sans Condensed" panose="020B0806030504020204" charset="0"/>
              </a:defRPr>
            </a:lvl1pPr>
          </a:lstStyle>
          <a:p>
            <a:pPr fontAlgn="auto"/>
            <a:r>
              <a:rPr lang="en-US" strike="noStrike" noProof="1" dirty="0"/>
              <a:t>Click to edit Master title style</a:t>
            </a:r>
            <a:endParaRPr lang="en-US" strike="noStrike" noProof="1" dirty="0"/>
          </a:p>
        </p:txBody>
      </p:sp>
      <p:sp>
        <p:nvSpPr>
          <p:cNvPr id="3" name="Content Placeholder 2"/>
          <p:cNvSpPr>
            <a:spLocks noGrp="1"/>
          </p:cNvSpPr>
          <p:nvPr>
            <p:ph idx="1"/>
          </p:nvPr>
        </p:nvSpPr>
        <p:spPr>
          <a:xfrm>
            <a:off x="457200" y="1600200"/>
            <a:ext cx="8229600" cy="4525963"/>
          </a:xfrm>
        </p:spPr>
        <p:txBody>
          <a:bodyPr/>
          <a:lstStyle>
            <a:lvl1pPr>
              <a:defRPr>
                <a:solidFill>
                  <a:schemeClr val="bg1">
                    <a:lumMod val="85000"/>
                  </a:schemeClr>
                </a:solidFill>
                <a:latin typeface="Open Sans Condensed" panose="020B0806030504020204" charset="0"/>
                <a:ea typeface="Ubuntu" charset="0"/>
                <a:cs typeface="Open Sans Condensed" panose="020B0806030504020204" charset="0"/>
              </a:defRPr>
            </a:lvl1pPr>
            <a:lvl2pPr>
              <a:defRPr>
                <a:solidFill>
                  <a:schemeClr val="bg1">
                    <a:lumMod val="85000"/>
                  </a:schemeClr>
                </a:solidFill>
                <a:latin typeface="Open Sans Condensed" panose="020B0806030504020204" charset="0"/>
                <a:ea typeface="Ubuntu" charset="0"/>
                <a:cs typeface="Open Sans Condensed" panose="020B0806030504020204" charset="0"/>
              </a:defRPr>
            </a:lvl2pPr>
            <a:lvl3pPr>
              <a:defRPr>
                <a:solidFill>
                  <a:schemeClr val="bg1">
                    <a:lumMod val="85000"/>
                  </a:schemeClr>
                </a:solidFill>
                <a:latin typeface="Open Sans Condensed" panose="020B0806030504020204" charset="0"/>
                <a:ea typeface="Ubuntu" charset="0"/>
                <a:cs typeface="Open Sans Condensed" panose="020B0806030504020204" charset="0"/>
              </a:defRPr>
            </a:lvl3pPr>
            <a:lvl4pPr>
              <a:defRPr>
                <a:solidFill>
                  <a:schemeClr val="bg1">
                    <a:lumMod val="85000"/>
                  </a:schemeClr>
                </a:solidFill>
                <a:latin typeface="Open Sans Condensed" panose="020B0806030504020204" charset="0"/>
                <a:ea typeface="Ubuntu" charset="0"/>
                <a:cs typeface="Open Sans Condensed" panose="020B0806030504020204" charset="0"/>
              </a:defRPr>
            </a:lvl4pPr>
            <a:lvl5pPr>
              <a:defRPr>
                <a:solidFill>
                  <a:schemeClr val="bg1">
                    <a:lumMod val="85000"/>
                  </a:schemeClr>
                </a:solidFill>
                <a:latin typeface="Open Sans Condensed" panose="020B0806030504020204" charset="0"/>
                <a:ea typeface="Ubuntu" charset="0"/>
                <a:cs typeface="Open Sans Condensed" panose="020B0806030504020204" charset="0"/>
              </a:defRPr>
            </a:lvl5pPr>
          </a:lstStyle>
          <a:p>
            <a:pPr lvl="0" fontAlgn="auto"/>
            <a:r>
              <a:rPr lang="en-US" strike="noStrike" noProof="1" dirty="0"/>
              <a:t>Click to edit Master text styles</a:t>
            </a:r>
            <a:endParaRPr lang="en-US" strike="noStrike" noProof="1" dirty="0"/>
          </a:p>
          <a:p>
            <a:pPr lvl="1" fontAlgn="auto"/>
            <a:r>
              <a:rPr lang="en-US" strike="noStrike" noProof="1" dirty="0"/>
              <a:t>Second level</a:t>
            </a:r>
            <a:endParaRPr lang="en-US" strike="noStrike" noProof="1" dirty="0"/>
          </a:p>
          <a:p>
            <a:pPr lvl="2" fontAlgn="auto"/>
            <a:r>
              <a:rPr lang="en-US" strike="noStrike" noProof="1" dirty="0"/>
              <a:t>Third level</a:t>
            </a:r>
            <a:endParaRPr lang="en-US" strike="noStrike" noProof="1" dirty="0"/>
          </a:p>
          <a:p>
            <a:pPr lvl="3" fontAlgn="auto"/>
            <a:r>
              <a:rPr lang="en-US" strike="noStrike" noProof="1" dirty="0"/>
              <a:t>Fourth level</a:t>
            </a:r>
            <a:endParaRPr lang="en-US" strike="noStrike" noProof="1" dirty="0"/>
          </a:p>
          <a:p>
            <a:pPr lvl="4" fontAlgn="auto"/>
            <a:r>
              <a:rPr lang="en-US" strike="noStrike" noProof="1" dirty="0"/>
              <a:t>Fifth level</a:t>
            </a:r>
            <a:endParaRPr lang="en-US" strike="noStrike" noProof="1" dirty="0"/>
          </a:p>
        </p:txBody>
      </p:sp>
      <p:sp>
        <p:nvSpPr>
          <p:cNvPr id="4" name="Date Placeholder 3"/>
          <p:cNvSpPr>
            <a:spLocks noGrp="1"/>
          </p:cNvSpPr>
          <p:nvPr>
            <p:ph type="dt" sz="half" idx="10"/>
          </p:nvPr>
        </p:nvSpPr>
        <p:spPr/>
        <p:txBody>
          <a:bodyPr/>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5" name="Footer Placeholder 4"/>
          <p:cNvSpPr>
            <a:spLocks noGrp="1"/>
          </p:cNvSpPr>
          <p:nvPr>
            <p:ph type="ftr" sz="quarter" idx="11"/>
          </p:nvPr>
        </p:nvSpPr>
        <p:spPr/>
        <p:txBody>
          <a:bodyPr/>
          <a:p>
            <a:pPr fontAlgn="auto"/>
            <a:endParaRPr lang="en-US" strike="noStrike" noProof="1"/>
          </a:p>
        </p:txBody>
      </p:sp>
      <p:sp>
        <p:nvSpPr>
          <p:cNvPr id="6" name="Slide Number Placeholder 5"/>
          <p:cNvSpPr>
            <a:spLocks noGrp="1"/>
          </p:cNvSpPr>
          <p:nvPr>
            <p:ph type="sldNum" sz="quarter" idx="12"/>
          </p:nvPr>
        </p:nvSpPr>
        <p:spPr/>
        <p:txBody>
          <a:bodyPr/>
          <a:p>
            <a:pPr fontAlgn="auto"/>
            <a:fld id="{A7AFA7BB-977D-48AB-A83D-5637BAAD3C20}" type="slidenum">
              <a:rPr lang="en-US" strike="noStrike" noProof="1" smtClean="0">
                <a:latin typeface="+mn-lt"/>
                <a:ea typeface="+mn-ea"/>
                <a:cs typeface="+mn-cs"/>
              </a:rPr>
            </a:fld>
            <a:endParaRPr 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auto"/>
            <a:r>
              <a:rPr lang="en-US" strike="noStrike" noProof="1"/>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en-US" strike="noStrike" noProof="1" dirty="0"/>
              <a:t>Click to edit Master text styles</a:t>
            </a:r>
            <a:endParaRPr lang="en-US" strike="noStrike" noProof="1" dirty="0"/>
          </a:p>
        </p:txBody>
      </p:sp>
      <p:sp>
        <p:nvSpPr>
          <p:cNvPr id="4" name="Date Placeholder 3"/>
          <p:cNvSpPr>
            <a:spLocks noGrp="1"/>
          </p:cNvSpPr>
          <p:nvPr>
            <p:ph type="dt" sz="half" idx="10"/>
          </p:nvPr>
        </p:nvSpPr>
        <p:spPr/>
        <p:txBody>
          <a:bodyPr/>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5" name="Footer Placeholder 4"/>
          <p:cNvSpPr>
            <a:spLocks noGrp="1"/>
          </p:cNvSpPr>
          <p:nvPr>
            <p:ph type="ftr" sz="quarter" idx="11"/>
          </p:nvPr>
        </p:nvSpPr>
        <p:spPr/>
        <p:txBody>
          <a:bodyPr/>
          <a:p>
            <a:pPr fontAlgn="auto"/>
            <a:endParaRPr lang="en-US" strike="noStrike" noProof="1"/>
          </a:p>
        </p:txBody>
      </p:sp>
      <p:sp>
        <p:nvSpPr>
          <p:cNvPr id="6" name="Slide Number Placeholder 5"/>
          <p:cNvSpPr>
            <a:spLocks noGrp="1"/>
          </p:cNvSpPr>
          <p:nvPr>
            <p:ph type="sldNum" sz="quarter" idx="12"/>
          </p:nvPr>
        </p:nvSpPr>
        <p:spPr/>
        <p:txBody>
          <a:bodyPr/>
          <a:p>
            <a:pPr fontAlgn="auto"/>
            <a:fld id="{A7AFA7BB-977D-48AB-A83D-5637BAAD3C20}" type="slidenum">
              <a:rPr lang="en-US" strike="noStrike" noProof="1" smtClean="0">
                <a:latin typeface="+mn-lt"/>
                <a:ea typeface="+mn-ea"/>
                <a:cs typeface="+mn-cs"/>
              </a:rPr>
            </a:fld>
            <a:endParaRPr 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atin typeface="Open Sans Condensed" panose="020B0806030504020204" charset="0"/>
                <a:cs typeface="Open Sans Condensed" panose="020B0806030504020204" charset="0"/>
              </a:defRPr>
            </a:lvl1pPr>
            <a:lvl2pPr>
              <a:defRPr sz="2400">
                <a:latin typeface="Open Sans Condensed" panose="020B0806030504020204" charset="0"/>
                <a:cs typeface="Open Sans Condensed" panose="020B0806030504020204" charset="0"/>
              </a:defRPr>
            </a:lvl2pPr>
            <a:lvl3pPr>
              <a:defRPr sz="2000">
                <a:latin typeface="Open Sans Condensed" panose="020B0806030504020204" charset="0"/>
                <a:cs typeface="Open Sans Condensed" panose="020B0806030504020204" charset="0"/>
              </a:defRPr>
            </a:lvl3pPr>
            <a:lvl4pPr>
              <a:defRPr sz="1800">
                <a:latin typeface="Open Sans Condensed" panose="020B0806030504020204" charset="0"/>
                <a:cs typeface="Open Sans Condensed" panose="020B0806030504020204" charset="0"/>
              </a:defRPr>
            </a:lvl4pPr>
            <a:lvl5pPr>
              <a:defRPr sz="1800">
                <a:latin typeface="Open Sans Condensed" panose="020B0806030504020204" charset="0"/>
                <a:cs typeface="Open Sans Condensed" panose="020B0806030504020204" charset="0"/>
              </a:defRPr>
            </a:lvl5pPr>
            <a:lvl6pPr>
              <a:defRPr sz="1800"/>
            </a:lvl6pPr>
            <a:lvl7pPr>
              <a:defRPr sz="1800"/>
            </a:lvl7pPr>
            <a:lvl8pPr>
              <a:defRPr sz="1800"/>
            </a:lvl8pPr>
            <a:lvl9pPr>
              <a:defRPr sz="18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atin typeface="Open Sans Condensed" panose="020B0806030504020204" charset="0"/>
                <a:cs typeface="Open Sans Condensed" panose="020B0806030504020204" charset="0"/>
              </a:defRPr>
            </a:lvl1pPr>
            <a:lvl2pPr>
              <a:defRPr sz="2400">
                <a:latin typeface="Open Sans Condensed" panose="020B0806030504020204" charset="0"/>
                <a:cs typeface="Open Sans Condensed" panose="020B0806030504020204" charset="0"/>
              </a:defRPr>
            </a:lvl2pPr>
            <a:lvl3pPr>
              <a:defRPr sz="2000">
                <a:latin typeface="Open Sans Condensed" panose="020B0806030504020204" charset="0"/>
                <a:cs typeface="Open Sans Condensed" panose="020B0806030504020204" charset="0"/>
              </a:defRPr>
            </a:lvl3pPr>
            <a:lvl4pPr>
              <a:defRPr sz="1800">
                <a:latin typeface="Open Sans Condensed" panose="020B0806030504020204" charset="0"/>
                <a:cs typeface="Open Sans Condensed" panose="020B0806030504020204" charset="0"/>
              </a:defRPr>
            </a:lvl4pPr>
            <a:lvl5pPr>
              <a:defRPr sz="1800">
                <a:latin typeface="Open Sans Condensed" panose="020B0806030504020204" charset="0"/>
                <a:cs typeface="Open Sans Condensed" panose="020B0806030504020204" charset="0"/>
              </a:defRPr>
            </a:lvl5pPr>
            <a:lvl6pPr>
              <a:defRPr sz="1800"/>
            </a:lvl6pPr>
            <a:lvl7pPr>
              <a:defRPr sz="1800"/>
            </a:lvl7pPr>
            <a:lvl8pPr>
              <a:defRPr sz="1800"/>
            </a:lvl8pPr>
            <a:lvl9pPr>
              <a:defRPr sz="18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5" name="Date Placeholder 4"/>
          <p:cNvSpPr>
            <a:spLocks noGrp="1"/>
          </p:cNvSpPr>
          <p:nvPr>
            <p:ph type="dt" sz="half" idx="10"/>
          </p:nvPr>
        </p:nvSpPr>
        <p:spPr/>
        <p:txBody>
          <a:bodyPr/>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6" name="Footer Placeholder 5"/>
          <p:cNvSpPr>
            <a:spLocks noGrp="1"/>
          </p:cNvSpPr>
          <p:nvPr>
            <p:ph type="ftr" sz="quarter" idx="11"/>
          </p:nvPr>
        </p:nvSpPr>
        <p:spPr/>
        <p:txBody>
          <a:bodyPr/>
          <a:p>
            <a:pPr fontAlgn="auto"/>
            <a:endParaRPr lang="en-US" strike="noStrike" noProof="1"/>
          </a:p>
        </p:txBody>
      </p:sp>
      <p:sp>
        <p:nvSpPr>
          <p:cNvPr id="7" name="Slide Number Placeholder 6"/>
          <p:cNvSpPr>
            <a:spLocks noGrp="1"/>
          </p:cNvSpPr>
          <p:nvPr>
            <p:ph type="sldNum" sz="quarter" idx="12"/>
          </p:nvPr>
        </p:nvSpPr>
        <p:spPr/>
        <p:txBody>
          <a:bodyPr/>
          <a:p>
            <a:pPr fontAlgn="auto"/>
            <a:fld id="{A7AFA7BB-977D-48AB-A83D-5637BAAD3C20}" type="slidenum">
              <a:rPr lang="en-US" strike="noStrike" noProof="1" smtClean="0">
                <a:latin typeface="+mn-lt"/>
                <a:ea typeface="+mn-ea"/>
                <a:cs typeface="+mn-cs"/>
              </a:rPr>
            </a:fld>
            <a:endParaRPr 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auto"/>
            <a:r>
              <a:rPr lang="en-US" strike="noStrike" noProof="1"/>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Open Sans Condensed" panose="020B0806030504020204" charset="0"/>
                <a:cs typeface="Open Sans Condensed" panose="020B080603050402020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strike="noStrike" noProof="1"/>
              <a:t>Click to edit Master text styles</a:t>
            </a:r>
            <a:endParaRPr lang="en-US" strike="noStrike" noProof="1"/>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Open Sans Condensed" panose="020B0806030504020204" charset="0"/>
                <a:cs typeface="Open Sans Condensed" panose="020B080603050402020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strike="noStrike" noProof="1"/>
              <a:t>Click to edit Master text styles</a:t>
            </a:r>
            <a:endParaRPr lang="en-US" strike="noStrike" noProof="1"/>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7" name="Date Placeholder 6"/>
          <p:cNvSpPr>
            <a:spLocks noGrp="1"/>
          </p:cNvSpPr>
          <p:nvPr>
            <p:ph type="dt" sz="half" idx="10"/>
          </p:nvPr>
        </p:nvSpPr>
        <p:spPr/>
        <p:txBody>
          <a:bodyPr/>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8" name="Footer Placeholder 7"/>
          <p:cNvSpPr>
            <a:spLocks noGrp="1"/>
          </p:cNvSpPr>
          <p:nvPr>
            <p:ph type="ftr" sz="quarter" idx="11"/>
          </p:nvPr>
        </p:nvSpPr>
        <p:spPr/>
        <p:txBody>
          <a:bodyPr/>
          <a:p>
            <a:pPr fontAlgn="auto"/>
            <a:endParaRPr lang="en-US" strike="noStrike" noProof="1"/>
          </a:p>
        </p:txBody>
      </p:sp>
      <p:sp>
        <p:nvSpPr>
          <p:cNvPr id="9" name="Slide Number Placeholder 8"/>
          <p:cNvSpPr>
            <a:spLocks noGrp="1"/>
          </p:cNvSpPr>
          <p:nvPr>
            <p:ph type="sldNum" sz="quarter" idx="12"/>
          </p:nvPr>
        </p:nvSpPr>
        <p:spPr/>
        <p:txBody>
          <a:bodyPr/>
          <a:p>
            <a:pPr fontAlgn="auto"/>
            <a:fld id="{A7AFA7BB-977D-48AB-A83D-5637BAAD3C20}" type="slidenum">
              <a:rPr lang="en-US" strike="noStrike" noProof="1" smtClean="0">
                <a:latin typeface="+mn-lt"/>
                <a:ea typeface="+mn-ea"/>
                <a:cs typeface="+mn-cs"/>
              </a:rPr>
            </a:fld>
            <a:endParaRPr 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US" strike="noStrike" noProof="1"/>
          </a:p>
        </p:txBody>
      </p:sp>
      <p:sp>
        <p:nvSpPr>
          <p:cNvPr id="3" name="Date Placeholder 2"/>
          <p:cNvSpPr>
            <a:spLocks noGrp="1"/>
          </p:cNvSpPr>
          <p:nvPr>
            <p:ph type="dt" sz="half" idx="10"/>
          </p:nvPr>
        </p:nvSpPr>
        <p:spPr/>
        <p:txBody>
          <a:bodyPr/>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4" name="Footer Placeholder 3"/>
          <p:cNvSpPr>
            <a:spLocks noGrp="1"/>
          </p:cNvSpPr>
          <p:nvPr>
            <p:ph type="ftr" sz="quarter" idx="11"/>
          </p:nvPr>
        </p:nvSpPr>
        <p:spPr/>
        <p:txBody>
          <a:bodyPr/>
          <a:p>
            <a:pPr fontAlgn="auto"/>
            <a:endParaRPr lang="en-US" strike="noStrike" noProof="1"/>
          </a:p>
        </p:txBody>
      </p:sp>
      <p:sp>
        <p:nvSpPr>
          <p:cNvPr id="5" name="Slide Number Placeholder 4"/>
          <p:cNvSpPr>
            <a:spLocks noGrp="1"/>
          </p:cNvSpPr>
          <p:nvPr>
            <p:ph type="sldNum" sz="quarter" idx="12"/>
          </p:nvPr>
        </p:nvSpPr>
        <p:spPr/>
        <p:txBody>
          <a:bodyPr/>
          <a:p>
            <a:pPr fontAlgn="auto"/>
            <a:fld id="{A7AFA7BB-977D-48AB-A83D-5637BAAD3C20}" type="slidenum">
              <a:rPr lang="en-US" strike="noStrike" noProof="1" smtClean="0">
                <a:latin typeface="+mn-lt"/>
                <a:ea typeface="+mn-ea"/>
                <a:cs typeface="+mn-cs"/>
              </a:rPr>
            </a:fld>
            <a:endParaRPr 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3" name="Footer Placeholder 2"/>
          <p:cNvSpPr>
            <a:spLocks noGrp="1"/>
          </p:cNvSpPr>
          <p:nvPr>
            <p:ph type="ftr" sz="quarter" idx="11"/>
          </p:nvPr>
        </p:nvSpPr>
        <p:spPr/>
        <p:txBody>
          <a:bodyPr/>
          <a:p>
            <a:pPr fontAlgn="auto"/>
            <a:endParaRPr lang="en-US" strike="noStrike" noProof="1"/>
          </a:p>
        </p:txBody>
      </p:sp>
      <p:sp>
        <p:nvSpPr>
          <p:cNvPr id="4" name="Slide Number Placeholder 3"/>
          <p:cNvSpPr>
            <a:spLocks noGrp="1"/>
          </p:cNvSpPr>
          <p:nvPr>
            <p:ph type="sldNum" sz="quarter" idx="12"/>
          </p:nvPr>
        </p:nvSpPr>
        <p:spPr/>
        <p:txBody>
          <a:bodyPr/>
          <a:p>
            <a:pPr fontAlgn="auto"/>
            <a:fld id="{A7AFA7BB-977D-48AB-A83D-5637BAAD3C20}" type="slidenum">
              <a:rPr lang="en-US" strike="noStrike" noProof="1" smtClean="0">
                <a:latin typeface="+mn-lt"/>
                <a:ea typeface="+mn-ea"/>
                <a:cs typeface="+mn-cs"/>
              </a:rPr>
            </a:fld>
            <a:endParaRPr 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auto"/>
            <a:r>
              <a:rPr lang="en-US" strike="noStrike" noProof="1" dirty="0"/>
              <a:t>Click to edit Master title style</a:t>
            </a:r>
            <a:endParaRPr lang="en-US" strike="noStrike" noProof="1"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en-US" strike="noStrike" noProof="1"/>
              <a:t>Click to edit Master text styles</a:t>
            </a:r>
            <a:endParaRPr lang="en-US" strike="noStrike" noProof="1"/>
          </a:p>
        </p:txBody>
      </p:sp>
      <p:sp>
        <p:nvSpPr>
          <p:cNvPr id="5" name="Date Placeholder 4"/>
          <p:cNvSpPr>
            <a:spLocks noGrp="1"/>
          </p:cNvSpPr>
          <p:nvPr>
            <p:ph type="dt" sz="half" idx="10"/>
          </p:nvPr>
        </p:nvSpPr>
        <p:spPr/>
        <p:txBody>
          <a:bodyPr/>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6" name="Footer Placeholder 5"/>
          <p:cNvSpPr>
            <a:spLocks noGrp="1"/>
          </p:cNvSpPr>
          <p:nvPr>
            <p:ph type="ftr" sz="quarter" idx="11"/>
          </p:nvPr>
        </p:nvSpPr>
        <p:spPr/>
        <p:txBody>
          <a:bodyPr/>
          <a:p>
            <a:pPr fontAlgn="auto"/>
            <a:endParaRPr lang="en-US" strike="noStrike" noProof="1"/>
          </a:p>
        </p:txBody>
      </p:sp>
      <p:sp>
        <p:nvSpPr>
          <p:cNvPr id="7" name="Slide Number Placeholder 6"/>
          <p:cNvSpPr>
            <a:spLocks noGrp="1"/>
          </p:cNvSpPr>
          <p:nvPr>
            <p:ph type="sldNum" sz="quarter" idx="12"/>
          </p:nvPr>
        </p:nvSpPr>
        <p:spPr/>
        <p:txBody>
          <a:bodyPr/>
          <a:p>
            <a:pPr fontAlgn="auto"/>
            <a:fld id="{A7AFA7BB-977D-48AB-A83D-5637BAAD3C20}" type="slidenum">
              <a:rPr lang="en-US" strike="noStrike" noProof="1" smtClean="0">
                <a:latin typeface="+mn-lt"/>
                <a:ea typeface="+mn-ea"/>
                <a:cs typeface="+mn-cs"/>
              </a:rPr>
            </a:fld>
            <a:endParaRPr 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auto"/>
            <a:r>
              <a:rPr lang="en-US" strike="noStrike" noProof="1"/>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en-US" strike="noStrike" noProof="1"/>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en-US" strike="noStrike" noProof="1"/>
              <a:t>Click to edit Master text styles</a:t>
            </a:r>
            <a:endParaRPr lang="en-US" strike="noStrike" noProof="1"/>
          </a:p>
        </p:txBody>
      </p:sp>
      <p:sp>
        <p:nvSpPr>
          <p:cNvPr id="5" name="Date Placeholder 4"/>
          <p:cNvSpPr>
            <a:spLocks noGrp="1"/>
          </p:cNvSpPr>
          <p:nvPr>
            <p:ph type="dt" sz="half" idx="10"/>
          </p:nvPr>
        </p:nvSpPr>
        <p:spPr/>
        <p:txBody>
          <a:bodyPr/>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6" name="Footer Placeholder 5"/>
          <p:cNvSpPr>
            <a:spLocks noGrp="1"/>
          </p:cNvSpPr>
          <p:nvPr>
            <p:ph type="ftr" sz="quarter" idx="11"/>
          </p:nvPr>
        </p:nvSpPr>
        <p:spPr/>
        <p:txBody>
          <a:bodyPr/>
          <a:p>
            <a:pPr fontAlgn="auto"/>
            <a:endParaRPr lang="en-US" strike="noStrike" noProof="1"/>
          </a:p>
        </p:txBody>
      </p:sp>
      <p:sp>
        <p:nvSpPr>
          <p:cNvPr id="7" name="Slide Number Placeholder 6"/>
          <p:cNvSpPr>
            <a:spLocks noGrp="1"/>
          </p:cNvSpPr>
          <p:nvPr>
            <p:ph type="sldNum" sz="quarter" idx="12"/>
          </p:nvPr>
        </p:nvSpPr>
        <p:spPr/>
        <p:txBody>
          <a:bodyPr/>
          <a:p>
            <a:pPr fontAlgn="auto"/>
            <a:fld id="{A7AFA7BB-977D-48AB-A83D-5637BAAD3C20}" type="slidenum">
              <a:rPr lang="en-US" strike="noStrike" noProof="1" smtClean="0">
                <a:latin typeface="+mn-lt"/>
                <a:ea typeface="+mn-ea"/>
                <a:cs typeface="+mn-cs"/>
              </a:rPr>
            </a:fld>
            <a:endParaRPr 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alpha val="100000"/>
              </a:srgbClr>
            </a:gs>
            <a:gs pos="41000">
              <a:srgbClr val="000000">
                <a:alpha val="100000"/>
              </a:srgbClr>
            </a:gs>
            <a:gs pos="100000">
              <a:srgbClr val="262626">
                <a:alpha val="100000"/>
              </a:srgbClr>
            </a:gs>
            <a:gs pos="100000">
              <a:srgbClr val="262626">
                <a:alpha val="100000"/>
              </a:srgbClr>
            </a:gs>
            <a:gs pos="100000">
              <a:srgbClr val="262626">
                <a:alpha val="100000"/>
              </a:srgbClr>
            </a:gs>
            <a:gs pos="100000">
              <a:srgbClr val="262626">
                <a:alpha val="100000"/>
              </a:srgbClr>
            </a:gs>
          </a:gsLst>
          <a:lin ang="5400000"/>
          <a:tileRect/>
        </a:gradFill>
        <a:effectLst/>
      </p:bgPr>
    </p:bg>
    <p:spTree>
      <p:nvGrpSpPr>
        <p:cNvPr id="1" name=""/>
        <p:cNvGrpSpPr/>
        <p:nvPr/>
      </p:nvGrpSpPr>
      <p:grpSpPr/>
      <p:sp>
        <p:nvSpPr>
          <p:cNvPr id="1026" name="Title Placeholder 1"/>
          <p:cNvSpPr>
            <a:spLocks noGrp="1"/>
          </p:cNvSpPr>
          <p:nvPr>
            <p:ph type="title"/>
          </p:nvPr>
        </p:nvSpPr>
        <p:spPr>
          <a:xfrm>
            <a:off x="457200" y="304483"/>
            <a:ext cx="8229600" cy="1143000"/>
          </a:xfrm>
          <a:prstGeom prst="rect">
            <a:avLst/>
          </a:prstGeom>
          <a:noFill/>
          <a:ln w="9525">
            <a:noFill/>
          </a:ln>
        </p:spPr>
        <p:txBody>
          <a:bodyPr lIns="91440" tIns="45720" rIns="91440" bIns="45720" anchor="ctr" anchorCtr="0"/>
          <a:p>
            <a:pPr lvl="0"/>
            <a:r>
              <a:rPr lang="en-US" altLang="en-US"/>
              <a:t>Click to edit Master title style</a:t>
            </a:r>
            <a:endParaRPr lang="en-US" altLang="zh-CN"/>
          </a:p>
        </p:txBody>
      </p:sp>
      <p:sp>
        <p:nvSpPr>
          <p:cNvPr id="1027" name="Text Placeholder 2"/>
          <p:cNvSpPr>
            <a:spLocks noGrp="1"/>
          </p:cNvSpPr>
          <p:nvPr>
            <p:ph type="body"/>
          </p:nvPr>
        </p:nvSpPr>
        <p:spPr>
          <a:xfrm>
            <a:off x="457200" y="1600200"/>
            <a:ext cx="8229600" cy="4525963"/>
          </a:xfrm>
          <a:prstGeom prst="rect">
            <a:avLst/>
          </a:prstGeom>
          <a:noFill/>
          <a:ln w="9525">
            <a:noFill/>
          </a:ln>
        </p:spPr>
        <p:txBody>
          <a:bodyPr lIns="91440" tIns="45720" rIns="91440" bIns="45720" anchor="t" anchorCtr="0"/>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zh-C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F6024C3A-1F08-48A1-B175-287A04E65558}" type="datetimeFigureOut">
              <a:rPr lang="en-US" altLang="en-US" strike="noStrike" noProof="1" smtClean="0">
                <a:latin typeface="+mn-lt"/>
                <a:ea typeface="+mn-ea"/>
                <a:cs typeface="+mn-cs"/>
              </a:rPr>
            </a:fld>
            <a:endParaRPr lang="en-US" altLang="en-US" strike="noStrike" noProof="1" smtClean="0">
              <a:latin typeface="+mn-lt"/>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en-US" strike="noStrike" noProof="1"/>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A7AFA7BB-977D-48AB-A83D-5637BAAD3C20}" type="slidenum">
              <a:rPr lang="en-US" strike="noStrike" noProof="1" smtClean="0">
                <a:latin typeface="+mn-lt"/>
                <a:ea typeface="+mn-ea"/>
                <a:cs typeface="+mn-cs"/>
              </a:rPr>
            </a:fld>
            <a:endParaRPr 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b="1" kern="1200">
          <a:solidFill>
            <a:schemeClr val="bg1">
              <a:lumMod val="85000"/>
            </a:schemeClr>
          </a:solidFill>
          <a:latin typeface="Open Sans Condensed" panose="020B0806030504020204" charset="0"/>
          <a:ea typeface="Ubuntu" charset="0"/>
          <a:cs typeface="Open Sans Condensed" panose="020B0806030504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lumMod val="85000"/>
            </a:schemeClr>
          </a:solidFill>
          <a:latin typeface="Ubuntu" charset="0"/>
          <a:ea typeface="Ubuntu"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lumMod val="85000"/>
            </a:schemeClr>
          </a:solidFill>
          <a:latin typeface="Ubuntu" charset="0"/>
          <a:ea typeface="Ubuntu"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lumMod val="85000"/>
            </a:schemeClr>
          </a:solidFill>
          <a:latin typeface="Ubuntu" charset="0"/>
          <a:ea typeface="Ubuntu"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lumMod val="85000"/>
            </a:schemeClr>
          </a:solidFill>
          <a:latin typeface="Ubuntu" charset="0"/>
          <a:ea typeface="Ubuntu"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lumMod val="85000"/>
            </a:schemeClr>
          </a:solidFill>
          <a:latin typeface="Ubuntu" charset="0"/>
          <a:ea typeface="Ubuntu"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29.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8.jpeg"/><Relationship Id="rId2" Type="http://schemas.openxmlformats.org/officeDocument/2006/relationships/image" Target="../media/image31.png"/><Relationship Id="rId1" Type="http://schemas.openxmlformats.org/officeDocument/2006/relationships/image" Target="../media/image30.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8.jpeg"/><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32.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8.jpeg"/><Relationship Id="rId2" Type="http://schemas.openxmlformats.org/officeDocument/2006/relationships/image" Target="../media/image35.GIF"/><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image" Target="../media/image3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jpeg"/><Relationship Id="rId1"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6.jpeg"/><Relationship Id="rId1"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8.jpeg"/><Relationship Id="rId1" Type="http://schemas.openxmlformats.org/officeDocument/2006/relationships/image" Target="../media/image57.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60.jpeg"/><Relationship Id="rId1" Type="http://schemas.openxmlformats.org/officeDocument/2006/relationships/image" Target="../media/image59.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png"/><Relationship Id="rId1" Type="http://schemas.openxmlformats.org/officeDocument/2006/relationships/image" Target="../media/image62.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2.png"/><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6.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9.png"/><Relationship Id="rId1"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1.png"/><Relationship Id="rId1"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1.png"/><Relationship Id="rId1"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1.png"/><Relationship Id="rId1" Type="http://schemas.openxmlformats.org/officeDocument/2006/relationships/image" Target="../media/image82.png"/></Relationships>
</file>

<file path=ppt/slides/_rels/slide7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84.GIF"/><Relationship Id="rId3"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image" Target="../media/image82.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8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GI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Subtitle 2"/>
          <p:cNvSpPr txBox="1"/>
          <p:nvPr/>
        </p:nvSpPr>
        <p:spPr>
          <a:xfrm>
            <a:off x="2667000" y="4495800"/>
            <a:ext cx="6400800" cy="2286000"/>
          </a:xfrm>
          <a:prstGeom prst="rect">
            <a:avLst/>
          </a:prstGeom>
          <a:noFill/>
          <a:ln w="9525">
            <a:noFill/>
          </a:ln>
        </p:spPr>
        <p:txBody>
          <a:bodyPr lIns="91440" tIns="45720" rIns="91440" bIns="45720" anchor="t" anchorCtr="0"/>
          <a:p>
            <a:pPr algn="r">
              <a:spcBef>
                <a:spcPct val="20000"/>
              </a:spcBef>
              <a:buFont typeface="Arial" panose="020B0604020202020204" pitchFamily="34" charset="0"/>
            </a:pPr>
            <a:r>
              <a:rPr lang="en-US" altLang="en-US" sz="3600" b="1" dirty="0">
                <a:solidFill>
                  <a:srgbClr val="F2F2F2"/>
                </a:solidFill>
                <a:latin typeface="Open Sans Condensed" panose="020B0806030504020204" charset="0"/>
                <a:cs typeface="Open Sans Condensed" panose="020B0806030504020204" charset="0"/>
              </a:rPr>
              <a:t>Josef Uyeda</a:t>
            </a:r>
            <a:endParaRPr lang="en-US" altLang="en-US" sz="3600" b="1" dirty="0">
              <a:solidFill>
                <a:srgbClr val="F2F2F2"/>
              </a:solidFill>
              <a:latin typeface="Open Sans Condensed" panose="020B0806030504020204" charset="0"/>
              <a:cs typeface="Open Sans Condensed" panose="020B0806030504020204" charset="0"/>
            </a:endParaRPr>
          </a:p>
          <a:p>
            <a:pPr algn="r">
              <a:spcBef>
                <a:spcPct val="20000"/>
              </a:spcBef>
              <a:buFont typeface="Arial" panose="020B0604020202020204" pitchFamily="34" charset="0"/>
            </a:pPr>
            <a:r>
              <a:rPr lang="en-US" altLang="en-US" sz="2400" b="1" dirty="0">
                <a:solidFill>
                  <a:srgbClr val="F2F2F2"/>
                </a:solidFill>
                <a:latin typeface="Open Sans Condensed" panose="020B0806030504020204" charset="0"/>
                <a:cs typeface="Open Sans Condensed" panose="020B0806030504020204" charset="0"/>
              </a:rPr>
              <a:t>Biological Sciences</a:t>
            </a:r>
            <a:endParaRPr lang="en-US" altLang="en-US" sz="2400" b="1" dirty="0">
              <a:solidFill>
                <a:srgbClr val="F2F2F2"/>
              </a:solidFill>
              <a:latin typeface="Open Sans Condensed" panose="020B0806030504020204" charset="0"/>
              <a:cs typeface="Open Sans Condensed" panose="020B0806030504020204" charset="0"/>
            </a:endParaRPr>
          </a:p>
          <a:p>
            <a:pPr algn="r">
              <a:spcBef>
                <a:spcPct val="20000"/>
              </a:spcBef>
              <a:buFont typeface="Arial" panose="020B0604020202020204" pitchFamily="34" charset="0"/>
            </a:pPr>
            <a:r>
              <a:rPr lang="en-US" altLang="en-US" sz="2400" b="1" dirty="0">
                <a:solidFill>
                  <a:srgbClr val="F2F2F2"/>
                </a:solidFill>
                <a:latin typeface="Open Sans Condensed" panose="020B0806030504020204" charset="0"/>
                <a:cs typeface="Open Sans Condensed" panose="020B0806030504020204" charset="0"/>
              </a:rPr>
              <a:t>Virginia Tech</a:t>
            </a:r>
            <a:endParaRPr lang="en-US" altLang="en-US" sz="2400" b="1" dirty="0">
              <a:solidFill>
                <a:srgbClr val="F2F2F2"/>
              </a:solidFill>
              <a:latin typeface="Open Sans Condensed" panose="020B0806030504020204" charset="0"/>
              <a:cs typeface="Open Sans Condensed" panose="020B0806030504020204" charset="0"/>
            </a:endParaRPr>
          </a:p>
          <a:p>
            <a:pPr algn="r">
              <a:spcBef>
                <a:spcPct val="20000"/>
              </a:spcBef>
              <a:buFont typeface="Arial" panose="020B0604020202020204" pitchFamily="34" charset="0"/>
            </a:pPr>
            <a:r>
              <a:rPr lang="en-US" altLang="en-US" sz="2400" b="1" dirty="0">
                <a:solidFill>
                  <a:srgbClr val="F2F2F2"/>
                </a:solidFill>
                <a:latin typeface="Open Sans Condensed" panose="020B0806030504020204" charset="0"/>
                <a:cs typeface="Open Sans Condensed" panose="020B0806030504020204" charset="0"/>
              </a:rPr>
              <a:t>juyeda@vt.edu</a:t>
            </a:r>
            <a:endParaRPr lang="en-US" altLang="en-US" sz="2400" b="1" dirty="0">
              <a:solidFill>
                <a:srgbClr val="F2F2F2"/>
              </a:solidFill>
              <a:latin typeface="Open Sans Condensed" panose="020B0806030504020204" charset="0"/>
              <a:cs typeface="Open Sans Condensed" panose="020B0806030504020204" charset="0"/>
            </a:endParaRPr>
          </a:p>
          <a:p>
            <a:pPr algn="r">
              <a:spcBef>
                <a:spcPct val="20000"/>
              </a:spcBef>
              <a:buFont typeface="Arial" panose="020B0604020202020204" pitchFamily="34" charset="0"/>
            </a:pPr>
            <a:r>
              <a:rPr lang="en-US" altLang="en-US" sz="2400" b="1" dirty="0">
                <a:solidFill>
                  <a:srgbClr val="F2F2F2"/>
                </a:solidFill>
                <a:latin typeface="Open Sans Condensed" panose="020B0806030504020204" charset="0"/>
                <a:cs typeface="Open Sans Condensed" panose="020B0806030504020204" charset="0"/>
              </a:rPr>
              <a:t>www.uyedalab.com</a:t>
            </a:r>
            <a:endParaRPr lang="en-US" altLang="zh-CN" sz="3200">
              <a:solidFill>
                <a:srgbClr val="D9D9D9"/>
              </a:solidFill>
              <a:latin typeface="Open Sans Condensed" panose="020B0806030504020204" charset="0"/>
              <a:ea typeface="Ubuntu" charset="0"/>
              <a:cs typeface="Open Sans Condensed" panose="020B0806030504020204" charset="0"/>
            </a:endParaRPr>
          </a:p>
        </p:txBody>
      </p:sp>
      <p:sp>
        <p:nvSpPr>
          <p:cNvPr id="5122" name="Title 1"/>
          <p:cNvSpPr>
            <a:spLocks noGrp="1"/>
          </p:cNvSpPr>
          <p:nvPr>
            <p:ph type="title"/>
          </p:nvPr>
        </p:nvSpPr>
        <p:spPr>
          <a:xfrm>
            <a:off x="152400" y="1981200"/>
            <a:ext cx="8915400" cy="1143000"/>
          </a:xfrm>
        </p:spPr>
        <p:txBody>
          <a:bodyPr lIns="91440" tIns="45720" rIns="91440" bIns="45720" anchor="ctr" anchorCtr="0"/>
          <a:p>
            <a:pPr algn="l" defTabSz="914400">
              <a:buNone/>
            </a:pPr>
            <a:r>
              <a:rPr lang="en-US" altLang="en-US" sz="3600" kern="1200">
                <a:ea typeface="Ubuntu" charset="0"/>
              </a:rPr>
              <a:t>Micro to Macroevolution: </a:t>
            </a:r>
            <a:br>
              <a:rPr lang="en-US" altLang="en-US" sz="3600" kern="1200">
                <a:ea typeface="Ubuntu" charset="0"/>
              </a:rPr>
            </a:br>
            <a:r>
              <a:rPr lang="en-US" altLang="en-US" sz="3600" kern="1200">
                <a:ea typeface="Ubuntu" charset="0"/>
              </a:rPr>
              <a:t>What does Quantitative Genetics have to do with Comparative methods?</a:t>
            </a:r>
            <a:endParaRPr lang="en-US" altLang="en-US" sz="3600" kern="1200">
              <a:ea typeface="Ubuntu"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Title 1"/>
          <p:cNvSpPr>
            <a:spLocks noGrp="1"/>
          </p:cNvSpPr>
          <p:nvPr>
            <p:ph type="title"/>
          </p:nvPr>
        </p:nvSpPr>
        <p:spPr>
          <a:xfrm>
            <a:off x="533400" y="457200"/>
            <a:ext cx="8229600" cy="1143000"/>
          </a:xfrm>
        </p:spPr>
        <p:txBody>
          <a:bodyPr lIns="91440" tIns="45720" rIns="91440" bIns="45720" anchor="ctr" anchorCtr="0"/>
          <a:p>
            <a:pPr defTabSz="914400">
              <a:buNone/>
            </a:pPr>
            <a:r>
              <a:rPr lang="en-US" altLang="en-US" kern="1200" dirty="0">
                <a:solidFill>
                  <a:srgbClr val="F2F2F2"/>
                </a:solidFill>
                <a:ea typeface="Ubuntu" charset="0"/>
              </a:rPr>
              <a:t>Horned lizards are cool</a:t>
            </a:r>
            <a:endParaRPr lang="en-US" altLang="en-US" kern="1200" dirty="0">
              <a:solidFill>
                <a:srgbClr val="F2F2F2"/>
              </a:solidFill>
              <a:ea typeface="Ubuntu" charset="0"/>
            </a:endParaRPr>
          </a:p>
        </p:txBody>
      </p:sp>
      <p:pic>
        <p:nvPicPr>
          <p:cNvPr id="20482" name="Picture 3"/>
          <p:cNvPicPr>
            <a:picLocks noChangeAspect="1"/>
          </p:cNvPicPr>
          <p:nvPr/>
        </p:nvPicPr>
        <p:blipFill>
          <a:blip r:embed="rId1"/>
          <a:stretch>
            <a:fillRect/>
          </a:stretch>
        </p:blipFill>
        <p:spPr>
          <a:xfrm>
            <a:off x="1428750" y="1447800"/>
            <a:ext cx="6191250" cy="4953000"/>
          </a:xfrm>
          <a:prstGeom prst="rect">
            <a:avLst/>
          </a:prstGeom>
          <a:noFill/>
          <a:ln w="9525">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Title 1"/>
          <p:cNvSpPr>
            <a:spLocks noGrp="1"/>
          </p:cNvSpPr>
          <p:nvPr>
            <p:ph type="title"/>
          </p:nvPr>
        </p:nvSpPr>
        <p:spPr>
          <a:xfrm>
            <a:off x="457200" y="2438400"/>
            <a:ext cx="8229600" cy="1143000"/>
          </a:xfrm>
        </p:spPr>
        <p:txBody>
          <a:bodyPr lIns="91440" tIns="45720" rIns="91440" bIns="45720" anchor="ctr" anchorCtr="0"/>
          <a:p>
            <a:pPr defTabSz="914400">
              <a:buNone/>
            </a:pPr>
            <a:r>
              <a:rPr lang="en-US" altLang="en-US" sz="6600" kern="1200" dirty="0">
                <a:solidFill>
                  <a:srgbClr val="F2F2F2"/>
                </a:solidFill>
                <a:ea typeface="Ubuntu" charset="0"/>
              </a:rPr>
              <a:t>What caused these adaptations?</a:t>
            </a:r>
            <a:endParaRPr lang="en-US" altLang="en-US" sz="6600" kern="1200" dirty="0">
              <a:solidFill>
                <a:srgbClr val="F2F2F2"/>
              </a:solidFill>
              <a:ea typeface="Ubuntu" charset="0"/>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29" name="Picture 8"/>
          <p:cNvPicPr>
            <a:picLocks noChangeAspect="1"/>
          </p:cNvPicPr>
          <p:nvPr/>
        </p:nvPicPr>
        <p:blipFill>
          <a:blip r:embed="rId1"/>
          <a:stretch>
            <a:fillRect/>
          </a:stretch>
        </p:blipFill>
        <p:spPr>
          <a:xfrm>
            <a:off x="-15875" y="3427413"/>
            <a:ext cx="4587875" cy="3430587"/>
          </a:xfrm>
          <a:prstGeom prst="rect">
            <a:avLst/>
          </a:prstGeom>
          <a:noFill/>
          <a:ln w="9525">
            <a:noFill/>
          </a:ln>
        </p:spPr>
      </p:pic>
      <p:pic>
        <p:nvPicPr>
          <p:cNvPr id="22530" name="Picture 4"/>
          <p:cNvPicPr>
            <a:picLocks noChangeAspect="1"/>
          </p:cNvPicPr>
          <p:nvPr/>
        </p:nvPicPr>
        <p:blipFill>
          <a:blip r:embed="rId2"/>
          <a:stretch>
            <a:fillRect/>
          </a:stretch>
        </p:blipFill>
        <p:spPr>
          <a:xfrm>
            <a:off x="11113" y="0"/>
            <a:ext cx="4591050" cy="3443288"/>
          </a:xfrm>
          <a:prstGeom prst="rect">
            <a:avLst/>
          </a:prstGeom>
          <a:noFill/>
          <a:ln w="9525">
            <a:noFill/>
          </a:ln>
        </p:spPr>
      </p:pic>
      <p:pic>
        <p:nvPicPr>
          <p:cNvPr id="22531" name="Picture 5"/>
          <p:cNvPicPr>
            <a:picLocks noChangeAspect="1"/>
          </p:cNvPicPr>
          <p:nvPr/>
        </p:nvPicPr>
        <p:blipFill>
          <a:blip r:embed="rId3"/>
          <a:stretch>
            <a:fillRect/>
          </a:stretch>
        </p:blipFill>
        <p:spPr>
          <a:xfrm>
            <a:off x="4572000" y="14288"/>
            <a:ext cx="4572000" cy="3429000"/>
          </a:xfrm>
          <a:prstGeom prst="rect">
            <a:avLst/>
          </a:prstGeom>
          <a:noFill/>
          <a:ln w="9525">
            <a:noFill/>
          </a:ln>
        </p:spPr>
      </p:pic>
      <p:pic>
        <p:nvPicPr>
          <p:cNvPr id="22532" name="Picture 9"/>
          <p:cNvPicPr>
            <a:picLocks noChangeAspect="1"/>
          </p:cNvPicPr>
          <p:nvPr/>
        </p:nvPicPr>
        <p:blipFill>
          <a:blip r:embed="rId4"/>
          <a:srcRect l="40247" t="32593" r="19505" b="28395"/>
          <a:stretch>
            <a:fillRect/>
          </a:stretch>
        </p:blipFill>
        <p:spPr>
          <a:xfrm>
            <a:off x="4572000" y="3429000"/>
            <a:ext cx="4745038" cy="3449638"/>
          </a:xfrm>
          <a:prstGeom prst="rect">
            <a:avLst/>
          </a:prstGeom>
          <a:noFill/>
          <a:ln w="9525">
            <a:noFill/>
          </a:ln>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Picture 3"/>
          <p:cNvPicPr>
            <a:picLocks noChangeAspect="1"/>
          </p:cNvPicPr>
          <p:nvPr/>
        </p:nvPicPr>
        <p:blipFill>
          <a:blip r:embed="rId1"/>
          <a:stretch>
            <a:fillRect/>
          </a:stretch>
        </p:blipFill>
        <p:spPr>
          <a:xfrm>
            <a:off x="3962400" y="1447800"/>
            <a:ext cx="5149850" cy="4191000"/>
          </a:xfrm>
          <a:prstGeom prst="rect">
            <a:avLst/>
          </a:prstGeom>
          <a:noFill/>
          <a:ln w="9525">
            <a:noFill/>
          </a:ln>
        </p:spPr>
      </p:pic>
      <p:pic>
        <p:nvPicPr>
          <p:cNvPr id="2052" name="Picture 4"/>
          <p:cNvPicPr>
            <a:picLocks noChangeAspect="1"/>
          </p:cNvPicPr>
          <p:nvPr/>
        </p:nvPicPr>
        <p:blipFill>
          <a:blip r:embed="rId2"/>
          <a:srcRect l="14677" r="15085"/>
          <a:stretch>
            <a:fillRect/>
          </a:stretch>
        </p:blipFill>
        <p:spPr>
          <a:xfrm>
            <a:off x="4397375" y="1631950"/>
            <a:ext cx="4071938" cy="4006850"/>
          </a:xfrm>
          <a:prstGeom prst="rect">
            <a:avLst/>
          </a:prstGeom>
          <a:noFill/>
          <a:ln w="9525">
            <a:noFill/>
          </a:ln>
        </p:spPr>
      </p:pic>
      <p:sp>
        <p:nvSpPr>
          <p:cNvPr id="23555" name="Title 1"/>
          <p:cNvSpPr>
            <a:spLocks noGrp="1"/>
          </p:cNvSpPr>
          <p:nvPr>
            <p:ph type="title"/>
          </p:nvPr>
        </p:nvSpPr>
        <p:spPr>
          <a:xfrm>
            <a:off x="762000" y="5791200"/>
            <a:ext cx="8229600" cy="1143000"/>
          </a:xfrm>
        </p:spPr>
        <p:txBody>
          <a:bodyPr lIns="91440" tIns="45720" rIns="91440" bIns="45720" anchor="ctr" anchorCtr="0"/>
          <a:p>
            <a:pPr algn="r" defTabSz="914400">
              <a:buNone/>
            </a:pPr>
            <a:r>
              <a:rPr lang="en-US" altLang="en-US" kern="1200" dirty="0" err="1">
                <a:ea typeface="Ubuntu" charset="0"/>
              </a:rPr>
              <a:t>Felsenstein</a:t>
            </a:r>
            <a:r>
              <a:rPr lang="en-US" altLang="en-US" kern="1200" dirty="0">
                <a:ea typeface="Ubuntu" charset="0"/>
              </a:rPr>
              <a:t> 1985</a:t>
            </a:r>
            <a:endParaRPr lang="en-US" altLang="zh-CN" kern="1200">
              <a:ea typeface="Ubuntu" charset="0"/>
            </a:endParaRPr>
          </a:p>
        </p:txBody>
      </p:sp>
      <p:pic>
        <p:nvPicPr>
          <p:cNvPr id="2050" name="Picture 2"/>
          <p:cNvPicPr>
            <a:picLocks noChangeAspect="1"/>
          </p:cNvPicPr>
          <p:nvPr/>
        </p:nvPicPr>
        <p:blipFill>
          <a:blip r:embed="rId3"/>
          <a:stretch>
            <a:fillRect/>
          </a:stretch>
        </p:blipFill>
        <p:spPr>
          <a:xfrm>
            <a:off x="122238" y="1447800"/>
            <a:ext cx="3840162" cy="4191000"/>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152400"/>
            <a:ext cx="8229600" cy="1143000"/>
          </a:xfrm>
          <a:ln>
            <a:miter/>
          </a:ln>
        </p:spPr>
        <p:txBody>
          <a:bodyPr vert="horz" lIns="91440" tIns="45720" rIns="91440" bIns="45720" rtlCol="0" anchor="ctr">
            <a:normAutofit fontScale="90000"/>
          </a:bodyPr>
          <a:lstStyle/>
          <a:p>
            <a:pPr marL="0" marR="0" indent="0" algn="ctr" defTabSz="914400" rtl="0" eaLnBrk="1" fontAlgn="auto" latinLnBrk="0" hangingPunct="1">
              <a:lnSpc>
                <a:spcPct val="100000"/>
              </a:lnSpc>
              <a:spcBef>
                <a:spcPct val="0"/>
              </a:spcBef>
              <a:spcAft>
                <a:spcPct val="0"/>
              </a:spcAft>
              <a:buClrTx/>
              <a:buSzTx/>
              <a:buFontTx/>
              <a:buNone/>
            </a:pPr>
            <a:r>
              <a:rPr kumimoji="0" lang="en-US" sz="4400" b="1" i="0" u="none" strike="noStrike" kern="1200" cap="none" spc="0" normalizeH="0" baseline="0" noProof="1" dirty="0">
                <a:solidFill>
                  <a:schemeClr val="bg1">
                    <a:lumMod val="85000"/>
                  </a:schemeClr>
                </a:solidFill>
                <a:ea typeface="Ubuntu" charset="0"/>
              </a:rPr>
              <a:t>Why can’t we do “regular” linear regression again?</a:t>
            </a:r>
            <a:endParaRPr kumimoji="0" lang="en-US" sz="4400" b="1" i="0" u="none" strike="noStrike" kern="1200" cap="none" spc="0" normalizeH="0" baseline="0" noProof="1" dirty="0">
              <a:solidFill>
                <a:schemeClr val="bg1">
                  <a:lumMod val="85000"/>
                </a:schemeClr>
              </a:solidFill>
              <a:ea typeface="Ubuntu" charset="0"/>
            </a:endParaRPr>
          </a:p>
        </p:txBody>
      </p:sp>
      <p:sp>
        <p:nvSpPr>
          <p:cNvPr id="24578" name="Title 1"/>
          <p:cNvSpPr txBox="1"/>
          <p:nvPr/>
        </p:nvSpPr>
        <p:spPr>
          <a:xfrm>
            <a:off x="533400" y="3581400"/>
            <a:ext cx="8229600" cy="1143000"/>
          </a:xfrm>
          <a:prstGeom prst="rect">
            <a:avLst/>
          </a:prstGeom>
          <a:noFill/>
          <a:ln w="9525">
            <a:noFill/>
          </a:ln>
        </p:spPr>
        <p:txBody>
          <a:bodyPr lIns="91440" tIns="45720" rIns="91440" bIns="45720" anchor="ctr" anchorCtr="0"/>
          <a:p>
            <a:pPr algn="ctr">
              <a:lnSpc>
                <a:spcPct val="80000"/>
              </a:lnSpc>
            </a:pPr>
            <a:r>
              <a:rPr lang="en-US" altLang="en-US" sz="4000" b="1" dirty="0">
                <a:solidFill>
                  <a:srgbClr val="D9D9D9"/>
                </a:solidFill>
                <a:latin typeface="Open Sans Condensed" panose="020B0806030504020204" charset="0"/>
                <a:cs typeface="Open Sans Condensed" panose="020B0806030504020204" charset="0"/>
              </a:rPr>
              <a:t>Non-independence </a:t>
            </a:r>
            <a:endParaRPr lang="en-US" altLang="en-US" sz="4000" b="1" dirty="0">
              <a:solidFill>
                <a:srgbClr val="D9D9D9"/>
              </a:solidFill>
              <a:latin typeface="Open Sans Condensed" panose="020B0806030504020204" charset="0"/>
              <a:cs typeface="Open Sans Condensed" panose="020B0806030504020204" charset="0"/>
            </a:endParaRPr>
          </a:p>
          <a:p>
            <a:pPr algn="ctr">
              <a:lnSpc>
                <a:spcPct val="80000"/>
              </a:lnSpc>
            </a:pPr>
            <a:r>
              <a:rPr lang="en-US" altLang="en-US" sz="4000" b="1" dirty="0">
                <a:solidFill>
                  <a:srgbClr val="D9D9D9"/>
                </a:solidFill>
                <a:latin typeface="Open Sans Condensed" panose="020B0806030504020204" charset="0"/>
                <a:cs typeface="Open Sans Condensed" panose="020B0806030504020204" charset="0"/>
              </a:rPr>
              <a:t>of species</a:t>
            </a:r>
            <a:endParaRPr lang="en-US" altLang="zh-CN" sz="4000" b="1">
              <a:solidFill>
                <a:srgbClr val="D9D9D9"/>
              </a:solidFill>
              <a:latin typeface="Open Sans Condensed" panose="020B0806030504020204" charset="0"/>
              <a:ea typeface="Ubuntu" charset="0"/>
              <a:cs typeface="Open Sans Condensed" panose="020B0806030504020204" charset="0"/>
            </a:endParaRPr>
          </a:p>
        </p:txBody>
      </p:sp>
      <p:sp>
        <p:nvSpPr>
          <p:cNvPr id="7" name="&quot;No&quot; Symbol 6"/>
          <p:cNvSpPr/>
          <p:nvPr/>
        </p:nvSpPr>
        <p:spPr>
          <a:xfrm>
            <a:off x="1981200" y="1752600"/>
            <a:ext cx="5334000" cy="4800600"/>
          </a:xfrm>
          <a:prstGeom prst="noSmoking">
            <a:avLst>
              <a:gd name="adj" fmla="val 6580"/>
            </a:avLst>
          </a:prstGeom>
          <a:solidFill>
            <a:srgbClr val="E46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fontAlgn="base"/>
            <a:endParaRPr strike="noStrike" noProof="1">
              <a:latin typeface="Calibri"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val 3"/>
          <p:cNvSpPr/>
          <p:nvPr/>
        </p:nvSpPr>
        <p:spPr>
          <a:xfrm>
            <a:off x="2362200" y="152400"/>
            <a:ext cx="974725" cy="91440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sz="3600" b="1" strike="noStrike" noProof="1" dirty="0">
                <a:solidFill>
                  <a:srgbClr val="C00000"/>
                </a:solidFill>
                <a:latin typeface="Open Sans Condensed" panose="020B0806030504020204" charset="0"/>
                <a:cs typeface="Open Sans Condensed" panose="020B0806030504020204" charset="0"/>
              </a:rPr>
              <a:t>X</a:t>
            </a:r>
            <a:r>
              <a:rPr lang="en-US" sz="3600" b="1" strike="noStrike" baseline="-25000" noProof="1" dirty="0">
                <a:solidFill>
                  <a:srgbClr val="C00000"/>
                </a:solidFill>
                <a:latin typeface="Open Sans Condensed" panose="020B0806030504020204" charset="0"/>
                <a:cs typeface="Open Sans Condensed" panose="020B0806030504020204" charset="0"/>
              </a:rPr>
              <a:t>0</a:t>
            </a:r>
            <a:endParaRPr lang="en-US" sz="3600" b="1" strike="noStrike" baseline="-25000" noProof="1" dirty="0">
              <a:solidFill>
                <a:srgbClr val="C00000"/>
              </a:solidFill>
              <a:latin typeface="Open Sans Condensed" panose="020B0806030504020204" charset="0"/>
              <a:cs typeface="Open Sans Condensed" panose="020B0806030504020204" charset="0"/>
            </a:endParaRPr>
          </a:p>
        </p:txBody>
      </p:sp>
      <p:sp>
        <p:nvSpPr>
          <p:cNvPr id="5" name="Oval 4"/>
          <p:cNvSpPr/>
          <p:nvPr/>
        </p:nvSpPr>
        <p:spPr>
          <a:xfrm>
            <a:off x="1447800" y="1554163"/>
            <a:ext cx="974725" cy="91440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sz="3600" b="1" strike="noStrike" noProof="1" dirty="0">
                <a:solidFill>
                  <a:srgbClr val="C00000"/>
                </a:solidFill>
                <a:latin typeface="Open Sans Condensed" panose="020B0806030504020204" charset="0"/>
                <a:cs typeface="Open Sans Condensed" panose="020B0806030504020204" charset="0"/>
              </a:rPr>
              <a:t>X</a:t>
            </a:r>
            <a:r>
              <a:rPr lang="en-US" sz="3600" b="1" strike="noStrike" baseline="-25000" noProof="1" dirty="0">
                <a:solidFill>
                  <a:srgbClr val="C00000"/>
                </a:solidFill>
                <a:latin typeface="Open Sans Condensed" panose="020B0806030504020204" charset="0"/>
                <a:cs typeface="Open Sans Condensed" panose="020B0806030504020204" charset="0"/>
              </a:rPr>
              <a:t>1</a:t>
            </a:r>
            <a:endParaRPr lang="en-US" sz="3600" b="1" strike="noStrike" baseline="-25000" noProof="1" dirty="0">
              <a:solidFill>
                <a:srgbClr val="C00000"/>
              </a:solidFill>
              <a:latin typeface="Open Sans Condensed" panose="020B0806030504020204" charset="0"/>
              <a:cs typeface="Open Sans Condensed" panose="020B0806030504020204" charset="0"/>
            </a:endParaRPr>
          </a:p>
        </p:txBody>
      </p:sp>
      <p:sp>
        <p:nvSpPr>
          <p:cNvPr id="6" name="Oval 5"/>
          <p:cNvSpPr/>
          <p:nvPr/>
        </p:nvSpPr>
        <p:spPr>
          <a:xfrm>
            <a:off x="3276600" y="1554163"/>
            <a:ext cx="974725" cy="91440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sz="3600" b="1" strike="noStrike" noProof="1" dirty="0">
                <a:solidFill>
                  <a:srgbClr val="C00000"/>
                </a:solidFill>
                <a:latin typeface="Open Sans Condensed" panose="020B0806030504020204" charset="0"/>
                <a:cs typeface="Open Sans Condensed" panose="020B0806030504020204" charset="0"/>
              </a:rPr>
              <a:t>X</a:t>
            </a:r>
            <a:r>
              <a:rPr lang="en-US" sz="3600" b="1" strike="noStrike" baseline="-25000" noProof="1" dirty="0">
                <a:solidFill>
                  <a:srgbClr val="C00000"/>
                </a:solidFill>
                <a:latin typeface="Open Sans Condensed" panose="020B0806030504020204" charset="0"/>
                <a:cs typeface="Open Sans Condensed" panose="020B0806030504020204" charset="0"/>
              </a:rPr>
              <a:t>2</a:t>
            </a:r>
            <a:endParaRPr lang="en-US" sz="3600" b="1" strike="noStrike" baseline="-25000" noProof="1" dirty="0">
              <a:solidFill>
                <a:srgbClr val="C00000"/>
              </a:solidFill>
              <a:latin typeface="Open Sans Condensed" panose="020B0806030504020204" charset="0"/>
              <a:cs typeface="Open Sans Condensed" panose="020B0806030504020204" charset="0"/>
            </a:endParaRPr>
          </a:p>
        </p:txBody>
      </p:sp>
      <p:sp>
        <p:nvSpPr>
          <p:cNvPr id="7" name="Oval 6"/>
          <p:cNvSpPr/>
          <p:nvPr/>
        </p:nvSpPr>
        <p:spPr>
          <a:xfrm>
            <a:off x="4495800" y="3017838"/>
            <a:ext cx="974725"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sz="3600" b="1" strike="noStrike" noProof="1" dirty="0">
                <a:solidFill>
                  <a:srgbClr val="C00000"/>
                </a:solidFill>
                <a:latin typeface="Open Sans Condensed" panose="020B0806030504020204" charset="0"/>
                <a:cs typeface="Open Sans Condensed" panose="020B0806030504020204" charset="0"/>
              </a:rPr>
              <a:t>X</a:t>
            </a:r>
            <a:r>
              <a:rPr lang="en-US" sz="3600" b="1" strike="noStrike" baseline="-25000" noProof="1" dirty="0">
                <a:solidFill>
                  <a:srgbClr val="C00000"/>
                </a:solidFill>
                <a:latin typeface="Open Sans Condensed" panose="020B0806030504020204" charset="0"/>
                <a:cs typeface="Open Sans Condensed" panose="020B0806030504020204" charset="0"/>
              </a:rPr>
              <a:t>6</a:t>
            </a:r>
            <a:endParaRPr lang="en-US" sz="3600" b="1" strike="noStrike" baseline="-25000" noProof="1" dirty="0">
              <a:solidFill>
                <a:srgbClr val="C00000"/>
              </a:solidFill>
              <a:latin typeface="Open Sans Condensed" panose="020B0806030504020204" charset="0"/>
              <a:cs typeface="Open Sans Condensed" panose="020B0806030504020204" charset="0"/>
            </a:endParaRPr>
          </a:p>
        </p:txBody>
      </p:sp>
      <p:sp>
        <p:nvSpPr>
          <p:cNvPr id="8" name="Oval 7"/>
          <p:cNvSpPr/>
          <p:nvPr/>
        </p:nvSpPr>
        <p:spPr>
          <a:xfrm>
            <a:off x="3154363" y="3051175"/>
            <a:ext cx="976313"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sz="3600" b="1" strike="noStrike" noProof="1" dirty="0">
                <a:solidFill>
                  <a:srgbClr val="C00000"/>
                </a:solidFill>
                <a:latin typeface="Open Sans Condensed" panose="020B0806030504020204" charset="0"/>
                <a:cs typeface="Open Sans Condensed" panose="020B0806030504020204" charset="0"/>
              </a:rPr>
              <a:t>X</a:t>
            </a:r>
            <a:r>
              <a:rPr lang="en-US" sz="3600" b="1" strike="noStrike" baseline="-25000" noProof="1" dirty="0">
                <a:solidFill>
                  <a:srgbClr val="C00000"/>
                </a:solidFill>
                <a:latin typeface="Open Sans Condensed" panose="020B0806030504020204" charset="0"/>
                <a:cs typeface="Open Sans Condensed" panose="020B0806030504020204" charset="0"/>
              </a:rPr>
              <a:t>5</a:t>
            </a:r>
            <a:endParaRPr lang="en-US" sz="3600" b="1" strike="noStrike" baseline="-25000" noProof="1" dirty="0">
              <a:solidFill>
                <a:srgbClr val="C00000"/>
              </a:solidFill>
              <a:latin typeface="Open Sans Condensed" panose="020B0806030504020204" charset="0"/>
              <a:cs typeface="Open Sans Condensed" panose="020B0806030504020204" charset="0"/>
            </a:endParaRPr>
          </a:p>
        </p:txBody>
      </p:sp>
      <p:sp>
        <p:nvSpPr>
          <p:cNvPr id="9" name="Oval 8"/>
          <p:cNvSpPr/>
          <p:nvPr/>
        </p:nvSpPr>
        <p:spPr>
          <a:xfrm>
            <a:off x="228600" y="3017838"/>
            <a:ext cx="974725"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sz="3600" b="1" strike="noStrike" noProof="1" dirty="0">
                <a:solidFill>
                  <a:srgbClr val="C00000"/>
                </a:solidFill>
                <a:latin typeface="Open Sans Condensed" panose="020B0806030504020204" charset="0"/>
                <a:cs typeface="Open Sans Condensed" panose="020B0806030504020204" charset="0"/>
              </a:rPr>
              <a:t>X</a:t>
            </a:r>
            <a:r>
              <a:rPr lang="en-US" sz="3600" b="1" strike="noStrike" baseline="-25000" noProof="1" dirty="0">
                <a:solidFill>
                  <a:srgbClr val="C00000"/>
                </a:solidFill>
                <a:latin typeface="Open Sans Condensed" panose="020B0806030504020204" charset="0"/>
                <a:cs typeface="Open Sans Condensed" panose="020B0806030504020204" charset="0"/>
              </a:rPr>
              <a:t>3</a:t>
            </a:r>
            <a:endParaRPr lang="en-US" sz="3600" b="1" strike="noStrike" baseline="-25000" noProof="1" dirty="0">
              <a:solidFill>
                <a:srgbClr val="C00000"/>
              </a:solidFill>
              <a:latin typeface="Open Sans Condensed" panose="020B0806030504020204" charset="0"/>
              <a:cs typeface="Open Sans Condensed" panose="020B0806030504020204" charset="0"/>
            </a:endParaRPr>
          </a:p>
        </p:txBody>
      </p:sp>
      <p:sp>
        <p:nvSpPr>
          <p:cNvPr id="10" name="Oval 9"/>
          <p:cNvSpPr/>
          <p:nvPr/>
        </p:nvSpPr>
        <p:spPr>
          <a:xfrm>
            <a:off x="1570038" y="3025775"/>
            <a:ext cx="974725"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sz="3600" b="1" strike="noStrike" noProof="1" dirty="0">
                <a:solidFill>
                  <a:srgbClr val="C00000"/>
                </a:solidFill>
                <a:latin typeface="Open Sans Condensed" panose="020B0806030504020204" charset="0"/>
                <a:cs typeface="Open Sans Condensed" panose="020B0806030504020204" charset="0"/>
              </a:rPr>
              <a:t>X</a:t>
            </a:r>
            <a:r>
              <a:rPr lang="en-US" sz="3600" b="1" strike="noStrike" baseline="-25000" noProof="1" dirty="0">
                <a:solidFill>
                  <a:srgbClr val="C00000"/>
                </a:solidFill>
                <a:latin typeface="Open Sans Condensed" panose="020B0806030504020204" charset="0"/>
                <a:cs typeface="Open Sans Condensed" panose="020B0806030504020204" charset="0"/>
              </a:rPr>
              <a:t>4</a:t>
            </a:r>
            <a:endParaRPr lang="en-US" sz="3600" b="1" strike="noStrike" baseline="-25000" noProof="1" dirty="0">
              <a:solidFill>
                <a:srgbClr val="C00000"/>
              </a:solidFill>
              <a:latin typeface="Open Sans Condensed" panose="020B0806030504020204" charset="0"/>
              <a:cs typeface="Open Sans Condensed" panose="020B0806030504020204" charset="0"/>
            </a:endParaRPr>
          </a:p>
        </p:txBody>
      </p:sp>
      <p:cxnSp>
        <p:nvCxnSpPr>
          <p:cNvPr id="12" name="Straight Arrow Connector 11"/>
          <p:cNvCxnSpPr>
            <a:stCxn id="4" idx="4"/>
            <a:endCxn id="5" idx="0"/>
          </p:cNvCxnSpPr>
          <p:nvPr/>
        </p:nvCxnSpPr>
        <p:spPr>
          <a:xfrm flipH="1">
            <a:off x="1935163" y="1066800"/>
            <a:ext cx="914400" cy="487363"/>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4"/>
            <a:endCxn id="6" idx="0"/>
          </p:cNvCxnSpPr>
          <p:nvPr/>
        </p:nvCxnSpPr>
        <p:spPr>
          <a:xfrm>
            <a:off x="2849563" y="1066800"/>
            <a:ext cx="914400" cy="487363"/>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4"/>
            <a:endCxn id="9" idx="0"/>
          </p:cNvCxnSpPr>
          <p:nvPr/>
        </p:nvCxnSpPr>
        <p:spPr>
          <a:xfrm flipH="1">
            <a:off x="715963" y="2468563"/>
            <a:ext cx="1219200" cy="549275"/>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4"/>
            <a:endCxn id="10" idx="0"/>
          </p:cNvCxnSpPr>
          <p:nvPr/>
        </p:nvCxnSpPr>
        <p:spPr>
          <a:xfrm>
            <a:off x="1935163" y="2468563"/>
            <a:ext cx="122238" cy="557213"/>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6" idx="4"/>
            <a:endCxn id="8" idx="0"/>
          </p:cNvCxnSpPr>
          <p:nvPr/>
        </p:nvCxnSpPr>
        <p:spPr>
          <a:xfrm flipH="1">
            <a:off x="3641725" y="2468563"/>
            <a:ext cx="122238" cy="582613"/>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6" idx="4"/>
            <a:endCxn id="7" idx="0"/>
          </p:cNvCxnSpPr>
          <p:nvPr/>
        </p:nvCxnSpPr>
        <p:spPr>
          <a:xfrm>
            <a:off x="3763963" y="2468563"/>
            <a:ext cx="1219200" cy="549275"/>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1082675" y="4419600"/>
            <a:ext cx="974725"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sz="3600" b="1" strike="noStrike" noProof="1" dirty="0">
                <a:solidFill>
                  <a:schemeClr val="tx2"/>
                </a:solidFill>
                <a:latin typeface="Open Sans Condensed" panose="020B0806030504020204" charset="0"/>
                <a:cs typeface="Open Sans Condensed" panose="020B0806030504020204" charset="0"/>
              </a:rPr>
              <a:t>Y</a:t>
            </a:r>
            <a:r>
              <a:rPr lang="en-US" altLang="en-US" sz="3600" b="1" strike="noStrike" baseline="-25000" noProof="1" dirty="0">
                <a:solidFill>
                  <a:schemeClr val="tx2"/>
                </a:solidFill>
                <a:latin typeface="Open Sans Condensed" panose="020B0806030504020204" charset="0"/>
                <a:cs typeface="Open Sans Condensed" panose="020B0806030504020204" charset="0"/>
              </a:rPr>
              <a:t>3</a:t>
            </a:r>
            <a:endParaRPr lang="en-US" altLang="en-US" sz="3600" b="1" strike="noStrike" baseline="-25000" noProof="1" dirty="0">
              <a:solidFill>
                <a:schemeClr val="tx2"/>
              </a:solidFill>
              <a:latin typeface="Open Sans Condensed" panose="020B0806030504020204" charset="0"/>
              <a:cs typeface="Open Sans Condensed" panose="020B0806030504020204" charset="0"/>
            </a:endParaRPr>
          </a:p>
        </p:txBody>
      </p:sp>
      <p:sp>
        <p:nvSpPr>
          <p:cNvPr id="35" name="Oval 34"/>
          <p:cNvSpPr/>
          <p:nvPr/>
        </p:nvSpPr>
        <p:spPr>
          <a:xfrm>
            <a:off x="2484438" y="4419600"/>
            <a:ext cx="974725"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sz="3600" b="1" strike="noStrike" noProof="1" dirty="0">
                <a:solidFill>
                  <a:schemeClr val="tx2"/>
                </a:solidFill>
                <a:latin typeface="Open Sans Condensed" panose="020B0806030504020204" charset="0"/>
                <a:cs typeface="Open Sans Condensed" panose="020B0806030504020204" charset="0"/>
              </a:rPr>
              <a:t>Y</a:t>
            </a:r>
            <a:r>
              <a:rPr lang="en-US" altLang="en-US" sz="3600" b="1" strike="noStrike" baseline="-25000" noProof="1" dirty="0">
                <a:solidFill>
                  <a:schemeClr val="tx2"/>
                </a:solidFill>
                <a:latin typeface="Open Sans Condensed" panose="020B0806030504020204" charset="0"/>
                <a:cs typeface="Open Sans Condensed" panose="020B0806030504020204" charset="0"/>
              </a:rPr>
              <a:t>4</a:t>
            </a:r>
            <a:endParaRPr lang="en-US" altLang="en-US" sz="3600" b="1" strike="noStrike" baseline="-25000" noProof="1" dirty="0">
              <a:solidFill>
                <a:schemeClr val="tx2"/>
              </a:solidFill>
              <a:latin typeface="Open Sans Condensed" panose="020B0806030504020204" charset="0"/>
              <a:cs typeface="Open Sans Condensed" panose="020B0806030504020204" charset="0"/>
            </a:endParaRPr>
          </a:p>
        </p:txBody>
      </p:sp>
      <p:sp>
        <p:nvSpPr>
          <p:cNvPr id="36" name="Oval 35"/>
          <p:cNvSpPr/>
          <p:nvPr/>
        </p:nvSpPr>
        <p:spPr>
          <a:xfrm>
            <a:off x="4121150" y="4392613"/>
            <a:ext cx="974725"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sz="3600" b="1" strike="noStrike" noProof="1" dirty="0">
                <a:solidFill>
                  <a:schemeClr val="tx2"/>
                </a:solidFill>
                <a:latin typeface="Open Sans Condensed" panose="020B0806030504020204" charset="0"/>
                <a:cs typeface="Open Sans Condensed" panose="020B0806030504020204" charset="0"/>
              </a:rPr>
              <a:t>Y</a:t>
            </a:r>
            <a:r>
              <a:rPr lang="en-US" altLang="en-US" sz="3600" b="1" strike="noStrike" baseline="-25000" noProof="1" dirty="0">
                <a:solidFill>
                  <a:schemeClr val="tx2"/>
                </a:solidFill>
                <a:latin typeface="Open Sans Condensed" panose="020B0806030504020204" charset="0"/>
                <a:cs typeface="Open Sans Condensed" panose="020B0806030504020204" charset="0"/>
              </a:rPr>
              <a:t>5</a:t>
            </a:r>
            <a:endParaRPr lang="en-US" altLang="en-US" sz="3600" b="1" strike="noStrike" baseline="-25000" noProof="1" dirty="0">
              <a:solidFill>
                <a:schemeClr val="tx2"/>
              </a:solidFill>
              <a:latin typeface="Open Sans Condensed" panose="020B0806030504020204" charset="0"/>
              <a:cs typeface="Open Sans Condensed" panose="020B0806030504020204" charset="0"/>
            </a:endParaRPr>
          </a:p>
        </p:txBody>
      </p:sp>
      <p:sp>
        <p:nvSpPr>
          <p:cNvPr id="37" name="Oval 36"/>
          <p:cNvSpPr/>
          <p:nvPr/>
        </p:nvSpPr>
        <p:spPr>
          <a:xfrm>
            <a:off x="5410200" y="4419600"/>
            <a:ext cx="974725"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sz="3600" b="1" strike="noStrike" noProof="1" dirty="0">
                <a:solidFill>
                  <a:schemeClr val="tx2"/>
                </a:solidFill>
                <a:latin typeface="Open Sans Condensed" panose="020B0806030504020204" charset="0"/>
                <a:cs typeface="Open Sans Condensed" panose="020B0806030504020204" charset="0"/>
              </a:rPr>
              <a:t>Y</a:t>
            </a:r>
            <a:r>
              <a:rPr lang="en-US" altLang="en-US" sz="3600" b="1" strike="noStrike" baseline="-25000" noProof="1" dirty="0">
                <a:solidFill>
                  <a:schemeClr val="tx2"/>
                </a:solidFill>
                <a:latin typeface="Open Sans Condensed" panose="020B0806030504020204" charset="0"/>
                <a:cs typeface="Open Sans Condensed" panose="020B0806030504020204" charset="0"/>
              </a:rPr>
              <a:t>6</a:t>
            </a:r>
            <a:endParaRPr lang="en-US" altLang="en-US" sz="3600" b="1" strike="noStrike" baseline="-25000" noProof="1" dirty="0">
              <a:solidFill>
                <a:schemeClr val="tx2"/>
              </a:solidFill>
              <a:latin typeface="Open Sans Condensed" panose="020B0806030504020204" charset="0"/>
              <a:cs typeface="Open Sans Condensed" panose="020B0806030504020204" charset="0"/>
            </a:endParaRPr>
          </a:p>
        </p:txBody>
      </p:sp>
      <p:cxnSp>
        <p:nvCxnSpPr>
          <p:cNvPr id="38" name="Straight Arrow Connector 37"/>
          <p:cNvCxnSpPr>
            <a:stCxn id="9" idx="4"/>
            <a:endCxn id="34" idx="1"/>
          </p:cNvCxnSpPr>
          <p:nvPr/>
        </p:nvCxnSpPr>
        <p:spPr>
          <a:xfrm>
            <a:off x="715963" y="3932238"/>
            <a:ext cx="509588" cy="620713"/>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0" idx="4"/>
            <a:endCxn id="35" idx="1"/>
          </p:cNvCxnSpPr>
          <p:nvPr/>
        </p:nvCxnSpPr>
        <p:spPr>
          <a:xfrm>
            <a:off x="2057400" y="3940175"/>
            <a:ext cx="569913" cy="612775"/>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8" idx="4"/>
            <a:endCxn id="36" idx="1"/>
          </p:cNvCxnSpPr>
          <p:nvPr/>
        </p:nvCxnSpPr>
        <p:spPr>
          <a:xfrm>
            <a:off x="3641725" y="3965575"/>
            <a:ext cx="622300" cy="560388"/>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7" idx="4"/>
            <a:endCxn id="37" idx="1"/>
          </p:cNvCxnSpPr>
          <p:nvPr/>
        </p:nvCxnSpPr>
        <p:spPr>
          <a:xfrm>
            <a:off x="4983163" y="3932238"/>
            <a:ext cx="569913" cy="620713"/>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sp>
        <p:nvSpPr>
          <p:cNvPr id="53" name="Title 1"/>
          <p:cNvSpPr>
            <a:spLocks noGrp="1"/>
          </p:cNvSpPr>
          <p:nvPr>
            <p:ph type="title"/>
          </p:nvPr>
        </p:nvSpPr>
        <p:spPr>
          <a:xfrm>
            <a:off x="7010400" y="228600"/>
            <a:ext cx="1905000" cy="868363"/>
          </a:xfrm>
          <a:solidFill>
            <a:schemeClr val="lt1"/>
          </a:solidFill>
          <a:ln w="25400">
            <a:solidFill>
              <a:srgbClr val="E46A6B"/>
            </a:solidFill>
            <a:miter/>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indent="0" algn="ctr" defTabSz="914400" rtl="0" eaLnBrk="1" fontAlgn="auto" latinLnBrk="0" hangingPunct="1">
              <a:lnSpc>
                <a:spcPct val="100000"/>
              </a:lnSpc>
              <a:spcBef>
                <a:spcPct val="0"/>
              </a:spcBef>
              <a:spcAft>
                <a:spcPct val="0"/>
              </a:spcAft>
              <a:buClrTx/>
              <a:buSzTx/>
              <a:buFontTx/>
              <a:buNone/>
            </a:pPr>
            <a:r>
              <a:rPr kumimoji="0" lang="en-US" sz="4400" b="1" i="0" u="none" strike="noStrike" kern="1200" cap="none" spc="0" normalizeH="0" baseline="0" noProof="1" dirty="0">
                <a:solidFill>
                  <a:schemeClr val="tx2"/>
                </a:solidFill>
                <a:ea typeface="Ubuntu" charset="0"/>
              </a:rPr>
              <a:t>Y</a:t>
            </a:r>
            <a:r>
              <a:rPr kumimoji="0" lang="en-US" sz="4400" b="1" i="0" u="none" strike="noStrike" kern="1200" cap="none" spc="0" normalizeH="0" baseline="0" noProof="1" dirty="0">
                <a:solidFill>
                  <a:schemeClr val="bg1">
                    <a:lumMod val="85000"/>
                  </a:schemeClr>
                </a:solidFill>
                <a:ea typeface="Ubuntu" charset="0"/>
              </a:rPr>
              <a:t> ~ </a:t>
            </a:r>
            <a:r>
              <a:rPr kumimoji="0" lang="en-US" sz="4400" b="1" i="0" u="none" strike="noStrike" kern="1200" cap="none" spc="0" normalizeH="0" baseline="0" noProof="1" dirty="0">
                <a:solidFill>
                  <a:schemeClr val="accent2"/>
                </a:solidFill>
                <a:ea typeface="Ubuntu" charset="0"/>
              </a:rPr>
              <a:t>X</a:t>
            </a:r>
            <a:endParaRPr kumimoji="0" lang="en-US" sz="4400" b="1" i="0" u="none" strike="noStrike" kern="1200" cap="none" spc="0" normalizeH="0" baseline="0" noProof="1" dirty="0">
              <a:solidFill>
                <a:schemeClr val="accent2"/>
              </a:solidFill>
              <a:ea typeface="Ubuntu"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152400"/>
            <a:ext cx="8229600" cy="1143000"/>
          </a:xfrm>
          <a:ln>
            <a:miter/>
          </a:ln>
        </p:spPr>
        <p:txBody>
          <a:bodyPr vert="horz" lIns="91440" tIns="45720" rIns="91440" bIns="45720" rtlCol="0" anchor="ctr">
            <a:normAutofit fontScale="90000"/>
          </a:bodyPr>
          <a:lstStyle/>
          <a:p>
            <a:pPr marL="0" marR="0" indent="0" algn="ctr" defTabSz="914400" rtl="0" eaLnBrk="1" fontAlgn="auto" latinLnBrk="0" hangingPunct="1">
              <a:lnSpc>
                <a:spcPct val="100000"/>
              </a:lnSpc>
              <a:spcBef>
                <a:spcPct val="0"/>
              </a:spcBef>
              <a:spcAft>
                <a:spcPct val="0"/>
              </a:spcAft>
              <a:buClrTx/>
              <a:buSzTx/>
              <a:buFontTx/>
              <a:buNone/>
            </a:pPr>
            <a:r>
              <a:rPr kumimoji="0" lang="en-US" sz="4400" b="1" i="0" u="none" strike="noStrike" kern="1200" cap="none" spc="0" normalizeH="0" baseline="0" noProof="1" dirty="0">
                <a:solidFill>
                  <a:schemeClr val="bg1">
                    <a:lumMod val="85000"/>
                  </a:schemeClr>
                </a:solidFill>
                <a:ea typeface="Ubuntu" charset="0"/>
              </a:rPr>
              <a:t>Why can’t we do “regular” linear regression again?</a:t>
            </a:r>
            <a:endParaRPr kumimoji="0" lang="en-US" sz="4400" b="1" i="0" u="none" strike="noStrike" kern="1200" cap="none" spc="0" normalizeH="0" baseline="0" noProof="1" dirty="0">
              <a:solidFill>
                <a:schemeClr val="bg1">
                  <a:lumMod val="85000"/>
                </a:schemeClr>
              </a:solidFill>
              <a:ea typeface="Ubuntu" charset="0"/>
            </a:endParaRPr>
          </a:p>
        </p:txBody>
      </p:sp>
      <p:sp>
        <p:nvSpPr>
          <p:cNvPr id="26626" name="Title 1"/>
          <p:cNvSpPr txBox="1"/>
          <p:nvPr/>
        </p:nvSpPr>
        <p:spPr>
          <a:xfrm>
            <a:off x="533400" y="3581400"/>
            <a:ext cx="8229600" cy="1143000"/>
          </a:xfrm>
          <a:prstGeom prst="rect">
            <a:avLst/>
          </a:prstGeom>
          <a:noFill/>
          <a:ln w="9525">
            <a:noFill/>
          </a:ln>
        </p:spPr>
        <p:txBody>
          <a:bodyPr lIns="91440" tIns="45720" rIns="91440" bIns="45720" anchor="ctr" anchorCtr="0"/>
          <a:p>
            <a:pPr algn="ctr"/>
            <a:r>
              <a:rPr lang="en-US" altLang="en-US" sz="4400" b="1" dirty="0">
                <a:solidFill>
                  <a:srgbClr val="D9D9D9"/>
                </a:solidFill>
                <a:latin typeface="Open Sans Condensed" panose="020B0806030504020204" charset="0"/>
                <a:cs typeface="Open Sans Condensed" panose="020B0806030504020204" charset="0"/>
              </a:rPr>
              <a:t>Non-independence </a:t>
            </a:r>
            <a:endParaRPr lang="en-US" altLang="en-US" sz="4400" b="1" dirty="0">
              <a:solidFill>
                <a:srgbClr val="D9D9D9"/>
              </a:solidFill>
              <a:latin typeface="Open Sans Condensed" panose="020B0806030504020204" charset="0"/>
              <a:cs typeface="Open Sans Condensed" panose="020B0806030504020204" charset="0"/>
            </a:endParaRPr>
          </a:p>
          <a:p>
            <a:pPr algn="ctr"/>
            <a:r>
              <a:rPr lang="en-US" altLang="en-US" sz="4400" b="1" dirty="0">
                <a:solidFill>
                  <a:srgbClr val="D9D9D9"/>
                </a:solidFill>
                <a:latin typeface="Open Sans Condensed" panose="020B0806030504020204" charset="0"/>
                <a:cs typeface="Open Sans Condensed" panose="020B0806030504020204" charset="0"/>
              </a:rPr>
              <a:t>of </a:t>
            </a:r>
            <a:r>
              <a:rPr lang="en-US" altLang="en-US" sz="4400" b="1" i="1" dirty="0">
                <a:solidFill>
                  <a:srgbClr val="D9D9D9"/>
                </a:solidFill>
                <a:latin typeface="Open Sans Condensed" panose="020B0806030504020204" charset="0"/>
                <a:cs typeface="Open Sans Condensed" panose="020B0806030504020204" charset="0"/>
              </a:rPr>
              <a:t>residual error variation</a:t>
            </a:r>
            <a:endParaRPr lang="en-US" altLang="en-US" sz="4400" b="1" i="1" dirty="0">
              <a:solidFill>
                <a:srgbClr val="D9D9D9"/>
              </a:solidFill>
              <a:latin typeface="Open Sans Condensed" panose="020B0806030504020204" charset="0"/>
              <a:ea typeface="Ubuntu" charset="0"/>
              <a:cs typeface="Open Sans Condensed" panose="020B0806030504020204"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649" name="Group 3"/>
          <p:cNvGrpSpPr/>
          <p:nvPr/>
        </p:nvGrpSpPr>
        <p:grpSpPr>
          <a:xfrm>
            <a:off x="228600" y="152400"/>
            <a:ext cx="6156325" cy="5181600"/>
            <a:chOff x="228600" y="152400"/>
            <a:chExt cx="7696200" cy="6477000"/>
          </a:xfrm>
        </p:grpSpPr>
        <p:sp>
          <p:nvSpPr>
            <p:cNvPr id="5" name="Oval 4"/>
            <p:cNvSpPr/>
            <p:nvPr/>
          </p:nvSpPr>
          <p:spPr>
            <a:xfrm>
              <a:off x="2895600" y="152400"/>
              <a:ext cx="1219200" cy="114300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rgbClr val="C00000"/>
                  </a:solidFill>
                  <a:latin typeface="Open Sans Condensed" panose="020B0806030504020204" charset="0"/>
                  <a:cs typeface="Open Sans Condensed" panose="020B0806030504020204" charset="0"/>
                </a:rPr>
                <a:t>E</a:t>
              </a:r>
              <a:r>
                <a:rPr lang="en-US" altLang="en-US" sz="3600" b="1" strike="noStrike" baseline="-25000" noProof="1" dirty="0">
                  <a:solidFill>
                    <a:srgbClr val="C00000"/>
                  </a:solidFill>
                  <a:latin typeface="Open Sans Condensed" panose="020B0806030504020204" charset="0"/>
                  <a:cs typeface="Open Sans Condensed" panose="020B0806030504020204" charset="0"/>
                </a:rPr>
                <a:t>0</a:t>
              </a:r>
              <a:endParaRPr strike="noStrike" noProof="1">
                <a:latin typeface="Open Sans Condensed" panose="020B0806030504020204" charset="0"/>
                <a:ea typeface="Ubuntu" charset="0"/>
                <a:cs typeface="Open Sans Condensed" panose="020B0806030504020204" charset="0"/>
              </a:endParaRPr>
            </a:p>
          </p:txBody>
        </p:sp>
        <p:sp>
          <p:nvSpPr>
            <p:cNvPr id="6" name="Oval 5"/>
            <p:cNvSpPr/>
            <p:nvPr/>
          </p:nvSpPr>
          <p:spPr>
            <a:xfrm>
              <a:off x="1752600" y="1905000"/>
              <a:ext cx="1219200" cy="114300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rgbClr val="C00000"/>
                  </a:solidFill>
                  <a:latin typeface="Open Sans Condensed" panose="020B0806030504020204" charset="0"/>
                  <a:cs typeface="Open Sans Condensed" panose="020B0806030504020204" charset="0"/>
                </a:rPr>
                <a:t>E</a:t>
              </a:r>
              <a:r>
                <a:rPr lang="en-US" altLang="en-US" sz="3600" b="1" strike="noStrike" baseline="-25000" noProof="1" dirty="0">
                  <a:solidFill>
                    <a:srgbClr val="C00000"/>
                  </a:solidFill>
                  <a:latin typeface="Open Sans Condensed" panose="020B0806030504020204" charset="0"/>
                  <a:cs typeface="Open Sans Condensed" panose="020B0806030504020204" charset="0"/>
                </a:rPr>
                <a:t>1</a:t>
              </a:r>
              <a:endParaRPr strike="noStrike" noProof="1">
                <a:latin typeface="Open Sans Condensed" panose="020B0806030504020204" charset="0"/>
                <a:ea typeface="Ubuntu" charset="0"/>
                <a:cs typeface="Open Sans Condensed" panose="020B0806030504020204" charset="0"/>
              </a:endParaRPr>
            </a:p>
          </p:txBody>
        </p:sp>
        <p:sp>
          <p:nvSpPr>
            <p:cNvPr id="7" name="Oval 6"/>
            <p:cNvSpPr/>
            <p:nvPr/>
          </p:nvSpPr>
          <p:spPr>
            <a:xfrm>
              <a:off x="4038600" y="1905000"/>
              <a:ext cx="1219200" cy="114300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rgbClr val="C00000"/>
                  </a:solidFill>
                  <a:latin typeface="Open Sans Condensed" panose="020B0806030504020204" charset="0"/>
                  <a:cs typeface="Open Sans Condensed" panose="020B0806030504020204" charset="0"/>
                </a:rPr>
                <a:t>E</a:t>
              </a:r>
              <a:r>
                <a:rPr lang="en-US" altLang="en-US" sz="3600" b="1" strike="noStrike" baseline="-25000" noProof="1" dirty="0">
                  <a:solidFill>
                    <a:srgbClr val="C00000"/>
                  </a:solidFill>
                  <a:latin typeface="Open Sans Condensed" panose="020B0806030504020204" charset="0"/>
                  <a:cs typeface="Open Sans Condensed" panose="020B0806030504020204" charset="0"/>
                </a:rPr>
                <a:t>2</a:t>
              </a:r>
              <a:endParaRPr strike="noStrike" noProof="1">
                <a:latin typeface="Open Sans Condensed" panose="020B0806030504020204" charset="0"/>
                <a:ea typeface="Ubuntu" charset="0"/>
                <a:cs typeface="Open Sans Condensed" panose="020B0806030504020204" charset="0"/>
              </a:endParaRPr>
            </a:p>
          </p:txBody>
        </p:sp>
        <p:sp>
          <p:nvSpPr>
            <p:cNvPr id="8" name="Oval 7"/>
            <p:cNvSpPr/>
            <p:nvPr/>
          </p:nvSpPr>
          <p:spPr>
            <a:xfrm>
              <a:off x="5562600" y="3733800"/>
              <a:ext cx="1219200" cy="114300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rgbClr val="C00000"/>
                  </a:solidFill>
                  <a:latin typeface="Open Sans Condensed" panose="020B0806030504020204" charset="0"/>
                  <a:cs typeface="Open Sans Condensed" panose="020B0806030504020204" charset="0"/>
                </a:rPr>
                <a:t>E</a:t>
              </a:r>
              <a:r>
                <a:rPr lang="en-US" altLang="en-US" sz="3600" b="1" strike="noStrike" baseline="-25000" noProof="1" dirty="0">
                  <a:solidFill>
                    <a:srgbClr val="C00000"/>
                  </a:solidFill>
                  <a:latin typeface="Open Sans Condensed" panose="020B0806030504020204" charset="0"/>
                  <a:cs typeface="Open Sans Condensed" panose="020B0806030504020204" charset="0"/>
                </a:rPr>
                <a:t>6</a:t>
              </a:r>
              <a:endParaRPr strike="noStrike" noProof="1">
                <a:latin typeface="Open Sans Condensed" panose="020B0806030504020204" charset="0"/>
                <a:ea typeface="Ubuntu" charset="0"/>
                <a:cs typeface="Open Sans Condensed" panose="020B0806030504020204" charset="0"/>
              </a:endParaRPr>
            </a:p>
          </p:txBody>
        </p:sp>
        <p:sp>
          <p:nvSpPr>
            <p:cNvPr id="9" name="Oval 8"/>
            <p:cNvSpPr/>
            <p:nvPr/>
          </p:nvSpPr>
          <p:spPr>
            <a:xfrm>
              <a:off x="3886200" y="3776133"/>
              <a:ext cx="1219200" cy="114300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rgbClr val="C00000"/>
                  </a:solidFill>
                  <a:latin typeface="Open Sans Condensed" panose="020B0806030504020204" charset="0"/>
                  <a:cs typeface="Open Sans Condensed" panose="020B0806030504020204" charset="0"/>
                </a:rPr>
                <a:t>E</a:t>
              </a:r>
              <a:r>
                <a:rPr lang="en-US" altLang="en-US" sz="3600" b="1" strike="noStrike" baseline="-25000" noProof="1" dirty="0">
                  <a:solidFill>
                    <a:srgbClr val="C00000"/>
                  </a:solidFill>
                  <a:latin typeface="Open Sans Condensed" panose="020B0806030504020204" charset="0"/>
                  <a:cs typeface="Open Sans Condensed" panose="020B0806030504020204" charset="0"/>
                </a:rPr>
                <a:t>5</a:t>
              </a:r>
              <a:endParaRPr strike="noStrike" noProof="1">
                <a:latin typeface="Open Sans Condensed" panose="020B0806030504020204" charset="0"/>
                <a:ea typeface="Ubuntu" charset="0"/>
                <a:cs typeface="Open Sans Condensed" panose="020B0806030504020204" charset="0"/>
              </a:endParaRPr>
            </a:p>
          </p:txBody>
        </p:sp>
        <p:sp>
          <p:nvSpPr>
            <p:cNvPr id="10" name="Oval 9"/>
            <p:cNvSpPr/>
            <p:nvPr/>
          </p:nvSpPr>
          <p:spPr>
            <a:xfrm>
              <a:off x="228600" y="3733800"/>
              <a:ext cx="1219200" cy="114300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rgbClr val="C00000"/>
                  </a:solidFill>
                  <a:latin typeface="Open Sans Condensed" panose="020B0806030504020204" charset="0"/>
                  <a:cs typeface="Open Sans Condensed" panose="020B0806030504020204" charset="0"/>
                </a:rPr>
                <a:t>E</a:t>
              </a:r>
              <a:r>
                <a:rPr lang="en-US" altLang="en-US" sz="3600" b="1" strike="noStrike" baseline="-25000" noProof="1" dirty="0">
                  <a:solidFill>
                    <a:srgbClr val="C00000"/>
                  </a:solidFill>
                  <a:latin typeface="Open Sans Condensed" panose="020B0806030504020204" charset="0"/>
                  <a:cs typeface="Open Sans Condensed" panose="020B0806030504020204" charset="0"/>
                </a:rPr>
                <a:t>3</a:t>
              </a:r>
              <a:endParaRPr strike="noStrike" noProof="1">
                <a:latin typeface="Open Sans Condensed" panose="020B0806030504020204" charset="0"/>
                <a:ea typeface="Ubuntu" charset="0"/>
                <a:cs typeface="Open Sans Condensed" panose="020B0806030504020204" charset="0"/>
              </a:endParaRPr>
            </a:p>
          </p:txBody>
        </p:sp>
        <p:sp>
          <p:nvSpPr>
            <p:cNvPr id="11" name="Oval 10"/>
            <p:cNvSpPr/>
            <p:nvPr/>
          </p:nvSpPr>
          <p:spPr>
            <a:xfrm>
              <a:off x="1905000" y="3745089"/>
              <a:ext cx="1219200" cy="114300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rgbClr val="C00000"/>
                  </a:solidFill>
                  <a:latin typeface="Open Sans Condensed" panose="020B0806030504020204" charset="0"/>
                  <a:cs typeface="Open Sans Condensed" panose="020B0806030504020204" charset="0"/>
                </a:rPr>
                <a:t>E</a:t>
              </a:r>
              <a:r>
                <a:rPr lang="en-US" altLang="en-US" sz="3600" b="1" strike="noStrike" baseline="-25000" noProof="1" dirty="0">
                  <a:solidFill>
                    <a:srgbClr val="C00000"/>
                  </a:solidFill>
                  <a:latin typeface="Open Sans Condensed" panose="020B0806030504020204" charset="0"/>
                  <a:cs typeface="Open Sans Condensed" panose="020B0806030504020204" charset="0"/>
                </a:rPr>
                <a:t>4</a:t>
              </a:r>
              <a:endParaRPr strike="noStrike" noProof="1">
                <a:latin typeface="Open Sans Condensed" panose="020B0806030504020204" charset="0"/>
                <a:ea typeface="Ubuntu" charset="0"/>
                <a:cs typeface="Open Sans Condensed" panose="020B0806030504020204" charset="0"/>
              </a:endParaRPr>
            </a:p>
          </p:txBody>
        </p:sp>
        <p:cxnSp>
          <p:nvCxnSpPr>
            <p:cNvPr id="12" name="Straight Arrow Connector 11"/>
            <p:cNvCxnSpPr>
              <a:stCxn id="5" idx="4"/>
              <a:endCxn id="6" idx="0"/>
            </p:cNvCxnSpPr>
            <p:nvPr/>
          </p:nvCxnSpPr>
          <p:spPr>
            <a:xfrm flipH="1">
              <a:off x="2362200" y="1295400"/>
              <a:ext cx="1143000" cy="609600"/>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4"/>
              <a:endCxn id="7" idx="0"/>
            </p:cNvCxnSpPr>
            <p:nvPr/>
          </p:nvCxnSpPr>
          <p:spPr>
            <a:xfrm>
              <a:off x="3505200" y="1295400"/>
              <a:ext cx="1143000" cy="609600"/>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4"/>
              <a:endCxn id="10" idx="0"/>
            </p:cNvCxnSpPr>
            <p:nvPr/>
          </p:nvCxnSpPr>
          <p:spPr>
            <a:xfrm flipH="1">
              <a:off x="838200" y="3048000"/>
              <a:ext cx="1524000" cy="685800"/>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4"/>
              <a:endCxn id="11" idx="0"/>
            </p:cNvCxnSpPr>
            <p:nvPr/>
          </p:nvCxnSpPr>
          <p:spPr>
            <a:xfrm>
              <a:off x="2362200" y="3048000"/>
              <a:ext cx="152400" cy="697089"/>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4"/>
              <a:endCxn id="9" idx="0"/>
            </p:cNvCxnSpPr>
            <p:nvPr/>
          </p:nvCxnSpPr>
          <p:spPr>
            <a:xfrm flipH="1">
              <a:off x="4495800" y="3048000"/>
              <a:ext cx="152400" cy="728133"/>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4"/>
              <a:endCxn id="8" idx="0"/>
            </p:cNvCxnSpPr>
            <p:nvPr/>
          </p:nvCxnSpPr>
          <p:spPr>
            <a:xfrm>
              <a:off x="4648200" y="3048000"/>
              <a:ext cx="1524000" cy="685800"/>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295400" y="5486400"/>
              <a:ext cx="1219200" cy="11430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chemeClr val="tx2"/>
                  </a:solidFill>
                  <a:latin typeface="Open Sans Condensed" panose="020B0806030504020204" charset="0"/>
                  <a:cs typeface="Open Sans Condensed" panose="020B0806030504020204" charset="0"/>
                </a:rPr>
                <a:t>Y</a:t>
              </a:r>
              <a:r>
                <a:rPr lang="en-US" altLang="en-US" sz="3600" b="1" strike="noStrike" baseline="-25000" noProof="1" dirty="0">
                  <a:solidFill>
                    <a:schemeClr val="tx2"/>
                  </a:solidFill>
                  <a:latin typeface="Open Sans Condensed" panose="020B0806030504020204" charset="0"/>
                  <a:cs typeface="Open Sans Condensed" panose="020B0806030504020204" charset="0"/>
                </a:rPr>
                <a:t>5</a:t>
              </a:r>
              <a:endParaRPr strike="noStrike" noProof="1">
                <a:latin typeface="Open Sans Condensed" panose="020B0806030504020204" charset="0"/>
                <a:ea typeface="Ubuntu" charset="0"/>
                <a:cs typeface="Open Sans Condensed" panose="020B0806030504020204" charset="0"/>
              </a:endParaRPr>
            </a:p>
          </p:txBody>
        </p:sp>
        <p:sp>
          <p:nvSpPr>
            <p:cNvPr id="19" name="Oval 18"/>
            <p:cNvSpPr/>
            <p:nvPr/>
          </p:nvSpPr>
          <p:spPr>
            <a:xfrm>
              <a:off x="3048000" y="5486400"/>
              <a:ext cx="1219200" cy="11430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chemeClr val="tx2"/>
                  </a:solidFill>
                  <a:latin typeface="Open Sans Condensed" panose="020B0806030504020204" charset="0"/>
                  <a:cs typeface="Open Sans Condensed" panose="020B0806030504020204" charset="0"/>
                </a:rPr>
                <a:t>Y</a:t>
              </a:r>
              <a:r>
                <a:rPr lang="en-US" altLang="en-US" sz="3600" b="1" strike="noStrike" baseline="-25000" noProof="1" dirty="0">
                  <a:solidFill>
                    <a:schemeClr val="tx2"/>
                  </a:solidFill>
                  <a:latin typeface="Open Sans Condensed" panose="020B0806030504020204" charset="0"/>
                  <a:cs typeface="Open Sans Condensed" panose="020B0806030504020204" charset="0"/>
                </a:rPr>
                <a:t>6</a:t>
              </a:r>
              <a:endParaRPr strike="noStrike" noProof="1">
                <a:latin typeface="Open Sans Condensed" panose="020B0806030504020204" charset="0"/>
                <a:ea typeface="Ubuntu" charset="0"/>
                <a:cs typeface="Open Sans Condensed" panose="020B0806030504020204" charset="0"/>
              </a:endParaRPr>
            </a:p>
          </p:txBody>
        </p:sp>
        <p:sp>
          <p:nvSpPr>
            <p:cNvPr id="20" name="Oval 19"/>
            <p:cNvSpPr/>
            <p:nvPr/>
          </p:nvSpPr>
          <p:spPr>
            <a:xfrm>
              <a:off x="5094111" y="5452533"/>
              <a:ext cx="1219200" cy="11430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chemeClr val="tx2"/>
                  </a:solidFill>
                  <a:latin typeface="Open Sans Condensed" panose="020B0806030504020204" charset="0"/>
                  <a:cs typeface="Open Sans Condensed" panose="020B0806030504020204" charset="0"/>
                </a:rPr>
                <a:t>Y</a:t>
              </a:r>
              <a:r>
                <a:rPr lang="en-US" altLang="en-US" sz="3600" b="1" strike="noStrike" baseline="-25000" noProof="1" dirty="0">
                  <a:solidFill>
                    <a:schemeClr val="tx2"/>
                  </a:solidFill>
                  <a:latin typeface="Open Sans Condensed" panose="020B0806030504020204" charset="0"/>
                  <a:cs typeface="Open Sans Condensed" panose="020B0806030504020204" charset="0"/>
                </a:rPr>
                <a:t>7</a:t>
              </a:r>
              <a:endParaRPr strike="noStrike" noProof="1">
                <a:latin typeface="Open Sans Condensed" panose="020B0806030504020204" charset="0"/>
                <a:ea typeface="Ubuntu" charset="0"/>
                <a:cs typeface="Open Sans Condensed" panose="020B0806030504020204" charset="0"/>
              </a:endParaRPr>
            </a:p>
          </p:txBody>
        </p:sp>
        <p:sp>
          <p:nvSpPr>
            <p:cNvPr id="21" name="Oval 20"/>
            <p:cNvSpPr/>
            <p:nvPr/>
          </p:nvSpPr>
          <p:spPr>
            <a:xfrm>
              <a:off x="6705600" y="5486400"/>
              <a:ext cx="1219200" cy="11430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chemeClr val="tx2"/>
                  </a:solidFill>
                  <a:latin typeface="Open Sans Condensed" panose="020B0806030504020204" charset="0"/>
                  <a:cs typeface="Open Sans Condensed" panose="020B0806030504020204" charset="0"/>
                </a:rPr>
                <a:t>Y</a:t>
              </a:r>
              <a:r>
                <a:rPr lang="en-US" altLang="en-US" sz="3600" b="1" strike="noStrike" baseline="-25000" noProof="1" dirty="0">
                  <a:solidFill>
                    <a:schemeClr val="tx2"/>
                  </a:solidFill>
                  <a:latin typeface="Open Sans Condensed" panose="020B0806030504020204" charset="0"/>
                  <a:cs typeface="Open Sans Condensed" panose="020B0806030504020204" charset="0"/>
                </a:rPr>
                <a:t>8</a:t>
              </a:r>
              <a:endParaRPr strike="noStrike" noProof="1">
                <a:latin typeface="Open Sans Condensed" panose="020B0806030504020204" charset="0"/>
                <a:ea typeface="Ubuntu" charset="0"/>
                <a:cs typeface="Open Sans Condensed" panose="020B0806030504020204" charset="0"/>
              </a:endParaRPr>
            </a:p>
          </p:txBody>
        </p:sp>
        <p:cxnSp>
          <p:nvCxnSpPr>
            <p:cNvPr id="22" name="Straight Arrow Connector 21"/>
            <p:cNvCxnSpPr>
              <a:stCxn id="10" idx="4"/>
              <a:endCxn id="18" idx="1"/>
            </p:cNvCxnSpPr>
            <p:nvPr/>
          </p:nvCxnSpPr>
          <p:spPr>
            <a:xfrm>
              <a:off x="838200" y="4876800"/>
              <a:ext cx="635748" cy="776988"/>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4"/>
              <a:endCxn id="19" idx="1"/>
            </p:cNvCxnSpPr>
            <p:nvPr/>
          </p:nvCxnSpPr>
          <p:spPr>
            <a:xfrm>
              <a:off x="2514600" y="4888089"/>
              <a:ext cx="711948" cy="765699"/>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9" idx="4"/>
              <a:endCxn id="20" idx="1"/>
            </p:cNvCxnSpPr>
            <p:nvPr/>
          </p:nvCxnSpPr>
          <p:spPr>
            <a:xfrm>
              <a:off x="4495800" y="4919133"/>
              <a:ext cx="776859" cy="700788"/>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 idx="4"/>
              <a:endCxn id="21" idx="1"/>
            </p:cNvCxnSpPr>
            <p:nvPr/>
          </p:nvCxnSpPr>
          <p:spPr>
            <a:xfrm>
              <a:off x="6172200" y="4876800"/>
              <a:ext cx="711948" cy="776988"/>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4648200" y="5834063"/>
            <a:ext cx="974725"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rgbClr val="C00000"/>
                </a:solidFill>
                <a:latin typeface="Open Sans Condensed" panose="020B0806030504020204" charset="0"/>
                <a:cs typeface="Open Sans Condensed" panose="020B0806030504020204" charset="0"/>
              </a:rPr>
              <a:t>X</a:t>
            </a:r>
            <a:r>
              <a:rPr lang="en-US" altLang="en-US" sz="3600" b="1" strike="noStrike" baseline="-25000" noProof="1" dirty="0">
                <a:solidFill>
                  <a:srgbClr val="C00000"/>
                </a:solidFill>
                <a:latin typeface="Open Sans Condensed" panose="020B0806030504020204" charset="0"/>
                <a:cs typeface="Open Sans Condensed" panose="020B0806030504020204" charset="0"/>
              </a:rPr>
              <a:t>8</a:t>
            </a:r>
            <a:endParaRPr lang="en-US" altLang="en-US" sz="3600" b="1" strike="noStrike" baseline="-25000" noProof="1" dirty="0">
              <a:solidFill>
                <a:srgbClr val="C00000"/>
              </a:solidFill>
              <a:latin typeface="Open Sans Condensed" panose="020B0806030504020204" charset="0"/>
              <a:ea typeface="Ubuntu" charset="0"/>
              <a:cs typeface="Open Sans Condensed" panose="020B0806030504020204" charset="0"/>
            </a:endParaRPr>
          </a:p>
        </p:txBody>
      </p:sp>
      <p:sp>
        <p:nvSpPr>
          <p:cNvPr id="27" name="Oval 26"/>
          <p:cNvSpPr/>
          <p:nvPr/>
        </p:nvSpPr>
        <p:spPr>
          <a:xfrm>
            <a:off x="3306763" y="5867400"/>
            <a:ext cx="976313"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rgbClr val="C00000"/>
                </a:solidFill>
                <a:latin typeface="Open Sans Condensed" panose="020B0806030504020204" charset="0"/>
                <a:cs typeface="Open Sans Condensed" panose="020B0806030504020204" charset="0"/>
              </a:rPr>
              <a:t>X</a:t>
            </a:r>
            <a:r>
              <a:rPr lang="en-US" altLang="en-US" sz="3600" b="1" strike="noStrike" baseline="-25000" noProof="1" dirty="0">
                <a:solidFill>
                  <a:srgbClr val="C00000"/>
                </a:solidFill>
                <a:latin typeface="Open Sans Condensed" panose="020B0806030504020204" charset="0"/>
                <a:cs typeface="Open Sans Condensed" panose="020B0806030504020204" charset="0"/>
              </a:rPr>
              <a:t>7</a:t>
            </a:r>
            <a:endParaRPr lang="en-US" altLang="en-US" sz="3600" b="1" strike="noStrike" baseline="-25000" noProof="1" dirty="0">
              <a:solidFill>
                <a:srgbClr val="C00000"/>
              </a:solidFill>
              <a:latin typeface="Open Sans Condensed" panose="020B0806030504020204" charset="0"/>
              <a:ea typeface="Ubuntu" charset="0"/>
              <a:cs typeface="Open Sans Condensed" panose="020B0806030504020204" charset="0"/>
            </a:endParaRPr>
          </a:p>
        </p:txBody>
      </p:sp>
      <p:sp>
        <p:nvSpPr>
          <p:cNvPr id="28" name="Oval 27"/>
          <p:cNvSpPr/>
          <p:nvPr/>
        </p:nvSpPr>
        <p:spPr>
          <a:xfrm>
            <a:off x="381000" y="5834063"/>
            <a:ext cx="974725"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rgbClr val="C00000"/>
                </a:solidFill>
                <a:latin typeface="Open Sans Condensed" panose="020B0806030504020204" charset="0"/>
                <a:cs typeface="Open Sans Condensed" panose="020B0806030504020204" charset="0"/>
              </a:rPr>
              <a:t>X</a:t>
            </a:r>
            <a:r>
              <a:rPr lang="en-US" altLang="en-US" sz="3600" b="1" strike="noStrike" baseline="-25000" noProof="1" dirty="0">
                <a:solidFill>
                  <a:srgbClr val="C00000"/>
                </a:solidFill>
                <a:latin typeface="Open Sans Condensed" panose="020B0806030504020204" charset="0"/>
                <a:cs typeface="Open Sans Condensed" panose="020B0806030504020204" charset="0"/>
              </a:rPr>
              <a:t>5</a:t>
            </a:r>
            <a:endParaRPr lang="en-US" altLang="en-US" sz="3600" b="1" strike="noStrike" baseline="-25000" noProof="1" dirty="0">
              <a:solidFill>
                <a:srgbClr val="C00000"/>
              </a:solidFill>
              <a:latin typeface="Open Sans Condensed" panose="020B0806030504020204" charset="0"/>
              <a:ea typeface="Ubuntu" charset="0"/>
              <a:cs typeface="Open Sans Condensed" panose="020B0806030504020204" charset="0"/>
            </a:endParaRPr>
          </a:p>
        </p:txBody>
      </p:sp>
      <p:sp>
        <p:nvSpPr>
          <p:cNvPr id="29" name="Oval 28"/>
          <p:cNvSpPr/>
          <p:nvPr/>
        </p:nvSpPr>
        <p:spPr>
          <a:xfrm>
            <a:off x="1722438" y="5842000"/>
            <a:ext cx="974725" cy="9144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r>
              <a:rPr lang="en-US" altLang="en-US" sz="3600" b="1" strike="noStrike" noProof="1" dirty="0">
                <a:solidFill>
                  <a:srgbClr val="C00000"/>
                </a:solidFill>
                <a:latin typeface="Open Sans Condensed" panose="020B0806030504020204" charset="0"/>
                <a:cs typeface="Open Sans Condensed" panose="020B0806030504020204" charset="0"/>
              </a:rPr>
              <a:t>X</a:t>
            </a:r>
            <a:r>
              <a:rPr lang="en-US" altLang="en-US" sz="3600" b="1" strike="noStrike" baseline="-25000" noProof="1" dirty="0">
                <a:solidFill>
                  <a:srgbClr val="C00000"/>
                </a:solidFill>
                <a:latin typeface="Open Sans Condensed" panose="020B0806030504020204" charset="0"/>
                <a:cs typeface="Open Sans Condensed" panose="020B0806030504020204" charset="0"/>
              </a:rPr>
              <a:t>6</a:t>
            </a:r>
            <a:endParaRPr lang="en-US" altLang="en-US" sz="3600" b="1" strike="noStrike" baseline="-25000" noProof="1" dirty="0">
              <a:solidFill>
                <a:srgbClr val="C00000"/>
              </a:solidFill>
              <a:latin typeface="Open Sans Condensed" panose="020B0806030504020204" charset="0"/>
              <a:ea typeface="Ubuntu" charset="0"/>
              <a:cs typeface="Open Sans Condensed" panose="020B0806030504020204" charset="0"/>
            </a:endParaRPr>
          </a:p>
        </p:txBody>
      </p:sp>
      <p:cxnSp>
        <p:nvCxnSpPr>
          <p:cNvPr id="30" name="Straight Arrow Connector 29"/>
          <p:cNvCxnSpPr>
            <a:stCxn id="28" idx="0"/>
            <a:endCxn id="18" idx="4"/>
          </p:cNvCxnSpPr>
          <p:nvPr/>
        </p:nvCxnSpPr>
        <p:spPr>
          <a:xfrm flipV="1">
            <a:off x="868363" y="5334000"/>
            <a:ext cx="701675" cy="500063"/>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9" idx="0"/>
            <a:endCxn id="19" idx="4"/>
          </p:cNvCxnSpPr>
          <p:nvPr/>
        </p:nvCxnSpPr>
        <p:spPr>
          <a:xfrm flipV="1">
            <a:off x="2209800" y="5334000"/>
            <a:ext cx="762000" cy="508000"/>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0"/>
            <a:endCxn id="20" idx="4"/>
          </p:cNvCxnSpPr>
          <p:nvPr/>
        </p:nvCxnSpPr>
        <p:spPr>
          <a:xfrm flipV="1">
            <a:off x="3794125" y="5307013"/>
            <a:ext cx="814388" cy="560388"/>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6" idx="0"/>
            <a:endCxn id="21" idx="4"/>
          </p:cNvCxnSpPr>
          <p:nvPr/>
        </p:nvCxnSpPr>
        <p:spPr>
          <a:xfrm flipV="1">
            <a:off x="5135563" y="5334000"/>
            <a:ext cx="762000" cy="500063"/>
          </a:xfrm>
          <a:prstGeom prst="straightConnector1">
            <a:avLst/>
          </a:prstGeom>
          <a:ln w="76200">
            <a:solidFill>
              <a:srgbClr val="E46A6B"/>
            </a:solidFill>
            <a:bevel/>
            <a:tailEnd type="triangle"/>
          </a:ln>
        </p:spPr>
        <p:style>
          <a:lnRef idx="1">
            <a:schemeClr val="accent1"/>
          </a:lnRef>
          <a:fillRef idx="0">
            <a:schemeClr val="accent1"/>
          </a:fillRef>
          <a:effectRef idx="0">
            <a:schemeClr val="accent1"/>
          </a:effectRef>
          <a:fontRef idx="minor">
            <a:schemeClr val="tx1"/>
          </a:fontRef>
        </p:style>
      </p:cxnSp>
      <p:sp>
        <p:nvSpPr>
          <p:cNvPr id="42" name="Title 1"/>
          <p:cNvSpPr>
            <a:spLocks noGrp="1"/>
          </p:cNvSpPr>
          <p:nvPr>
            <p:ph type="title"/>
          </p:nvPr>
        </p:nvSpPr>
        <p:spPr>
          <a:xfrm>
            <a:off x="7010400" y="152400"/>
            <a:ext cx="1905000" cy="868363"/>
          </a:xfrm>
          <a:solidFill>
            <a:schemeClr val="lt1"/>
          </a:solidFill>
          <a:ln w="25400">
            <a:solidFill>
              <a:srgbClr val="E46A6B"/>
            </a:solidFill>
            <a:miter/>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indent="0" algn="ctr" defTabSz="914400" rtl="0" eaLnBrk="1" fontAlgn="auto" latinLnBrk="0" hangingPunct="1">
              <a:lnSpc>
                <a:spcPct val="100000"/>
              </a:lnSpc>
              <a:spcBef>
                <a:spcPct val="0"/>
              </a:spcBef>
              <a:spcAft>
                <a:spcPct val="0"/>
              </a:spcAft>
              <a:buClrTx/>
              <a:buSzTx/>
              <a:buFontTx/>
              <a:buNone/>
            </a:pPr>
            <a:r>
              <a:rPr kumimoji="0" lang="en-US" sz="4400" b="1" i="0" u="none" strike="noStrike" kern="1200" cap="none" spc="0" normalizeH="0" baseline="0" noProof="1" dirty="0">
                <a:solidFill>
                  <a:schemeClr val="tx2"/>
                </a:solidFill>
                <a:ea typeface="Ubuntu" charset="0"/>
              </a:rPr>
              <a:t>Y</a:t>
            </a:r>
            <a:r>
              <a:rPr kumimoji="0" lang="en-US" sz="4400" b="1" i="0" u="none" strike="noStrike" kern="1200" cap="none" spc="0" normalizeH="0" baseline="0" noProof="1" dirty="0">
                <a:solidFill>
                  <a:schemeClr val="bg1">
                    <a:lumMod val="85000"/>
                  </a:schemeClr>
                </a:solidFill>
                <a:ea typeface="Ubuntu" charset="0"/>
              </a:rPr>
              <a:t> ~ </a:t>
            </a:r>
            <a:r>
              <a:rPr kumimoji="0" lang="en-US" sz="4400" b="1" i="0" u="none" strike="noStrike" kern="1200" cap="none" spc="0" normalizeH="0" baseline="0" noProof="1" dirty="0">
                <a:solidFill>
                  <a:schemeClr val="accent2"/>
                </a:solidFill>
                <a:ea typeface="Ubuntu" charset="0"/>
              </a:rPr>
              <a:t>X</a:t>
            </a:r>
            <a:endParaRPr kumimoji="0" lang="en-US" sz="4400" b="1" i="0" u="none" strike="noStrike" kern="1200" cap="none" spc="0" normalizeH="0" baseline="0" noProof="1" dirty="0">
              <a:solidFill>
                <a:schemeClr val="accent2"/>
              </a:solidFill>
              <a:ea typeface="Ubuntu" charset="0"/>
            </a:endParaRPr>
          </a:p>
        </p:txBody>
      </p:sp>
      <p:sp>
        <p:nvSpPr>
          <p:cNvPr id="27680" name="Title 1"/>
          <p:cNvSpPr>
            <a:spLocks noGrp="1"/>
          </p:cNvSpPr>
          <p:nvPr/>
        </p:nvSpPr>
        <p:spPr>
          <a:xfrm>
            <a:off x="6222365" y="2041525"/>
            <a:ext cx="2890520" cy="1143000"/>
          </a:xfrm>
          <a:prstGeom prst="rect">
            <a:avLst/>
          </a:prstGeom>
          <a:noFill/>
          <a:ln w="9525">
            <a:noFill/>
          </a:ln>
        </p:spPr>
        <p:txBody>
          <a:bodyPr lIns="91440" tIns="45720" rIns="91440" bIns="45720" anchor="ctr" anchorCtr="0"/>
          <a:p>
            <a:pPr algn="ctr">
              <a:buClrTx/>
              <a:buFontTx/>
            </a:pPr>
            <a:r>
              <a:rPr lang="en-US" altLang="en-US" sz="2400" b="1" baseline="0" dirty="0">
                <a:solidFill>
                  <a:srgbClr val="D9D9D9"/>
                </a:solidFill>
                <a:latin typeface="Open Sans Condensed" panose="020B0806030504020204" charset="0"/>
                <a:cs typeface="Open Sans Condensed" panose="020B0806030504020204" charset="0"/>
              </a:rPr>
              <a:t>Pedigree/</a:t>
            </a:r>
            <a:endParaRPr lang="en-US" altLang="en-US" sz="2400" b="1" baseline="0" dirty="0">
              <a:solidFill>
                <a:srgbClr val="D9D9D9"/>
              </a:solidFill>
              <a:latin typeface="Open Sans Condensed" panose="020B0806030504020204" charset="0"/>
              <a:cs typeface="Open Sans Condensed" panose="020B0806030504020204" charset="0"/>
            </a:endParaRPr>
          </a:p>
          <a:p>
            <a:pPr algn="ctr">
              <a:buClrTx/>
              <a:buFontTx/>
            </a:pPr>
            <a:r>
              <a:rPr lang="en-US" altLang="en-US" sz="2400" b="1" baseline="0" dirty="0">
                <a:solidFill>
                  <a:srgbClr val="D9D9D9"/>
                </a:solidFill>
                <a:latin typeface="Open Sans Condensed" panose="020B0806030504020204" charset="0"/>
                <a:cs typeface="Open Sans Condensed" panose="020B0806030504020204" charset="0"/>
              </a:rPr>
              <a:t>Phylogeny</a:t>
            </a:r>
            <a:endParaRPr lang="en-US" altLang="en-US" sz="2400" b="1" baseline="0" dirty="0">
              <a:solidFill>
                <a:srgbClr val="D9D9D9"/>
              </a:solidFill>
              <a:latin typeface="Open Sans Condensed" panose="020B0806030504020204" charset="0"/>
              <a:cs typeface="Open Sans Condensed" panose="020B0806030504020204" charset="0"/>
            </a:endParaRPr>
          </a:p>
          <a:p>
            <a:pPr algn="ctr">
              <a:buClrTx/>
              <a:buFontTx/>
            </a:pPr>
            <a:r>
              <a:rPr lang="en-US" altLang="en-US" sz="2400" b="1" baseline="0" dirty="0">
                <a:solidFill>
                  <a:srgbClr val="D9D9D9"/>
                </a:solidFill>
                <a:latin typeface="Open Sans Condensed" panose="020B0806030504020204" charset="0"/>
                <a:cs typeface="Open Sans Condensed" panose="020B0806030504020204" charset="0"/>
              </a:rPr>
              <a:t>&amp;</a:t>
            </a:r>
            <a:endParaRPr lang="en-US" altLang="en-US" sz="2400" b="1" baseline="0" dirty="0">
              <a:solidFill>
                <a:srgbClr val="D9D9D9"/>
              </a:solidFill>
              <a:latin typeface="Open Sans Condensed" panose="020B0806030504020204" charset="0"/>
              <a:cs typeface="Open Sans Condensed" panose="020B0806030504020204" charset="0"/>
            </a:endParaRPr>
          </a:p>
          <a:p>
            <a:pPr algn="ctr">
              <a:buClrTx/>
              <a:buFontTx/>
            </a:pPr>
            <a:r>
              <a:rPr lang="en-US" altLang="en-US" sz="2400" b="1" baseline="0" dirty="0">
                <a:solidFill>
                  <a:srgbClr val="D9D9D9"/>
                </a:solidFill>
                <a:latin typeface="Open Sans Condensed" panose="020B0806030504020204" charset="0"/>
                <a:cs typeface="Open Sans Condensed" panose="020B0806030504020204" charset="0"/>
              </a:rPr>
              <a:t>Model for random effects </a:t>
            </a:r>
            <a:endParaRPr lang="en-US" altLang="en-US" sz="2400" b="1" baseline="0" dirty="0">
              <a:solidFill>
                <a:srgbClr val="D9D9D9"/>
              </a:solidFill>
              <a:latin typeface="Open Sans Condensed" panose="020B0806030504020204" charset="0"/>
              <a:cs typeface="Open Sans Condensed" panose="020B0806030504020204" charset="0"/>
            </a:endParaRPr>
          </a:p>
          <a:p>
            <a:pPr algn="ctr">
              <a:buClrTx/>
              <a:buFontTx/>
            </a:pPr>
            <a:r>
              <a:rPr lang="en-US" altLang="en-US" sz="2400" b="1" baseline="0" dirty="0">
                <a:solidFill>
                  <a:srgbClr val="D9D9D9"/>
                </a:solidFill>
                <a:latin typeface="Open Sans Condensed" panose="020B0806030504020204" charset="0"/>
                <a:cs typeface="Open Sans Condensed" panose="020B0806030504020204" charset="0"/>
              </a:rPr>
              <a:t>(e.g. </a:t>
            </a:r>
            <a:r>
              <a:rPr lang="en-US" altLang="en-US" sz="2400" b="1" dirty="0">
                <a:solidFill>
                  <a:srgbClr val="D9D9D9"/>
                </a:solidFill>
                <a:latin typeface="Open Sans Condensed" panose="020B0806030504020204" charset="0"/>
                <a:cs typeface="Open Sans Condensed" panose="020B0806030504020204" charset="0"/>
                <a:sym typeface="+mn-ea"/>
              </a:rPr>
              <a:t>Mendelian inheritance or</a:t>
            </a:r>
            <a:r>
              <a:rPr lang="en-US" altLang="en-US" sz="2400" b="1" baseline="0" dirty="0">
                <a:solidFill>
                  <a:srgbClr val="D9D9D9"/>
                </a:solidFill>
                <a:latin typeface="Open Sans Condensed" panose="020B0806030504020204" charset="0"/>
                <a:cs typeface="Open Sans Condensed" panose="020B0806030504020204" charset="0"/>
              </a:rPr>
              <a:t> BM)</a:t>
            </a:r>
            <a:endParaRPr lang="en-US" altLang="en-US" sz="2400" b="1" baseline="0" dirty="0">
              <a:solidFill>
                <a:srgbClr val="D9D9D9"/>
              </a:solidFill>
              <a:latin typeface="Open Sans Condensed" panose="020B0806030504020204" charset="0"/>
              <a:ea typeface="Ubuntu" charset="0"/>
              <a:cs typeface="Open Sans Condensed" panose="020B0806030504020204" charset="0"/>
            </a:endParaRPr>
          </a:p>
        </p:txBody>
      </p:sp>
      <p:sp>
        <p:nvSpPr>
          <p:cNvPr id="4" name="Title 1"/>
          <p:cNvSpPr>
            <a:spLocks noGrp="1"/>
          </p:cNvSpPr>
          <p:nvPr/>
        </p:nvSpPr>
        <p:spPr>
          <a:xfrm>
            <a:off x="6546850" y="4305300"/>
            <a:ext cx="2241550" cy="1143000"/>
          </a:xfrm>
          <a:prstGeom prst="rect">
            <a:avLst/>
          </a:prstGeom>
          <a:noFill/>
          <a:ln w="9525">
            <a:noFill/>
            <a:miter/>
          </a:ln>
        </p:spPr>
        <p:txBody>
          <a:bodyPr vert="horz" lIns="91440" tIns="45720" rIns="91440" bIns="45720" rtlCol="0" anchor="ctr" anchorCtr="0">
            <a:normAutofit fontScale="70000"/>
          </a:bodyPr>
          <a:lstStyle>
            <a:lvl1pPr algn="ctr" defTabSz="914400" rtl="0" eaLnBrk="1" latinLnBrk="0" hangingPunct="1">
              <a:spcBef>
                <a:spcPct val="0"/>
              </a:spcBef>
              <a:buNone/>
              <a:defRPr sz="4400" b="1" kern="1200">
                <a:solidFill>
                  <a:schemeClr val="bg1">
                    <a:lumMod val="85000"/>
                  </a:schemeClr>
                </a:solidFill>
                <a:latin typeface="Ubuntu" charset="0"/>
                <a:ea typeface="Ubuntu" charset="0"/>
                <a:cs typeface="Aharoni" pitchFamily="2" charset="-79"/>
              </a:defRPr>
            </a:lvl1pPr>
          </a:lstStyle>
          <a:p>
            <a:pPr marL="0" marR="0" indent="0" algn="ctr" defTabSz="914400" rtl="0" eaLnBrk="1" fontAlgn="auto" latinLnBrk="0" hangingPunct="1">
              <a:lnSpc>
                <a:spcPct val="100000"/>
              </a:lnSpc>
              <a:spcBef>
                <a:spcPct val="0"/>
              </a:spcBef>
              <a:spcAft>
                <a:spcPct val="0"/>
              </a:spcAft>
              <a:buClrTx/>
              <a:buSzTx/>
              <a:buFontTx/>
              <a:buNone/>
            </a:pPr>
            <a:r>
              <a:rPr kumimoji="0" lang="en-US" altLang="en-US" sz="4400" b="1" i="0" u="none" strike="noStrike" kern="1200" cap="none" spc="0" normalizeH="0" baseline="0" noProof="1" dirty="0">
                <a:solidFill>
                  <a:schemeClr val="bg1">
                    <a:lumMod val="85000"/>
                  </a:schemeClr>
                </a:solidFill>
                <a:latin typeface="Open Sans Condensed" panose="020B0806030504020204" charset="0"/>
                <a:ea typeface="Ubuntu" charset="0"/>
                <a:cs typeface="Open Sans Condensed" panose="020B0806030504020204" charset="0"/>
              </a:rPr>
              <a:t>Response traits</a:t>
            </a:r>
            <a:endParaRPr kumimoji="0" lang="en-US" altLang="en-US" sz="4400" b="1" i="0" u="none" strike="noStrike" kern="1200" cap="none" spc="0" normalizeH="0" baseline="0" noProof="1" dirty="0">
              <a:solidFill>
                <a:schemeClr val="bg1">
                  <a:lumMod val="85000"/>
                </a:schemeClr>
              </a:solidFill>
              <a:latin typeface="Open Sans Condensed" panose="020B0806030504020204" charset="0"/>
              <a:ea typeface="Ubuntu" charset="0"/>
              <a:cs typeface="Open Sans Condensed" panose="020B0806030504020204" charset="0"/>
            </a:endParaRPr>
          </a:p>
        </p:txBody>
      </p:sp>
      <p:sp>
        <p:nvSpPr>
          <p:cNvPr id="27682" name="Title 1"/>
          <p:cNvSpPr>
            <a:spLocks noGrp="1"/>
          </p:cNvSpPr>
          <p:nvPr/>
        </p:nvSpPr>
        <p:spPr>
          <a:xfrm>
            <a:off x="6384925" y="5648325"/>
            <a:ext cx="2749550" cy="1133475"/>
          </a:xfrm>
          <a:prstGeom prst="rect">
            <a:avLst/>
          </a:prstGeom>
          <a:noFill/>
          <a:ln w="9525">
            <a:noFill/>
          </a:ln>
        </p:spPr>
        <p:txBody>
          <a:bodyPr lIns="91440" tIns="45720" rIns="91440" bIns="45720" anchor="ctr" anchorCtr="0"/>
          <a:p>
            <a:pPr algn="ctr" fontAlgn="base">
              <a:buClrTx/>
              <a:buFontTx/>
            </a:pPr>
            <a:r>
              <a:rPr lang="en-US" altLang="en-US" sz="2400" b="1" baseline="0" dirty="0">
                <a:solidFill>
                  <a:srgbClr val="D9D9D9"/>
                </a:solidFill>
                <a:latin typeface="Open Sans Condensed" panose="020B0806030504020204" charset="0"/>
                <a:cs typeface="Open Sans Condensed" panose="020B0806030504020204" charset="0"/>
              </a:rPr>
              <a:t>Predictor traits</a:t>
            </a:r>
            <a:r>
              <a:rPr lang="en-US" altLang="en-US" sz="2400" b="1" baseline="0" dirty="0">
                <a:solidFill>
                  <a:srgbClr val="D9D9D9"/>
                </a:solidFill>
                <a:latin typeface="Open Sans Condensed" panose="020B0806030504020204" charset="0"/>
                <a:cs typeface="Open Sans Condensed" panose="020B0806030504020204" charset="0"/>
              </a:rPr>
              <a:t>/</a:t>
            </a:r>
            <a:endParaRPr lang="en-US" altLang="en-US" sz="2400" b="1" baseline="0" dirty="0">
              <a:solidFill>
                <a:srgbClr val="D9D9D9"/>
              </a:solidFill>
              <a:latin typeface="Open Sans Condensed" panose="020B0806030504020204" charset="0"/>
              <a:cs typeface="Open Sans Condensed" panose="020B0806030504020204" charset="0"/>
            </a:endParaRPr>
          </a:p>
          <a:p>
            <a:pPr algn="ctr" fontAlgn="base">
              <a:buClrTx/>
              <a:buFontTx/>
            </a:pPr>
            <a:r>
              <a:rPr lang="en-US" altLang="en-US" sz="2400" b="1" baseline="0" dirty="0">
                <a:solidFill>
                  <a:srgbClr val="D9D9D9"/>
                </a:solidFill>
                <a:latin typeface="Open Sans Condensed" panose="020B0806030504020204" charset="0"/>
                <a:cs typeface="Open Sans Condensed" panose="020B0806030504020204" charset="0"/>
              </a:rPr>
              <a:t>Treatment/</a:t>
            </a:r>
            <a:endParaRPr lang="en-US" altLang="en-US" sz="2400" b="1" baseline="0" dirty="0">
              <a:solidFill>
                <a:srgbClr val="D9D9D9"/>
              </a:solidFill>
              <a:latin typeface="Open Sans Condensed" panose="020B0806030504020204" charset="0"/>
              <a:cs typeface="Open Sans Condensed" panose="020B0806030504020204" charset="0"/>
            </a:endParaRPr>
          </a:p>
          <a:p>
            <a:pPr algn="ctr" fontAlgn="base">
              <a:buClrTx/>
              <a:buFontTx/>
            </a:pPr>
            <a:r>
              <a:rPr lang="en-US" altLang="en-US" sz="2400" b="1" baseline="0" dirty="0">
                <a:solidFill>
                  <a:srgbClr val="D9D9D9"/>
                </a:solidFill>
                <a:latin typeface="Open Sans Condensed" panose="020B0806030504020204" charset="0"/>
                <a:cs typeface="Open Sans Condensed" panose="020B0806030504020204" charset="0"/>
              </a:rPr>
              <a:t>Fixed effects</a:t>
            </a:r>
            <a:endParaRPr lang="en-US" altLang="en-US" sz="2400" b="1" baseline="0" dirty="0">
              <a:solidFill>
                <a:srgbClr val="D9D9D9"/>
              </a:solidFill>
              <a:latin typeface="Open Sans Condensed" panose="020B0806030504020204" charset="0"/>
              <a:ea typeface="Ubuntu" charset="0"/>
              <a:cs typeface="Open Sans Condensed" panose="020B08060305040202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217" name="Group 1"/>
          <p:cNvGrpSpPr/>
          <p:nvPr/>
        </p:nvGrpSpPr>
        <p:grpSpPr>
          <a:xfrm>
            <a:off x="484188" y="776288"/>
            <a:ext cx="8296275" cy="5091112"/>
            <a:chOff x="763" y="1223"/>
            <a:chExt cx="13065" cy="8017"/>
          </a:xfrm>
        </p:grpSpPr>
        <p:sp>
          <p:nvSpPr>
            <p:cNvPr id="7" name="Oval 6"/>
            <p:cNvSpPr/>
            <p:nvPr/>
          </p:nvSpPr>
          <p:spPr>
            <a:xfrm>
              <a:off x="1110" y="7680"/>
              <a:ext cx="1680" cy="1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latin typeface="Open Sans Condensed" panose="020B0806030504020204" charset="0"/>
                <a:cs typeface="Open Sans Condensed" panose="020B0806030504020204" charset="0"/>
              </a:endParaRPr>
            </a:p>
          </p:txBody>
        </p:sp>
        <p:sp>
          <p:nvSpPr>
            <p:cNvPr id="9" name="Oval 8"/>
            <p:cNvSpPr/>
            <p:nvPr/>
          </p:nvSpPr>
          <p:spPr>
            <a:xfrm>
              <a:off x="5262" y="7680"/>
              <a:ext cx="1680" cy="15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fontAlgn="base"/>
              <a:endParaRPr lang="en-US" strike="noStrike" noProof="1">
                <a:latin typeface="Open Sans Condensed" panose="020B0806030504020204" charset="0"/>
                <a:cs typeface="Open Sans Condensed" panose="020B0806030504020204" charset="0"/>
              </a:endParaRPr>
            </a:p>
          </p:txBody>
        </p:sp>
        <p:sp>
          <p:nvSpPr>
            <p:cNvPr id="10" name="Oval 9"/>
            <p:cNvSpPr/>
            <p:nvPr/>
          </p:nvSpPr>
          <p:spPr>
            <a:xfrm>
              <a:off x="7292" y="7680"/>
              <a:ext cx="1680" cy="15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fontAlgn="base"/>
              <a:endParaRPr lang="en-US" strike="noStrike" noProof="1">
                <a:latin typeface="Open Sans Condensed" panose="020B0806030504020204" charset="0"/>
                <a:cs typeface="Open Sans Condensed" panose="020B0806030504020204" charset="0"/>
              </a:endParaRPr>
            </a:p>
          </p:txBody>
        </p:sp>
        <p:sp>
          <p:nvSpPr>
            <p:cNvPr id="11" name="Oval 10"/>
            <p:cNvSpPr/>
            <p:nvPr/>
          </p:nvSpPr>
          <p:spPr>
            <a:xfrm>
              <a:off x="3240" y="7680"/>
              <a:ext cx="1680" cy="156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fontAlgn="base"/>
              <a:endParaRPr lang="en-US" strike="noStrike" noProof="1">
                <a:latin typeface="Open Sans Condensed" panose="020B0806030504020204" charset="0"/>
                <a:cs typeface="Open Sans Condensed" panose="020B0806030504020204" charset="0"/>
              </a:endParaRPr>
            </a:p>
          </p:txBody>
        </p:sp>
        <p:sp>
          <p:nvSpPr>
            <p:cNvPr id="12" name="Oval 11"/>
            <p:cNvSpPr/>
            <p:nvPr/>
          </p:nvSpPr>
          <p:spPr>
            <a:xfrm>
              <a:off x="9337" y="7680"/>
              <a:ext cx="1680" cy="15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fontAlgn="base"/>
              <a:endParaRPr lang="en-US" strike="noStrike" noProof="1">
                <a:latin typeface="Open Sans Condensed" panose="020B0806030504020204" charset="0"/>
                <a:cs typeface="Open Sans Condensed" panose="020B0806030504020204" charset="0"/>
              </a:endParaRPr>
            </a:p>
          </p:txBody>
        </p:sp>
        <p:sp>
          <p:nvSpPr>
            <p:cNvPr id="13" name="Oval 12"/>
            <p:cNvSpPr/>
            <p:nvPr/>
          </p:nvSpPr>
          <p:spPr>
            <a:xfrm>
              <a:off x="11360" y="7680"/>
              <a:ext cx="1680" cy="15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p>
              <a:pPr algn="ctr" fontAlgn="base"/>
              <a:endParaRPr lang="en-US" strike="noStrike" noProof="1">
                <a:latin typeface="Open Sans Condensed" panose="020B0806030504020204" charset="0"/>
                <a:cs typeface="Open Sans Condensed" panose="020B0806030504020204" charset="0"/>
              </a:endParaRPr>
            </a:p>
          </p:txBody>
        </p:sp>
        <p:sp>
          <p:nvSpPr>
            <p:cNvPr id="5" name="Oval 4"/>
            <p:cNvSpPr/>
            <p:nvPr/>
          </p:nvSpPr>
          <p:spPr>
            <a:xfrm>
              <a:off x="2152" y="4537"/>
              <a:ext cx="1680" cy="156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latin typeface="Open Sans Condensed" panose="020B0806030504020204" charset="0"/>
                  <a:cs typeface="Open Sans Condensed" panose="020B0806030504020204" charset="0"/>
                </a:rPr>
                <a:t>?</a:t>
              </a:r>
              <a:endParaRPr lang="en-US" altLang="en-US" strike="noStrike" noProof="1">
                <a:latin typeface="Open Sans Condensed" panose="020B0806030504020204" charset="0"/>
                <a:cs typeface="Open Sans Condensed" panose="020B0806030504020204" charset="0"/>
              </a:endParaRPr>
            </a:p>
          </p:txBody>
        </p:sp>
        <p:sp>
          <p:nvSpPr>
            <p:cNvPr id="6" name="Oval 5"/>
            <p:cNvSpPr/>
            <p:nvPr/>
          </p:nvSpPr>
          <p:spPr>
            <a:xfrm>
              <a:off x="6285" y="4537"/>
              <a:ext cx="1680" cy="156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latin typeface="Open Sans Condensed" panose="020B0806030504020204" charset="0"/>
                  <a:cs typeface="Open Sans Condensed" panose="020B0806030504020204" charset="0"/>
                </a:rPr>
                <a:t>?</a:t>
              </a:r>
              <a:endParaRPr lang="en-US" altLang="en-US" strike="noStrike" noProof="1">
                <a:latin typeface="Open Sans Condensed" panose="020B0806030504020204" charset="0"/>
                <a:cs typeface="Open Sans Condensed" panose="020B0806030504020204" charset="0"/>
              </a:endParaRPr>
            </a:p>
          </p:txBody>
        </p:sp>
        <p:sp>
          <p:nvSpPr>
            <p:cNvPr id="14" name="Oval 13"/>
            <p:cNvSpPr/>
            <p:nvPr/>
          </p:nvSpPr>
          <p:spPr>
            <a:xfrm>
              <a:off x="6285" y="1222"/>
              <a:ext cx="1680" cy="1557"/>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latin typeface="Open Sans Condensed" panose="020B0806030504020204" charset="0"/>
                  <a:cs typeface="Open Sans Condensed" panose="020B0806030504020204" charset="0"/>
                </a:rPr>
                <a:t>?</a:t>
              </a:r>
              <a:endParaRPr lang="en-US" altLang="en-US" strike="noStrike" noProof="1">
                <a:latin typeface="Open Sans Condensed" panose="020B0806030504020204" charset="0"/>
                <a:cs typeface="Open Sans Condensed" panose="020B0806030504020204" charset="0"/>
              </a:endParaRPr>
            </a:p>
          </p:txBody>
        </p:sp>
        <p:sp>
          <p:nvSpPr>
            <p:cNvPr id="15" name="Oval 14"/>
            <p:cNvSpPr/>
            <p:nvPr/>
          </p:nvSpPr>
          <p:spPr>
            <a:xfrm>
              <a:off x="2152" y="1222"/>
              <a:ext cx="1680" cy="1557"/>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latin typeface="Open Sans Condensed" panose="020B0806030504020204" charset="0"/>
                  <a:cs typeface="Open Sans Condensed" panose="020B0806030504020204" charset="0"/>
                </a:rPr>
                <a:t>?</a:t>
              </a:r>
              <a:endParaRPr lang="en-US" altLang="en-US" strike="noStrike" noProof="1">
                <a:latin typeface="Open Sans Condensed" panose="020B0806030504020204" charset="0"/>
                <a:cs typeface="Open Sans Condensed" panose="020B0806030504020204" charset="0"/>
              </a:endParaRPr>
            </a:p>
          </p:txBody>
        </p:sp>
        <p:sp>
          <p:nvSpPr>
            <p:cNvPr id="16" name="Oval 15"/>
            <p:cNvSpPr/>
            <p:nvPr/>
          </p:nvSpPr>
          <p:spPr>
            <a:xfrm>
              <a:off x="9540" y="4537"/>
              <a:ext cx="1680" cy="156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latin typeface="Open Sans Condensed" panose="020B0806030504020204" charset="0"/>
                  <a:cs typeface="Open Sans Condensed" panose="020B0806030504020204" charset="0"/>
                </a:rPr>
                <a:t>?</a:t>
              </a:r>
              <a:endParaRPr lang="en-US" altLang="en-US" strike="noStrike" noProof="1">
                <a:latin typeface="Open Sans Condensed" panose="020B0806030504020204" charset="0"/>
                <a:cs typeface="Open Sans Condensed" panose="020B0806030504020204" charset="0"/>
              </a:endParaRPr>
            </a:p>
          </p:txBody>
        </p:sp>
        <p:sp>
          <p:nvSpPr>
            <p:cNvPr id="17" name="Oval 16"/>
            <p:cNvSpPr/>
            <p:nvPr/>
          </p:nvSpPr>
          <p:spPr>
            <a:xfrm>
              <a:off x="12147" y="4537"/>
              <a:ext cx="1680" cy="156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latin typeface="Open Sans Condensed" panose="020B0806030504020204" charset="0"/>
                  <a:cs typeface="Open Sans Condensed" panose="020B0806030504020204" charset="0"/>
                </a:rPr>
                <a:t>?</a:t>
              </a:r>
              <a:endParaRPr lang="en-US" altLang="en-US" strike="noStrike" noProof="1">
                <a:latin typeface="Open Sans Condensed" panose="020B0806030504020204" charset="0"/>
                <a:cs typeface="Open Sans Condensed" panose="020B0806030504020204" charset="0"/>
              </a:endParaRPr>
            </a:p>
          </p:txBody>
        </p:sp>
        <p:sp>
          <p:nvSpPr>
            <p:cNvPr id="18" name="Oval 17"/>
            <p:cNvSpPr/>
            <p:nvPr/>
          </p:nvSpPr>
          <p:spPr>
            <a:xfrm>
              <a:off x="12147" y="1222"/>
              <a:ext cx="1680" cy="1557"/>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latin typeface="Open Sans Condensed" panose="020B0806030504020204" charset="0"/>
                  <a:cs typeface="Open Sans Condensed" panose="020B0806030504020204" charset="0"/>
                </a:rPr>
                <a:t>?</a:t>
              </a:r>
              <a:endParaRPr lang="en-US" altLang="en-US" strike="noStrike" noProof="1">
                <a:latin typeface="Open Sans Condensed" panose="020B0806030504020204" charset="0"/>
                <a:cs typeface="Open Sans Condensed" panose="020B0806030504020204" charset="0"/>
              </a:endParaRPr>
            </a:p>
          </p:txBody>
        </p:sp>
        <p:cxnSp>
          <p:nvCxnSpPr>
            <p:cNvPr id="19" name="Straight Arrow Connector 18"/>
            <p:cNvCxnSpPr/>
            <p:nvPr/>
          </p:nvCxnSpPr>
          <p:spPr>
            <a:xfrm>
              <a:off x="2992" y="2780"/>
              <a:ext cx="0" cy="175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1" idx="0"/>
            </p:cNvCxnSpPr>
            <p:nvPr/>
          </p:nvCxnSpPr>
          <p:spPr>
            <a:xfrm>
              <a:off x="2992" y="6097"/>
              <a:ext cx="1087" cy="158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4"/>
              <a:endCxn id="7" idx="0"/>
            </p:cNvCxnSpPr>
            <p:nvPr/>
          </p:nvCxnSpPr>
          <p:spPr>
            <a:xfrm flipH="1">
              <a:off x="1950" y="6097"/>
              <a:ext cx="1042" cy="158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4"/>
              <a:endCxn id="6" idx="1"/>
            </p:cNvCxnSpPr>
            <p:nvPr/>
          </p:nvCxnSpPr>
          <p:spPr>
            <a:xfrm>
              <a:off x="2992" y="2780"/>
              <a:ext cx="3537" cy="198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4"/>
              <a:endCxn id="6" idx="0"/>
            </p:cNvCxnSpPr>
            <p:nvPr/>
          </p:nvCxnSpPr>
          <p:spPr>
            <a:xfrm>
              <a:off x="7125" y="2780"/>
              <a:ext cx="0" cy="175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4"/>
              <a:endCxn id="6" idx="0"/>
            </p:cNvCxnSpPr>
            <p:nvPr/>
          </p:nvCxnSpPr>
          <p:spPr>
            <a:xfrm flipH="1">
              <a:off x="6102" y="6097"/>
              <a:ext cx="1022" cy="158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 idx="4"/>
              <a:endCxn id="9" idx="0"/>
            </p:cNvCxnSpPr>
            <p:nvPr/>
          </p:nvCxnSpPr>
          <p:spPr>
            <a:xfrm>
              <a:off x="2992" y="6097"/>
              <a:ext cx="3110" cy="158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4"/>
              <a:endCxn id="10" idx="0"/>
            </p:cNvCxnSpPr>
            <p:nvPr/>
          </p:nvCxnSpPr>
          <p:spPr>
            <a:xfrm flipH="1">
              <a:off x="8132" y="6097"/>
              <a:ext cx="2247" cy="158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6" idx="4"/>
              <a:endCxn id="12" idx="0"/>
            </p:cNvCxnSpPr>
            <p:nvPr/>
          </p:nvCxnSpPr>
          <p:spPr>
            <a:xfrm flipH="1">
              <a:off x="10177" y="6120"/>
              <a:ext cx="262" cy="156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6" idx="4"/>
              <a:endCxn id="13" idx="0"/>
            </p:cNvCxnSpPr>
            <p:nvPr/>
          </p:nvCxnSpPr>
          <p:spPr>
            <a:xfrm flipH="1">
              <a:off x="12200" y="6120"/>
              <a:ext cx="760" cy="156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4"/>
              <a:endCxn id="13" idx="0"/>
            </p:cNvCxnSpPr>
            <p:nvPr/>
          </p:nvCxnSpPr>
          <p:spPr>
            <a:xfrm flipH="1">
              <a:off x="10380" y="2780"/>
              <a:ext cx="2607" cy="175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8" idx="4"/>
              <a:endCxn id="17" idx="0"/>
            </p:cNvCxnSpPr>
            <p:nvPr/>
          </p:nvCxnSpPr>
          <p:spPr>
            <a:xfrm>
              <a:off x="12987" y="2780"/>
              <a:ext cx="0" cy="175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4"/>
              <a:endCxn id="17" idx="0"/>
            </p:cNvCxnSpPr>
            <p:nvPr/>
          </p:nvCxnSpPr>
          <p:spPr>
            <a:xfrm>
              <a:off x="7125" y="6097"/>
              <a:ext cx="2955" cy="146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244" name="Text Box 31"/>
            <p:cNvSpPr txBox="1"/>
            <p:nvPr/>
          </p:nvSpPr>
          <p:spPr>
            <a:xfrm>
              <a:off x="762" y="2780"/>
              <a:ext cx="1757" cy="2180"/>
            </a:xfrm>
            <a:prstGeom prst="rect">
              <a:avLst/>
            </a:prstGeom>
            <a:noFill/>
            <a:ln w="9525">
              <a:noFill/>
            </a:ln>
          </p:spPr>
          <p:txBody>
            <a:bodyPr wrap="none" anchor="t" anchorCtr="0">
              <a:spAutoFit/>
            </a:bodyPr>
            <a:p>
              <a:pPr algn="r"/>
              <a:r>
                <a:rPr lang="en-US" altLang="en-US" sz="1400">
                  <a:solidFill>
                    <a:srgbClr val="C6D9F1"/>
                  </a:solidFill>
                  <a:latin typeface="Open Sans Condensed" panose="020B0806030504020204" charset="0"/>
                  <a:cs typeface="Open Sans Condensed" panose="020B0806030504020204" charset="0"/>
                </a:rPr>
                <a:t>1/2 of</a:t>
              </a:r>
              <a:endParaRPr lang="en-US" altLang="en-US" sz="1400">
                <a:solidFill>
                  <a:srgbClr val="C6D9F1"/>
                </a:solidFill>
                <a:latin typeface="Open Sans Condensed" panose="020B0806030504020204" charset="0"/>
                <a:cs typeface="Open Sans Condensed" panose="020B0806030504020204" charset="0"/>
              </a:endParaRPr>
            </a:p>
            <a:p>
              <a:pPr algn="r"/>
              <a:r>
                <a:rPr lang="en-US" altLang="en-US" sz="1400">
                  <a:solidFill>
                    <a:srgbClr val="C6D9F1"/>
                  </a:solidFill>
                  <a:latin typeface="Open Sans Condensed" panose="020B0806030504020204" charset="0"/>
                  <a:cs typeface="Open Sans Condensed" panose="020B0806030504020204" charset="0"/>
                </a:rPr>
                <a:t>genetic</a:t>
              </a:r>
              <a:endParaRPr lang="en-US" altLang="en-US" sz="1400">
                <a:solidFill>
                  <a:srgbClr val="C6D9F1"/>
                </a:solidFill>
                <a:latin typeface="Open Sans Condensed" panose="020B0806030504020204" charset="0"/>
                <a:cs typeface="Open Sans Condensed" panose="020B0806030504020204" charset="0"/>
              </a:endParaRPr>
            </a:p>
            <a:p>
              <a:pPr algn="r"/>
              <a:r>
                <a:rPr lang="en-US" altLang="en-US" sz="1400">
                  <a:solidFill>
                    <a:srgbClr val="C6D9F1"/>
                  </a:solidFill>
                  <a:latin typeface="Open Sans Condensed" panose="020B0806030504020204" charset="0"/>
                  <a:cs typeface="Open Sans Condensed" panose="020B0806030504020204" charset="0"/>
                </a:rPr>
                <a:t>information</a:t>
              </a:r>
              <a:endParaRPr lang="en-US" altLang="en-US" sz="1400">
                <a:solidFill>
                  <a:srgbClr val="C6D9F1"/>
                </a:solidFill>
                <a:latin typeface="Open Sans Condensed" panose="020B0806030504020204" charset="0"/>
                <a:cs typeface="Open Sans Condensed" panose="020B0806030504020204" charset="0"/>
              </a:endParaRPr>
            </a:p>
            <a:p>
              <a:pPr algn="r"/>
              <a:r>
                <a:rPr lang="en-US" altLang="en-US" sz="1400">
                  <a:solidFill>
                    <a:srgbClr val="C6D9F1"/>
                  </a:solidFill>
                  <a:latin typeface="Open Sans Condensed" panose="020B0806030504020204" charset="0"/>
                  <a:cs typeface="Open Sans Condensed" panose="020B0806030504020204" charset="0"/>
                </a:rPr>
                <a:t>(Mendelian</a:t>
              </a:r>
              <a:endParaRPr lang="en-US" altLang="en-US" sz="1400">
                <a:solidFill>
                  <a:srgbClr val="C6D9F1"/>
                </a:solidFill>
                <a:latin typeface="Open Sans Condensed" panose="020B0806030504020204" charset="0"/>
                <a:cs typeface="Open Sans Condensed" panose="020B0806030504020204" charset="0"/>
              </a:endParaRPr>
            </a:p>
            <a:p>
              <a:pPr algn="r"/>
              <a:r>
                <a:rPr lang="en-US" altLang="en-US" sz="1400">
                  <a:solidFill>
                    <a:srgbClr val="C6D9F1"/>
                  </a:solidFill>
                  <a:latin typeface="Open Sans Condensed" panose="020B0806030504020204" charset="0"/>
                  <a:cs typeface="Open Sans Condensed" panose="020B0806030504020204" charset="0"/>
                </a:rPr>
                <a:t>model)</a:t>
              </a:r>
              <a:endParaRPr lang="en-US" altLang="en-US" sz="1400">
                <a:solidFill>
                  <a:srgbClr val="C6D9F1"/>
                </a:solidFill>
                <a:latin typeface="Open Sans Condensed" panose="020B0806030504020204" charset="0"/>
                <a:cs typeface="Open Sans Condensed" panose="020B0806030504020204" charset="0"/>
              </a:endParaRPr>
            </a:p>
            <a:p>
              <a:pPr algn="r"/>
              <a:endParaRPr lang="en-US" altLang="en-US" sz="1400">
                <a:solidFill>
                  <a:srgbClr val="C6D9F1"/>
                </a:solidFill>
                <a:latin typeface="Open Sans Condensed" panose="020B0806030504020204" charset="0"/>
                <a:cs typeface="Open Sans Condensed" panose="020B080603050402020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Oval 6"/>
          <p:cNvSpPr/>
          <p:nvPr/>
        </p:nvSpPr>
        <p:spPr>
          <a:xfrm>
            <a:off x="704850" y="4876800"/>
            <a:ext cx="10668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9" name="Oval 8"/>
          <p:cNvSpPr/>
          <p:nvPr/>
        </p:nvSpPr>
        <p:spPr>
          <a:xfrm>
            <a:off x="3341688" y="4876800"/>
            <a:ext cx="1066800" cy="990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fontAlgn="base"/>
            <a:endParaRPr lang="en-US" strike="noStrike" noProof="1"/>
          </a:p>
        </p:txBody>
      </p:sp>
      <p:sp>
        <p:nvSpPr>
          <p:cNvPr id="10" name="Oval 9"/>
          <p:cNvSpPr/>
          <p:nvPr/>
        </p:nvSpPr>
        <p:spPr>
          <a:xfrm>
            <a:off x="4630738" y="4876800"/>
            <a:ext cx="1066800" cy="9906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fontAlgn="base"/>
            <a:endParaRPr lang="en-US" strike="noStrike" noProof="1"/>
          </a:p>
        </p:txBody>
      </p:sp>
      <p:sp>
        <p:nvSpPr>
          <p:cNvPr id="11" name="Oval 10"/>
          <p:cNvSpPr/>
          <p:nvPr/>
        </p:nvSpPr>
        <p:spPr>
          <a:xfrm>
            <a:off x="2057400" y="4876800"/>
            <a:ext cx="1066800" cy="990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fontAlgn="base"/>
            <a:endParaRPr lang="en-US" strike="noStrike" noProof="1"/>
          </a:p>
        </p:txBody>
      </p:sp>
      <p:sp>
        <p:nvSpPr>
          <p:cNvPr id="12" name="Oval 11"/>
          <p:cNvSpPr/>
          <p:nvPr/>
        </p:nvSpPr>
        <p:spPr>
          <a:xfrm>
            <a:off x="5929313" y="4876800"/>
            <a:ext cx="1066800" cy="990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fontAlgn="base"/>
            <a:endParaRPr lang="en-US" strike="noStrike" noProof="1"/>
          </a:p>
        </p:txBody>
      </p:sp>
      <p:sp>
        <p:nvSpPr>
          <p:cNvPr id="13" name="Oval 12"/>
          <p:cNvSpPr/>
          <p:nvPr/>
        </p:nvSpPr>
        <p:spPr>
          <a:xfrm>
            <a:off x="7213600" y="4876800"/>
            <a:ext cx="1066800" cy="990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p>
            <a:pPr algn="ctr" fontAlgn="base"/>
            <a:endParaRPr lang="en-US" strike="noStrike" noProof="1"/>
          </a:p>
        </p:txBody>
      </p:sp>
      <p:sp>
        <p:nvSpPr>
          <p:cNvPr id="15" name="Oval 14"/>
          <p:cNvSpPr/>
          <p:nvPr/>
        </p:nvSpPr>
        <p:spPr>
          <a:xfrm>
            <a:off x="1465263" y="2933700"/>
            <a:ext cx="1066800" cy="99060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3" name="Oval 2"/>
          <p:cNvSpPr/>
          <p:nvPr/>
        </p:nvSpPr>
        <p:spPr>
          <a:xfrm>
            <a:off x="2844800" y="1417638"/>
            <a:ext cx="1066800" cy="99060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4" name="Oval 3"/>
          <p:cNvSpPr/>
          <p:nvPr/>
        </p:nvSpPr>
        <p:spPr>
          <a:xfrm>
            <a:off x="5265738" y="2933700"/>
            <a:ext cx="1066800" cy="99060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5" name="Oval 4"/>
          <p:cNvSpPr/>
          <p:nvPr/>
        </p:nvSpPr>
        <p:spPr>
          <a:xfrm>
            <a:off x="4408488" y="428625"/>
            <a:ext cx="1066800" cy="989013"/>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8" name="Oval 7"/>
          <p:cNvSpPr/>
          <p:nvPr/>
        </p:nvSpPr>
        <p:spPr>
          <a:xfrm>
            <a:off x="5929313" y="1533525"/>
            <a:ext cx="1066800" cy="989013"/>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14" name="Oval 13"/>
          <p:cNvSpPr/>
          <p:nvPr/>
        </p:nvSpPr>
        <p:spPr>
          <a:xfrm>
            <a:off x="3341688" y="2882900"/>
            <a:ext cx="1066800" cy="989013"/>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16" name="Oval 15"/>
          <p:cNvSpPr/>
          <p:nvPr/>
        </p:nvSpPr>
        <p:spPr>
          <a:xfrm>
            <a:off x="7069138" y="2933700"/>
            <a:ext cx="1066800" cy="99060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cxnSp>
        <p:nvCxnSpPr>
          <p:cNvPr id="19" name="Straight Arrow Connector 18"/>
          <p:cNvCxnSpPr/>
          <p:nvPr/>
        </p:nvCxnSpPr>
        <p:spPr>
          <a:xfrm flipH="1">
            <a:off x="3756025" y="1279525"/>
            <a:ext cx="808038" cy="28892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362200" y="2414588"/>
            <a:ext cx="1016000" cy="639763"/>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238250" y="3930650"/>
            <a:ext cx="760413" cy="963613"/>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98663" y="3930650"/>
            <a:ext cx="592138" cy="9525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875088" y="3878263"/>
            <a:ext cx="0" cy="100488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78200" y="2414588"/>
            <a:ext cx="496888" cy="474663"/>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 idx="4"/>
            <a:endCxn id="10" idx="0"/>
          </p:cNvCxnSpPr>
          <p:nvPr/>
        </p:nvCxnSpPr>
        <p:spPr>
          <a:xfrm flipH="1">
            <a:off x="5164138" y="3924300"/>
            <a:ext cx="635000" cy="9525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4" idx="4"/>
            <a:endCxn id="12" idx="0"/>
          </p:cNvCxnSpPr>
          <p:nvPr/>
        </p:nvCxnSpPr>
        <p:spPr>
          <a:xfrm>
            <a:off x="5799138" y="3924300"/>
            <a:ext cx="663575" cy="9525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4" idx="4"/>
            <a:endCxn id="13" idx="0"/>
          </p:cNvCxnSpPr>
          <p:nvPr/>
        </p:nvCxnSpPr>
        <p:spPr>
          <a:xfrm>
            <a:off x="7602538" y="3924300"/>
            <a:ext cx="144463" cy="9525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4" idx="4"/>
            <a:endCxn id="13" idx="0"/>
          </p:cNvCxnSpPr>
          <p:nvPr/>
        </p:nvCxnSpPr>
        <p:spPr>
          <a:xfrm>
            <a:off x="6462713" y="2528888"/>
            <a:ext cx="763588" cy="55562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4" idx="4"/>
            <a:endCxn id="13" idx="0"/>
          </p:cNvCxnSpPr>
          <p:nvPr/>
        </p:nvCxnSpPr>
        <p:spPr>
          <a:xfrm flipH="1">
            <a:off x="6175375" y="2528888"/>
            <a:ext cx="287338" cy="55562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 idx="4"/>
            <a:endCxn id="13" idx="0"/>
          </p:cNvCxnSpPr>
          <p:nvPr/>
        </p:nvCxnSpPr>
        <p:spPr>
          <a:xfrm>
            <a:off x="5318125" y="1279525"/>
            <a:ext cx="768350" cy="404813"/>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2" name="Text Box 31"/>
          <p:cNvSpPr txBox="1"/>
          <p:nvPr/>
        </p:nvSpPr>
        <p:spPr>
          <a:xfrm>
            <a:off x="342583" y="3878263"/>
            <a:ext cx="1036955" cy="737235"/>
          </a:xfrm>
          <a:prstGeom prst="rect">
            <a:avLst/>
          </a:prstGeom>
          <a:noFill/>
          <a:ln w="9525">
            <a:noFill/>
          </a:ln>
        </p:spPr>
        <p:txBody>
          <a:bodyPr wrap="none" anchor="t" anchorCtr="0">
            <a:spAutoFit/>
          </a:bodyPr>
          <a:p>
            <a:pPr algn="r"/>
            <a:r>
              <a:rPr lang="en-US" altLang="en-US" sz="1400">
                <a:solidFill>
                  <a:srgbClr val="C6D9F1"/>
                </a:solidFill>
                <a:latin typeface="Open Sans Condensed" panose="020B0806030504020204" charset="0"/>
                <a:cs typeface="Open Sans Condensed" panose="020B0806030504020204" charset="0"/>
              </a:rPr>
              <a:t>What model</a:t>
            </a:r>
            <a:endParaRPr lang="en-US" altLang="en-US" sz="1400">
              <a:solidFill>
                <a:srgbClr val="C6D9F1"/>
              </a:solidFill>
              <a:latin typeface="Open Sans Condensed" panose="020B0806030504020204" charset="0"/>
              <a:cs typeface="Open Sans Condensed" panose="020B0806030504020204" charset="0"/>
            </a:endParaRPr>
          </a:p>
          <a:p>
            <a:pPr algn="r"/>
            <a:r>
              <a:rPr lang="en-US" altLang="en-US" sz="1400">
                <a:solidFill>
                  <a:srgbClr val="C6D9F1"/>
                </a:solidFill>
                <a:latin typeface="Open Sans Condensed" panose="020B0806030504020204" charset="0"/>
                <a:cs typeface="Open Sans Condensed" panose="020B0806030504020204" charset="0"/>
              </a:rPr>
              <a:t>do we use?</a:t>
            </a:r>
            <a:endParaRPr lang="en-US" altLang="en-US" sz="1400">
              <a:solidFill>
                <a:srgbClr val="C6D9F1"/>
              </a:solidFill>
              <a:latin typeface="Open Sans Condensed" panose="020B0806030504020204" charset="0"/>
              <a:cs typeface="Open Sans Condensed" panose="020B0806030504020204" charset="0"/>
            </a:endParaRPr>
          </a:p>
          <a:p>
            <a:pPr algn="r"/>
            <a:r>
              <a:rPr lang="en-US" altLang="en-US" sz="1400">
                <a:solidFill>
                  <a:srgbClr val="C6D9F1"/>
                </a:solidFill>
                <a:latin typeface="Open Sans Condensed" panose="020B0806030504020204" charset="0"/>
                <a:cs typeface="Open Sans Condensed" panose="020B0806030504020204" charset="0"/>
              </a:rPr>
              <a:t>dZ/dt = ?</a:t>
            </a:r>
            <a:endParaRPr lang="en-US" altLang="en-US" sz="1400">
              <a:solidFill>
                <a:srgbClr val="C6D9F1"/>
              </a:solidFill>
              <a:latin typeface="Open Sans Condensed" panose="020B0806030504020204" charset="0"/>
              <a:cs typeface="Open Sans Condensed" panose="020B0806030504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5" grpId="0" animBg="1"/>
      <p:bldP spid="8" grpId="0" animBg="1"/>
      <p:bldP spid="16" grpId="0" animBg="1"/>
      <p:bldP spid="4" grpId="0" animBg="1"/>
      <p:bldP spid="14"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Title 1"/>
          <p:cNvSpPr>
            <a:spLocks noGrp="1"/>
          </p:cNvSpPr>
          <p:nvPr>
            <p:ph type="title"/>
          </p:nvPr>
        </p:nvSpPr>
        <p:spPr/>
        <p:txBody>
          <a:bodyPr lIns="91440" tIns="45720" rIns="91440" bIns="45720" anchor="ctr" anchorCtr="0"/>
          <a:p>
            <a:pPr defTabSz="914400">
              <a:buNone/>
            </a:pPr>
            <a:r>
              <a:rPr lang="en-US" altLang="en-US" kern="1200">
                <a:ea typeface="Ubuntu" charset="0"/>
              </a:rPr>
              <a:t>Methodological similarity</a:t>
            </a:r>
            <a:endParaRPr lang="en-US" altLang="en-US" kern="1200">
              <a:ea typeface="Ubuntu"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3" name="Picture 4"/>
          <p:cNvPicPr>
            <a:picLocks noChangeAspect="1"/>
          </p:cNvPicPr>
          <p:nvPr/>
        </p:nvPicPr>
        <p:blipFill>
          <a:blip r:embed="rId1">
            <a:clrChange>
              <a:clrFrom>
                <a:srgbClr val="000000"/>
              </a:clrFrom>
              <a:clrTo>
                <a:srgbClr val="000000">
                  <a:alpha val="0"/>
                </a:srgbClr>
              </a:clrTo>
            </a:clrChange>
          </a:blip>
          <a:srcRect l="12321" t="11111" b="12381"/>
          <a:stretch>
            <a:fillRect/>
          </a:stretch>
        </p:blipFill>
        <p:spPr>
          <a:xfrm rot="-5400000" flipV="1">
            <a:off x="1905000" y="-762000"/>
            <a:ext cx="5486400" cy="8991600"/>
          </a:xfrm>
          <a:prstGeom prst="rect">
            <a:avLst/>
          </a:prstGeom>
          <a:noFill/>
          <a:ln w="9525">
            <a:noFill/>
          </a:ln>
        </p:spPr>
      </p:pic>
      <p:sp>
        <p:nvSpPr>
          <p:cNvPr id="28674" name="Title 1"/>
          <p:cNvSpPr>
            <a:spLocks noGrp="1"/>
          </p:cNvSpPr>
          <p:nvPr>
            <p:ph type="title"/>
          </p:nvPr>
        </p:nvSpPr>
        <p:spPr>
          <a:xfrm>
            <a:off x="-1447800" y="5791200"/>
            <a:ext cx="8229600" cy="1143000"/>
          </a:xfrm>
        </p:spPr>
        <p:txBody>
          <a:bodyPr lIns="91440" tIns="45720" rIns="91440" bIns="45720" anchor="ctr" anchorCtr="0"/>
          <a:p>
            <a:pPr defTabSz="914400">
              <a:buNone/>
            </a:pPr>
            <a:r>
              <a:rPr lang="en-US" altLang="en-US" kern="1200" dirty="0">
                <a:ea typeface="Ubuntu" charset="0"/>
              </a:rPr>
              <a:t>Brownian Motion</a:t>
            </a:r>
            <a:endParaRPr lang="en-US" altLang="en-US" kern="1200" dirty="0">
              <a:ea typeface="Ubuntu" charset="0"/>
            </a:endParaRPr>
          </a:p>
        </p:txBody>
      </p:sp>
      <p:pic>
        <p:nvPicPr>
          <p:cNvPr id="28675" name="Picture 2"/>
          <p:cNvPicPr>
            <a:picLocks noChangeAspect="1"/>
          </p:cNvPicPr>
          <p:nvPr/>
        </p:nvPicPr>
        <p:blipFill>
          <a:blip r:embed="rId2">
            <a:clrChange>
              <a:clrFrom>
                <a:srgbClr val="FFFFFF"/>
              </a:clrFrom>
              <a:clrTo>
                <a:srgbClr val="FFFFFF">
                  <a:alpha val="0"/>
                </a:srgbClr>
              </a:clrTo>
            </a:clrChange>
          </a:blip>
          <a:srcRect l="8492" b="12169"/>
          <a:stretch>
            <a:fillRect/>
          </a:stretch>
        </p:blipFill>
        <p:spPr>
          <a:xfrm>
            <a:off x="152400" y="0"/>
            <a:ext cx="9220200" cy="1524000"/>
          </a:xfrm>
          <a:prstGeom prst="rect">
            <a:avLst/>
          </a:prstGeom>
          <a:noFill/>
          <a:ln w="9525">
            <a:noFill/>
          </a:ln>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523365" y="11430"/>
            <a:ext cx="5883910" cy="4365625"/>
          </a:xfrm>
          <a:prstGeom prst="rect">
            <a:avLst/>
          </a:prstGeom>
        </p:spPr>
      </p:pic>
      <p:pic>
        <p:nvPicPr>
          <p:cNvPr id="5" name="Picture 4"/>
          <p:cNvPicPr>
            <a:picLocks noChangeAspect="1"/>
          </p:cNvPicPr>
          <p:nvPr/>
        </p:nvPicPr>
        <p:blipFill>
          <a:blip r:embed="rId2"/>
          <a:stretch>
            <a:fillRect/>
          </a:stretch>
        </p:blipFill>
        <p:spPr>
          <a:xfrm>
            <a:off x="492125" y="4991100"/>
            <a:ext cx="1763395" cy="1855470"/>
          </a:xfrm>
          <a:prstGeom prst="rect">
            <a:avLst/>
          </a:prstGeom>
        </p:spPr>
      </p:pic>
      <p:pic>
        <p:nvPicPr>
          <p:cNvPr id="6" name="Picture 5"/>
          <p:cNvPicPr>
            <a:picLocks noChangeAspect="1"/>
          </p:cNvPicPr>
          <p:nvPr/>
        </p:nvPicPr>
        <p:blipFill>
          <a:blip r:embed="rId3"/>
          <a:stretch>
            <a:fillRect/>
          </a:stretch>
        </p:blipFill>
        <p:spPr>
          <a:xfrm>
            <a:off x="2255520" y="4982845"/>
            <a:ext cx="6452870" cy="19392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Title 1"/>
          <p:cNvSpPr>
            <a:spLocks noGrp="1"/>
          </p:cNvSpPr>
          <p:nvPr>
            <p:ph type="title"/>
          </p:nvPr>
        </p:nvSpPr>
        <p:spPr>
          <a:xfrm>
            <a:off x="212725" y="71438"/>
            <a:ext cx="8229600" cy="1143000"/>
          </a:xfrm>
        </p:spPr>
        <p:txBody>
          <a:bodyPr lIns="91440" tIns="45720" rIns="91440" bIns="45720" anchor="ctr" anchorCtr="0"/>
          <a:p>
            <a:pPr algn="l" defTabSz="914400">
              <a:buNone/>
            </a:pPr>
            <a:r>
              <a:rPr lang="en-US" altLang="en-US" sz="3600" kern="1200">
                <a:ea typeface="Ubuntu" charset="0"/>
              </a:rPr>
              <a:t>Replace </a:t>
            </a:r>
            <a:r>
              <a:rPr lang="en-US" altLang="en-US" sz="3600" i="1" kern="1200">
                <a:ea typeface="Ubuntu" charset="0"/>
              </a:rPr>
              <a:t>individuals</a:t>
            </a:r>
            <a:r>
              <a:rPr lang="en-US" altLang="en-US" sz="3600" kern="1200">
                <a:ea typeface="Ubuntu" charset="0"/>
              </a:rPr>
              <a:t> with </a:t>
            </a:r>
            <a:r>
              <a:rPr lang="en-US" altLang="en-US" sz="3600" i="1" kern="1200">
                <a:ea typeface="Ubuntu" charset="0"/>
              </a:rPr>
              <a:t>species</a:t>
            </a:r>
            <a:endParaRPr lang="en-US" altLang="en-US" sz="3600" i="1" kern="1200">
              <a:ea typeface="Ubuntu" charset="0"/>
            </a:endParaRPr>
          </a:p>
        </p:txBody>
      </p:sp>
      <p:sp>
        <p:nvSpPr>
          <p:cNvPr id="12290" name="Content Placeholder 4"/>
          <p:cNvSpPr>
            <a:spLocks noGrp="1"/>
          </p:cNvSpPr>
          <p:nvPr/>
        </p:nvSpPr>
        <p:spPr>
          <a:xfrm>
            <a:off x="285750" y="1019175"/>
            <a:ext cx="8839200" cy="4525963"/>
          </a:xfrm>
          <a:prstGeom prst="rect">
            <a:avLst/>
          </a:prstGeom>
          <a:noFill/>
          <a:ln w="9525">
            <a:noFill/>
          </a:ln>
        </p:spPr>
        <p:txBody>
          <a:bodyPr lIns="91440" tIns="45720" rIns="91440" bIns="45720" anchor="t" anchorCtr="0"/>
          <a:p>
            <a:pPr>
              <a:spcBef>
                <a:spcPct val="20000"/>
              </a:spcBef>
              <a:buClrTx/>
              <a:buFont typeface="Arial" panose="020B0604020202020204" pitchFamily="34" charset="0"/>
            </a:pPr>
            <a:r>
              <a:rPr lang="en-US" altLang="en-US" sz="2800" b="1" baseline="0" dirty="0">
                <a:solidFill>
                  <a:srgbClr val="D9D9D9"/>
                </a:solidFill>
                <a:latin typeface="Open Sans Condensed" panose="020B0806030504020204" charset="0"/>
                <a:cs typeface="Open Sans Condensed" panose="020B0806030504020204" charset="0"/>
              </a:rPr>
              <a:t>Basic idea: </a:t>
            </a:r>
            <a:endParaRPr lang="en-US" altLang="en-US" sz="2800" b="1" baseline="0" dirty="0">
              <a:solidFill>
                <a:srgbClr val="D9D9D9"/>
              </a:solidFill>
              <a:latin typeface="Open Sans Condensed" panose="020B0806030504020204" charset="0"/>
              <a:cs typeface="Open Sans Condensed" panose="020B0806030504020204" charset="0"/>
            </a:endParaRPr>
          </a:p>
          <a:p>
            <a:pPr>
              <a:spcBef>
                <a:spcPct val="20000"/>
              </a:spcBef>
              <a:buClrTx/>
              <a:buFont typeface="Arial" panose="020B0604020202020204" pitchFamily="34" charset="0"/>
            </a:pPr>
            <a:r>
              <a:rPr lang="en-US" altLang="en-US" sz="2800" b="1" i="1" baseline="0" dirty="0">
                <a:solidFill>
                  <a:srgbClr val="D9D9D9"/>
                </a:solidFill>
                <a:latin typeface="Open Sans Condensed" panose="020B0806030504020204" charset="0"/>
                <a:cs typeface="Open Sans Condensed" panose="020B0806030504020204" charset="0"/>
              </a:rPr>
              <a:t>Phylogeny</a:t>
            </a:r>
            <a:r>
              <a:rPr lang="en-US" altLang="en-US" sz="2800" b="1" baseline="0" dirty="0">
                <a:solidFill>
                  <a:srgbClr val="D9D9D9"/>
                </a:solidFill>
                <a:latin typeface="Open Sans Condensed" panose="020B0806030504020204" charset="0"/>
                <a:cs typeface="Open Sans Condensed" panose="020B0806030504020204" charset="0"/>
              </a:rPr>
              <a:t> provides </a:t>
            </a:r>
            <a:r>
              <a:rPr lang="en-US" altLang="en-US" sz="2800" b="1" i="1" baseline="0" dirty="0">
                <a:solidFill>
                  <a:srgbClr val="D9D9D9"/>
                </a:solidFill>
                <a:latin typeface="Open Sans Condensed" panose="020B0806030504020204" charset="0"/>
                <a:cs typeface="Open Sans Condensed" panose="020B0806030504020204" charset="0"/>
              </a:rPr>
              <a:t>structured knowledge</a:t>
            </a:r>
            <a:r>
              <a:rPr lang="en-US" altLang="en-US" sz="2800" b="1" baseline="0" dirty="0">
                <a:solidFill>
                  <a:srgbClr val="D9D9D9"/>
                </a:solidFill>
                <a:latin typeface="Open Sans Condensed" panose="020B0806030504020204" charset="0"/>
                <a:cs typeface="Open Sans Condensed" panose="020B0806030504020204" charset="0"/>
              </a:rPr>
              <a:t> and </a:t>
            </a:r>
            <a:r>
              <a:rPr lang="en-US" altLang="en-US" sz="2800" b="1" i="1" baseline="0" dirty="0">
                <a:solidFill>
                  <a:srgbClr val="D9D9D9"/>
                </a:solidFill>
                <a:latin typeface="Open Sans Condensed" panose="020B0806030504020204" charset="0"/>
                <a:cs typeface="Open Sans Condensed" panose="020B0806030504020204" charset="0"/>
              </a:rPr>
              <a:t>expected </a:t>
            </a:r>
            <a:r>
              <a:rPr lang="en-US" altLang="en-US" sz="2800" b="1" i="1" baseline="0" dirty="0">
                <a:solidFill>
                  <a:srgbClr val="D9D9D9"/>
                </a:solidFill>
                <a:latin typeface="Open Sans Condensed" panose="020B0806030504020204" charset="0"/>
                <a:cs typeface="Open Sans Condensed" panose="020B0806030504020204" charset="0"/>
              </a:rPr>
              <a:t>similarity </a:t>
            </a:r>
            <a:r>
              <a:rPr lang="en-US" altLang="en-US" sz="2800" b="1" baseline="0" dirty="0">
                <a:solidFill>
                  <a:srgbClr val="D9D9D9"/>
                </a:solidFill>
                <a:latin typeface="Open Sans Condensed" panose="020B0806030504020204" charset="0"/>
                <a:cs typeface="Open Sans Condensed" panose="020B0806030504020204" charset="0"/>
              </a:rPr>
              <a:t>betwen relatives, allowing partitioning of </a:t>
            </a:r>
            <a:r>
              <a:rPr lang="en-US" altLang="en-US" sz="2800" b="1" i="1" baseline="0" dirty="0">
                <a:solidFill>
                  <a:srgbClr val="D9D9D9"/>
                </a:solidFill>
                <a:latin typeface="Open Sans Condensed" panose="020B0806030504020204" charset="0"/>
                <a:cs typeface="Open Sans Condensed" panose="020B0806030504020204" charset="0"/>
              </a:rPr>
              <a:t>phenotypic variance</a:t>
            </a:r>
            <a:r>
              <a:rPr lang="en-US" altLang="en-US" sz="2800" b="1" baseline="0" dirty="0">
                <a:solidFill>
                  <a:srgbClr val="D9D9D9"/>
                </a:solidFill>
                <a:latin typeface="Open Sans Condensed" panose="020B0806030504020204" charset="0"/>
                <a:cs typeface="Open Sans Condensed" panose="020B0806030504020204" charset="0"/>
              </a:rPr>
              <a:t> </a:t>
            </a:r>
            <a:r>
              <a:rPr lang="en-US" altLang="en-US" sz="2800" b="1" i="1" baseline="0" dirty="0">
                <a:solidFill>
                  <a:srgbClr val="D9D9D9"/>
                </a:solidFill>
                <a:latin typeface="Open Sans Condensed" panose="020B0806030504020204" charset="0"/>
                <a:cs typeface="Open Sans Condensed" panose="020B0806030504020204" charset="0"/>
              </a:rPr>
              <a:t>among species</a:t>
            </a:r>
            <a:r>
              <a:rPr lang="en-US" altLang="en-US" sz="2800" b="1" baseline="0" dirty="0">
                <a:solidFill>
                  <a:srgbClr val="D9D9D9"/>
                </a:solidFill>
                <a:latin typeface="Open Sans Condensed" panose="020B0806030504020204" charset="0"/>
                <a:cs typeface="Open Sans Condensed" panose="020B0806030504020204" charset="0"/>
              </a:rPr>
              <a:t> and estimation of </a:t>
            </a:r>
            <a:r>
              <a:rPr lang="en-US" altLang="en-US" sz="2800" b="1" i="1" baseline="0" dirty="0">
                <a:solidFill>
                  <a:srgbClr val="D9D9D9"/>
                </a:solidFill>
                <a:latin typeface="Open Sans Condensed" panose="020B0806030504020204" charset="0"/>
                <a:cs typeface="Open Sans Condensed" panose="020B0806030504020204" charset="0"/>
              </a:rPr>
              <a:t>“phylogenetic heritability” AKA phylogenetic signal</a:t>
            </a:r>
            <a:endParaRPr lang="en-US" altLang="en-US" sz="2800" b="1" i="1" baseline="0" dirty="0">
              <a:solidFill>
                <a:srgbClr val="D9D9D9"/>
              </a:solidFill>
              <a:latin typeface="Open Sans Condensed" panose="020B0806030504020204" charset="0"/>
              <a:ea typeface="Ubuntu" charset="0"/>
              <a:cs typeface="Open Sans Condensed" panose="020B0806030504020204" charset="0"/>
            </a:endParaRPr>
          </a:p>
        </p:txBody>
      </p:sp>
      <p:pic>
        <p:nvPicPr>
          <p:cNvPr id="12291" name="Picture 3"/>
          <p:cNvPicPr>
            <a:picLocks noChangeAspect="1"/>
          </p:cNvPicPr>
          <p:nvPr/>
        </p:nvPicPr>
        <p:blipFill>
          <a:blip r:embed="rId1"/>
          <a:stretch>
            <a:fillRect/>
          </a:stretch>
        </p:blipFill>
        <p:spPr>
          <a:xfrm>
            <a:off x="5940425" y="3595688"/>
            <a:ext cx="3065463" cy="3182937"/>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57480" y="-53975"/>
            <a:ext cx="8828405" cy="6817360"/>
          </a:xfrm>
          <a:prstGeom prst="rect">
            <a:avLst/>
          </a:prstGeom>
        </p:spPr>
      </p:pic>
      <p:sp>
        <p:nvSpPr>
          <p:cNvPr id="5" name="Text Box 4"/>
          <p:cNvSpPr txBox="1"/>
          <p:nvPr/>
        </p:nvSpPr>
        <p:spPr>
          <a:xfrm rot="19620000">
            <a:off x="5528945" y="5213350"/>
            <a:ext cx="1559560" cy="368300"/>
          </a:xfrm>
          <a:prstGeom prst="rect">
            <a:avLst/>
          </a:prstGeom>
          <a:solidFill>
            <a:schemeClr val="bg1">
              <a:lumMod val="95000"/>
            </a:schemeClr>
          </a:solidFill>
        </p:spPr>
        <p:txBody>
          <a:bodyPr wrap="none" rtlCol="0">
            <a:spAutoFit/>
          </a:bodyPr>
          <a:p>
            <a:r>
              <a:rPr lang="en-US" altLang="en-US" b="1">
                <a:solidFill>
                  <a:srgbClr val="FF0000"/>
                </a:solidFill>
              </a:rPr>
              <a:t>Phylogenetic</a:t>
            </a:r>
            <a:endParaRPr lang="en-US" altLang="en-US" b="1">
              <a:solidFill>
                <a:srgbClr val="FF0000"/>
              </a:solidFill>
            </a:endParaRPr>
          </a:p>
        </p:txBody>
      </p:sp>
      <p:sp>
        <p:nvSpPr>
          <p:cNvPr id="6" name="Text Box 5"/>
          <p:cNvSpPr txBox="1"/>
          <p:nvPr/>
        </p:nvSpPr>
        <p:spPr>
          <a:xfrm rot="19920000">
            <a:off x="3533775" y="1303655"/>
            <a:ext cx="1704975" cy="368300"/>
          </a:xfrm>
          <a:prstGeom prst="rect">
            <a:avLst/>
          </a:prstGeom>
          <a:solidFill>
            <a:schemeClr val="bg1">
              <a:lumMod val="95000"/>
            </a:schemeClr>
          </a:solidFill>
        </p:spPr>
        <p:txBody>
          <a:bodyPr wrap="none" rtlCol="0">
            <a:spAutoFit/>
          </a:bodyPr>
          <a:p>
            <a:r>
              <a:rPr lang="en-US" altLang="en-US" b="1">
                <a:solidFill>
                  <a:srgbClr val="FF0000"/>
                </a:solidFill>
              </a:rPr>
              <a:t>Species Means</a:t>
            </a:r>
            <a:endParaRPr lang="en-US" altLang="en-US"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en-US"/>
              <a:t>What's different?</a:t>
            </a:r>
            <a:endParaRPr lang="en-US" altLang="en-US"/>
          </a:p>
        </p:txBody>
      </p:sp>
      <p:sp>
        <p:nvSpPr>
          <p:cNvPr id="3" name="Content Placeholder 2"/>
          <p:cNvSpPr>
            <a:spLocks noGrp="1"/>
          </p:cNvSpPr>
          <p:nvPr>
            <p:ph idx="1"/>
          </p:nvPr>
        </p:nvSpPr>
        <p:spPr>
          <a:xfrm>
            <a:off x="457200" y="1524000"/>
            <a:ext cx="8229600" cy="4525963"/>
          </a:xfrm>
        </p:spPr>
        <p:txBody>
          <a:bodyPr/>
          <a:p>
            <a:pPr marL="0" indent="0">
              <a:buNone/>
            </a:pPr>
            <a:r>
              <a:rPr lang="en-US" altLang="en-US"/>
              <a:t>Entries of </a:t>
            </a:r>
            <a:r>
              <a:rPr lang="en-US" altLang="en-US" b="1" i="1"/>
              <a:t>A</a:t>
            </a:r>
            <a:r>
              <a:rPr lang="en-US" altLang="en-US" b="1"/>
              <a:t> </a:t>
            </a:r>
            <a:r>
              <a:rPr lang="en-US" altLang="en-US"/>
              <a:t>in pedigrees vs. phylogenies</a:t>
            </a:r>
            <a:endParaRPr lang="en-US" altLang="en-US"/>
          </a:p>
          <a:p>
            <a:pPr marL="0" indent="0">
              <a:buNone/>
            </a:pPr>
            <a:r>
              <a:rPr lang="en-US" altLang="en-US"/>
              <a:t>	Mendelian laws: Coefficient of 	relatedness = 0.5 for parents &amp; offspring</a:t>
            </a:r>
            <a:endParaRPr lang="en-US" altLang="en-US"/>
          </a:p>
          <a:p>
            <a:pPr marL="0" indent="0">
              <a:buNone/>
            </a:pPr>
            <a:endParaRPr lang="en-US" altLang="en-US"/>
          </a:p>
          <a:p>
            <a:pPr marL="0" indent="0">
              <a:buNone/>
            </a:pPr>
            <a:r>
              <a:rPr lang="en-US" altLang="en-US"/>
              <a:t>	Assumption of constant rate Brownian 	Motion: Covariance proportional to branch 	lengths. Equally well justified?</a:t>
            </a:r>
            <a:endParaRPr lang="en-US" altLang="en-US"/>
          </a:p>
          <a:p>
            <a:pPr marL="0" indent="0">
              <a:buNone/>
            </a:pPr>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en-US"/>
              <a:t>What's different?</a:t>
            </a:r>
            <a:endParaRPr lang="en-US" altLang="en-US"/>
          </a:p>
        </p:txBody>
      </p:sp>
      <p:sp>
        <p:nvSpPr>
          <p:cNvPr id="3" name="Content Placeholder 2"/>
          <p:cNvSpPr>
            <a:spLocks noGrp="1"/>
          </p:cNvSpPr>
          <p:nvPr>
            <p:ph idx="1"/>
          </p:nvPr>
        </p:nvSpPr>
        <p:spPr>
          <a:xfrm>
            <a:off x="457200" y="1525270"/>
            <a:ext cx="8229600" cy="4525963"/>
          </a:xfrm>
        </p:spPr>
        <p:txBody>
          <a:bodyPr/>
          <a:p>
            <a:pPr marL="0" indent="0">
              <a:buNone/>
            </a:pPr>
            <a:r>
              <a:rPr lang="en-US" altLang="en-US"/>
              <a:t>Interpretation of </a:t>
            </a:r>
            <a:r>
              <a:rPr lang="en-US" altLang="en-US" b="1" i="1">
                <a:latin typeface="Arial" panose="020B0604020202020204" pitchFamily="34" charset="0"/>
                <a:cs typeface="Arial" panose="020B0604020202020204" pitchFamily="34" charset="0"/>
              </a:rPr>
              <a:t>σ</a:t>
            </a:r>
            <a:r>
              <a:rPr lang="en-US" altLang="en-US" b="1" i="1" baseline="30000">
                <a:latin typeface="Arial" panose="020B0604020202020204" pitchFamily="34" charset="0"/>
                <a:cs typeface="Arial" panose="020B0604020202020204" pitchFamily="34" charset="0"/>
              </a:rPr>
              <a:t>2</a:t>
            </a:r>
            <a:r>
              <a:rPr lang="en-US" altLang="en-US" b="1" i="1" baseline="-25000">
                <a:latin typeface="Arial" panose="020B0604020202020204" pitchFamily="34" charset="0"/>
                <a:cs typeface="Arial" panose="020B0604020202020204" pitchFamily="34" charset="0"/>
              </a:rPr>
              <a:t>a</a:t>
            </a:r>
            <a:r>
              <a:rPr lang="en-US" altLang="en-US" i="1">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&amp;</a:t>
            </a:r>
            <a:r>
              <a:rPr lang="en-US" altLang="en-US" i="1">
                <a:latin typeface="Arial" panose="020B0604020202020204" pitchFamily="34" charset="0"/>
                <a:cs typeface="Arial" panose="020B0604020202020204" pitchFamily="34" charset="0"/>
              </a:rPr>
              <a:t> </a:t>
            </a:r>
            <a:r>
              <a:rPr lang="en-US" altLang="en-US" b="1" i="1">
                <a:latin typeface="Arial" panose="020B0604020202020204" pitchFamily="34" charset="0"/>
                <a:cs typeface="Arial" panose="020B0604020202020204" pitchFamily="34" charset="0"/>
                <a:sym typeface="+mn-ea"/>
              </a:rPr>
              <a:t>σ</a:t>
            </a:r>
            <a:r>
              <a:rPr lang="en-US" altLang="en-US" b="1" i="1" baseline="30000">
                <a:latin typeface="Arial" panose="020B0604020202020204" pitchFamily="34" charset="0"/>
                <a:cs typeface="Arial" panose="020B0604020202020204" pitchFamily="34" charset="0"/>
                <a:sym typeface="+mn-ea"/>
              </a:rPr>
              <a:t>2</a:t>
            </a:r>
            <a:r>
              <a:rPr lang="en-US" altLang="en-US" b="1" i="1" baseline="-25000">
                <a:latin typeface="Arial" panose="020B0604020202020204" pitchFamily="34" charset="0"/>
                <a:cs typeface="Arial" panose="020B0604020202020204" pitchFamily="34" charset="0"/>
                <a:sym typeface="+mn-ea"/>
              </a:rPr>
              <a:t>e</a:t>
            </a:r>
            <a:r>
              <a:rPr lang="en-US" altLang="en-US"/>
              <a:t>	</a:t>
            </a:r>
            <a:endParaRPr lang="en-US" altLang="en-US"/>
          </a:p>
          <a:p>
            <a:pPr marL="0" indent="0">
              <a:buNone/>
            </a:pPr>
            <a:r>
              <a:rPr lang="en-US" altLang="en-US"/>
              <a:t>	</a:t>
            </a:r>
            <a:br>
              <a:rPr lang="en-US" altLang="en-US"/>
            </a:br>
            <a:r>
              <a:rPr lang="en-US" altLang="en-US"/>
              <a:t>	Additive genetic variance &amp; Environmental 	variance.</a:t>
            </a:r>
            <a:endParaRPr lang="en-US" altLang="en-US"/>
          </a:p>
          <a:p>
            <a:pPr marL="0" indent="0">
              <a:buNone/>
            </a:pPr>
            <a:r>
              <a:rPr lang="en-US" altLang="en-US"/>
              <a:t>	Multivariate </a:t>
            </a:r>
            <a:r>
              <a:rPr lang="en-US" altLang="en-US" b="1" i="1">
                <a:latin typeface="Arial" panose="020B0604020202020204" pitchFamily="34" charset="0"/>
                <a:cs typeface="Arial" panose="020B0604020202020204" pitchFamily="34" charset="0"/>
                <a:sym typeface="+mn-ea"/>
              </a:rPr>
              <a:t>σ</a:t>
            </a:r>
            <a:r>
              <a:rPr lang="en-US" altLang="en-US" b="1" i="1" baseline="30000">
                <a:latin typeface="Arial" panose="020B0604020202020204" pitchFamily="34" charset="0"/>
                <a:cs typeface="Arial" panose="020B0604020202020204" pitchFamily="34" charset="0"/>
                <a:sym typeface="+mn-ea"/>
              </a:rPr>
              <a:t>2</a:t>
            </a:r>
            <a:r>
              <a:rPr lang="en-US" altLang="en-US" b="1" i="1" baseline="-25000">
                <a:latin typeface="Arial" panose="020B0604020202020204" pitchFamily="34" charset="0"/>
                <a:cs typeface="Arial" panose="020B0604020202020204" pitchFamily="34" charset="0"/>
                <a:sym typeface="+mn-ea"/>
              </a:rPr>
              <a:t>a </a:t>
            </a:r>
            <a:r>
              <a:rPr lang="en-US" altLang="en-US" b="1" i="1">
                <a:latin typeface="Arial" panose="020B0604020202020204" pitchFamily="34" charset="0"/>
                <a:cs typeface="Arial" panose="020B0604020202020204" pitchFamily="34" charset="0"/>
                <a:sym typeface="+mn-ea"/>
              </a:rPr>
              <a:t>= G-matrix</a:t>
            </a:r>
            <a:endParaRPr lang="en-US" altLang="en-US"/>
          </a:p>
          <a:p>
            <a:pPr marL="0" indent="0">
              <a:buNone/>
            </a:pPr>
            <a:r>
              <a:rPr lang="en-US" altLang="en-US"/>
              <a:t>	</a:t>
            </a:r>
            <a:endParaRPr lang="en-US" altLang="en-US"/>
          </a:p>
          <a:p>
            <a:pPr marL="0" indent="0">
              <a:buNone/>
            </a:pPr>
            <a:r>
              <a:rPr lang="en-US" altLang="en-US"/>
              <a:t>	Brownian Motion rate &amp; non-	phylogenetic variance</a:t>
            </a:r>
            <a:endParaRPr lang="en-US" altLang="en-US"/>
          </a:p>
          <a:p>
            <a:pPr marL="0" indent="0">
              <a:buNone/>
            </a:pPr>
            <a:r>
              <a:rPr lang="en-US" altLang="en-US"/>
              <a:t>	</a:t>
            </a:r>
            <a:r>
              <a:rPr lang="en-US" altLang="en-US">
                <a:sym typeface="+mn-ea"/>
              </a:rPr>
              <a:t>Multivariate </a:t>
            </a:r>
            <a:r>
              <a:rPr lang="en-US" altLang="en-US" b="1" i="1">
                <a:latin typeface="Arial" panose="020B0604020202020204" pitchFamily="34" charset="0"/>
                <a:cs typeface="Arial" panose="020B0604020202020204" pitchFamily="34" charset="0"/>
                <a:sym typeface="+mn-ea"/>
              </a:rPr>
              <a:t>σ</a:t>
            </a:r>
            <a:r>
              <a:rPr lang="en-US" altLang="en-US" b="1" i="1" baseline="30000">
                <a:latin typeface="Arial" panose="020B0604020202020204" pitchFamily="34" charset="0"/>
                <a:cs typeface="Arial" panose="020B0604020202020204" pitchFamily="34" charset="0"/>
                <a:sym typeface="+mn-ea"/>
              </a:rPr>
              <a:t>2</a:t>
            </a:r>
            <a:r>
              <a:rPr lang="en-US" altLang="en-US" b="1" i="1" baseline="-25000">
                <a:latin typeface="Arial" panose="020B0604020202020204" pitchFamily="34" charset="0"/>
                <a:cs typeface="Arial" panose="020B0604020202020204" pitchFamily="34" charset="0"/>
                <a:sym typeface="+mn-ea"/>
              </a:rPr>
              <a:t>a </a:t>
            </a:r>
            <a:r>
              <a:rPr lang="en-US" altLang="en-US" b="1" i="1">
                <a:latin typeface="Arial" panose="020B0604020202020204" pitchFamily="34" charset="0"/>
                <a:cs typeface="Arial" panose="020B0604020202020204" pitchFamily="34" charset="0"/>
                <a:sym typeface="+mn-ea"/>
              </a:rPr>
              <a:t>= </a:t>
            </a:r>
            <a:r>
              <a:rPr lang="en-US" altLang="en-US" b="1" i="1">
                <a:latin typeface="Arial" panose="020B0604020202020204" pitchFamily="34" charset="0"/>
                <a:cs typeface="Arial" panose="020B0604020202020204" pitchFamily="34" charset="0"/>
                <a:sym typeface="+mn-ea"/>
              </a:rPr>
              <a:t>R</a:t>
            </a:r>
            <a:r>
              <a:rPr lang="en-US" altLang="en-US" b="1" i="1">
                <a:latin typeface="Arial" panose="020B0604020202020204" pitchFamily="34" charset="0"/>
                <a:cs typeface="Arial" panose="020B0604020202020204" pitchFamily="34" charset="0"/>
                <a:sym typeface="+mn-ea"/>
              </a:rPr>
              <a:t>-matrix</a:t>
            </a:r>
            <a:endParaRPr lang="en-US" altLang="en-US"/>
          </a:p>
          <a:p>
            <a:pPr marL="0" indent="0">
              <a:buNone/>
            </a:pPr>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mc:AlternateContent xmlns:mc="http://schemas.openxmlformats.org/markup-compatibility/2006">
        <mc:Choice xmlns:a14="http://schemas.microsoft.com/office/drawing/2010/main" Requires="a14">
          <p:sp>
            <p:nvSpPr>
              <p:cNvPr id="4" name="Text Box 3"/>
              <p:cNvSpPr txBox="1"/>
              <p:nvPr/>
            </p:nvSpPr>
            <p:spPr>
              <a:xfrm>
                <a:off x="6350" y="135890"/>
                <a:ext cx="5828665" cy="1869440"/>
              </a:xfrm>
              <a:prstGeom prst="rect">
                <a:avLst/>
              </a:prstGeom>
              <a:noFill/>
            </p:spPr>
            <p:txBody>
              <a:bodyPr wrap="square" rtlCol="0" anchor="t">
                <a:spAutoFit/>
              </a:bodyPr>
              <a:p>
                <a:pPr algn="l"/>
                <a14:m>
                  <m:oMathPara xmlns:m="http://schemas.openxmlformats.org/officeDocument/2006/math">
                    <m:oMathParaPr>
                      <m:jc m:val="centerGroup"/>
                    </m:oMathParaPr>
                    <m:oMath xmlns:m="http://schemas.openxmlformats.org/officeDocument/2006/math">
                      <m:r>
                        <a:rPr lang="en-US" sz="4400" b="1" i="1">
                          <a:solidFill>
                            <a:schemeClr val="bg1">
                              <a:lumMod val="85000"/>
                            </a:schemeClr>
                          </a:solidFill>
                          <a:latin typeface="DejaVu Math TeX Gyre" panose="02000503000000000000" charset="0"/>
                          <a:cs typeface="DejaVu Math TeX Gyre" panose="02000503000000000000" charset="0"/>
                        </a:rPr>
                        <m:t>𝑮</m:t>
                      </m:r>
                      <m:r>
                        <a:rPr lang="en-US" sz="4400" b="1" i="1">
                          <a:solidFill>
                            <a:schemeClr val="bg1">
                              <a:lumMod val="85000"/>
                            </a:schemeClr>
                          </a:solidFill>
                          <a:latin typeface="DejaVu Math TeX Gyre" panose="02000503000000000000" charset="0"/>
                          <a:cs typeface="DejaVu Math TeX Gyre" panose="02000503000000000000" charset="0"/>
                        </a:rPr>
                        <m:t> = </m:t>
                      </m:r>
                      <m:m>
                        <m:mPr>
                          <m:mcs>
                            <m:mc>
                              <m:mcPr>
                                <m:count m:val="2"/>
                                <m:mcJc m:val="center"/>
                              </m:mcPr>
                            </m:mc>
                          </m:mcs>
                          <m:ctrlPr>
                            <a:rPr lang="en-US" sz="4400" b="1" i="1">
                              <a:solidFill>
                                <a:schemeClr val="bg1">
                                  <a:lumMod val="85000"/>
                                </a:schemeClr>
                              </a:solidFill>
                              <a:latin typeface="DejaVu Math TeX Gyre" panose="02000503000000000000" charset="0"/>
                              <a:cs typeface="DejaVu Math TeX Gyre" panose="02000503000000000000" charset="0"/>
                            </a:rPr>
                          </m:ctrlPr>
                        </m:mPr>
                        <m:mr>
                          <m:e>
                            <m:sSubSup>
                              <m:sSubSupPr>
                                <m:ctrlPr>
                                  <a:rPr lang="en-US" sz="4400" b="1" i="1">
                                    <a:solidFill>
                                      <a:schemeClr val="bg1">
                                        <a:lumMod val="85000"/>
                                      </a:schemeClr>
                                    </a:solidFill>
                                    <a:latin typeface="DejaVu Math TeX Gyre" panose="02000503000000000000" charset="0"/>
                                    <a:cs typeface="DejaVu Math TeX Gyre" panose="02000503000000000000" charset="0"/>
                                  </a:rPr>
                                </m:ctrlPr>
                              </m:sSubSupPr>
                              <m:e>
                                <m:r>
                                  <a:rPr lang="en-US" sz="4400" b="1" i="1">
                                    <a:solidFill>
                                      <a:schemeClr val="bg1">
                                        <a:lumMod val="85000"/>
                                      </a:schemeClr>
                                    </a:solidFill>
                                    <a:latin typeface="DejaVu Math TeX Gyre" panose="02000503000000000000" charset="0"/>
                                    <a:cs typeface="DejaVu Math TeX Gyre" panose="02000503000000000000" charset="0"/>
                                  </a:rPr>
                                  <m:t>𝝈</m:t>
                                </m:r>
                              </m:e>
                              <m:sub>
                                <m:r>
                                  <a:rPr lang="en-US" sz="4400" b="1" i="1">
                                    <a:solidFill>
                                      <a:schemeClr val="bg1">
                                        <a:lumMod val="85000"/>
                                      </a:schemeClr>
                                    </a:solidFill>
                                    <a:latin typeface="DejaVu Math TeX Gyre" panose="02000503000000000000" charset="0"/>
                                    <a:cs typeface="DejaVu Math TeX Gyre" panose="02000503000000000000" charset="0"/>
                                  </a:rPr>
                                  <m:t>𝟏𝟏</m:t>
                                </m:r>
                              </m:sub>
                              <m:sup>
                                <m:r>
                                  <a:rPr lang="en-US" sz="4400" b="1" i="1">
                                    <a:solidFill>
                                      <a:schemeClr val="bg1">
                                        <a:lumMod val="85000"/>
                                      </a:schemeClr>
                                    </a:solidFill>
                                    <a:latin typeface="DejaVu Math TeX Gyre" panose="02000503000000000000" charset="0"/>
                                    <a:cs typeface="DejaVu Math TeX Gyre" panose="02000503000000000000" charset="0"/>
                                  </a:rPr>
                                  <m:t>𝟐</m:t>
                                </m:r>
                              </m:sup>
                            </m:sSubSup>
                          </m:e>
                          <m:e>
                            <m:sSubSup>
                              <m:sSubSupPr>
                                <m:ctrlPr>
                                  <a:rPr lang="en-US" sz="4400" b="1" i="1">
                                    <a:solidFill>
                                      <a:schemeClr val="bg1">
                                        <a:lumMod val="85000"/>
                                      </a:schemeClr>
                                    </a:solidFill>
                                    <a:latin typeface="DejaVu Math TeX Gyre" panose="02000503000000000000" charset="0"/>
                                    <a:cs typeface="DejaVu Math TeX Gyre" panose="02000503000000000000" charset="0"/>
                                  </a:rPr>
                                </m:ctrlPr>
                              </m:sSubSupPr>
                              <m:e>
                                <m:r>
                                  <a:rPr lang="en-US" sz="4400" b="1" i="1">
                                    <a:solidFill>
                                      <a:schemeClr val="bg1">
                                        <a:lumMod val="85000"/>
                                      </a:schemeClr>
                                    </a:solidFill>
                                    <a:latin typeface="DejaVu Math TeX Gyre" panose="02000503000000000000" charset="0"/>
                                    <a:cs typeface="DejaVu Math TeX Gyre" panose="02000503000000000000" charset="0"/>
                                  </a:rPr>
                                  <m:t>𝝈</m:t>
                                </m:r>
                              </m:e>
                              <m:sub>
                                <m:r>
                                  <a:rPr lang="en-US" sz="4400" b="1" i="1">
                                    <a:solidFill>
                                      <a:schemeClr val="bg1">
                                        <a:lumMod val="85000"/>
                                      </a:schemeClr>
                                    </a:solidFill>
                                    <a:latin typeface="DejaVu Math TeX Gyre" panose="02000503000000000000" charset="0"/>
                                    <a:cs typeface="DejaVu Math TeX Gyre" panose="02000503000000000000" charset="0"/>
                                  </a:rPr>
                                  <m:t>𝟏𝟐</m:t>
                                </m:r>
                              </m:sub>
                              <m:sup>
                                <m:r>
                                  <a:rPr lang="en-US" sz="4400" b="1" i="1">
                                    <a:solidFill>
                                      <a:schemeClr val="bg1">
                                        <a:lumMod val="85000"/>
                                      </a:schemeClr>
                                    </a:solidFill>
                                    <a:latin typeface="DejaVu Math TeX Gyre" panose="02000503000000000000" charset="0"/>
                                    <a:cs typeface="DejaVu Math TeX Gyre" panose="02000503000000000000" charset="0"/>
                                  </a:rPr>
                                  <m:t>𝟐</m:t>
                                </m:r>
                              </m:sup>
                            </m:sSubSup>
                          </m:e>
                        </m:mr>
                        <m:mr>
                          <m:e>
                            <m:sSubSup>
                              <m:sSubSupPr>
                                <m:ctrlPr>
                                  <a:rPr lang="en-US" sz="4400" b="1" i="1">
                                    <a:solidFill>
                                      <a:schemeClr val="bg1">
                                        <a:lumMod val="85000"/>
                                      </a:schemeClr>
                                    </a:solidFill>
                                    <a:latin typeface="DejaVu Math TeX Gyre" panose="02000503000000000000" charset="0"/>
                                    <a:cs typeface="DejaVu Math TeX Gyre" panose="02000503000000000000" charset="0"/>
                                  </a:rPr>
                                </m:ctrlPr>
                              </m:sSubSupPr>
                              <m:e>
                                <m:r>
                                  <a:rPr lang="en-US" sz="4400" b="1" i="1">
                                    <a:solidFill>
                                      <a:schemeClr val="bg1">
                                        <a:lumMod val="85000"/>
                                      </a:schemeClr>
                                    </a:solidFill>
                                    <a:latin typeface="DejaVu Math TeX Gyre" panose="02000503000000000000" charset="0"/>
                                    <a:cs typeface="DejaVu Math TeX Gyre" panose="02000503000000000000" charset="0"/>
                                  </a:rPr>
                                  <m:t>𝝈</m:t>
                                </m:r>
                              </m:e>
                              <m:sub>
                                <m:r>
                                  <a:rPr lang="en-US" sz="4400" b="1" i="1">
                                    <a:solidFill>
                                      <a:schemeClr val="bg1">
                                        <a:lumMod val="85000"/>
                                      </a:schemeClr>
                                    </a:solidFill>
                                    <a:latin typeface="DejaVu Math TeX Gyre" panose="02000503000000000000" charset="0"/>
                                    <a:cs typeface="DejaVu Math TeX Gyre" panose="02000503000000000000" charset="0"/>
                                  </a:rPr>
                                  <m:t>𝟏𝟐</m:t>
                                </m:r>
                              </m:sub>
                              <m:sup>
                                <m:r>
                                  <a:rPr lang="en-US" sz="4400" b="1" i="1">
                                    <a:solidFill>
                                      <a:schemeClr val="bg1">
                                        <a:lumMod val="85000"/>
                                      </a:schemeClr>
                                    </a:solidFill>
                                    <a:latin typeface="DejaVu Math TeX Gyre" panose="02000503000000000000" charset="0"/>
                                    <a:cs typeface="DejaVu Math TeX Gyre" panose="02000503000000000000" charset="0"/>
                                  </a:rPr>
                                  <m:t>𝟐</m:t>
                                </m:r>
                              </m:sup>
                            </m:sSubSup>
                          </m:e>
                          <m:e>
                            <m:sSubSup>
                              <m:sSubSupPr>
                                <m:ctrlPr>
                                  <a:rPr lang="en-US" sz="4400" b="1" i="1">
                                    <a:solidFill>
                                      <a:schemeClr val="bg1">
                                        <a:lumMod val="85000"/>
                                      </a:schemeClr>
                                    </a:solidFill>
                                    <a:latin typeface="DejaVu Math TeX Gyre" panose="02000503000000000000" charset="0"/>
                                    <a:cs typeface="DejaVu Math TeX Gyre" panose="02000503000000000000" charset="0"/>
                                  </a:rPr>
                                </m:ctrlPr>
                              </m:sSubSupPr>
                              <m:e>
                                <m:r>
                                  <a:rPr lang="en-US" sz="4400" b="1" i="1">
                                    <a:solidFill>
                                      <a:schemeClr val="bg1">
                                        <a:lumMod val="85000"/>
                                      </a:schemeClr>
                                    </a:solidFill>
                                    <a:latin typeface="DejaVu Math TeX Gyre" panose="02000503000000000000" charset="0"/>
                                    <a:cs typeface="DejaVu Math TeX Gyre" panose="02000503000000000000" charset="0"/>
                                  </a:rPr>
                                  <m:t>𝝈</m:t>
                                </m:r>
                              </m:e>
                              <m:sub>
                                <m:r>
                                  <a:rPr lang="en-US" sz="4400" b="1" i="1">
                                    <a:solidFill>
                                      <a:schemeClr val="bg1">
                                        <a:lumMod val="85000"/>
                                      </a:schemeClr>
                                    </a:solidFill>
                                    <a:latin typeface="DejaVu Math TeX Gyre" panose="02000503000000000000" charset="0"/>
                                    <a:cs typeface="DejaVu Math TeX Gyre" panose="02000503000000000000" charset="0"/>
                                  </a:rPr>
                                  <m:t>𝟐𝟐</m:t>
                                </m:r>
                              </m:sub>
                              <m:sup>
                                <m:r>
                                  <a:rPr lang="en-US" sz="4400" b="1" i="1">
                                    <a:solidFill>
                                      <a:schemeClr val="bg1">
                                        <a:lumMod val="85000"/>
                                      </a:schemeClr>
                                    </a:solidFill>
                                    <a:latin typeface="DejaVu Math TeX Gyre" panose="02000503000000000000" charset="0"/>
                                    <a:cs typeface="DejaVu Math TeX Gyre" panose="02000503000000000000" charset="0"/>
                                  </a:rPr>
                                  <m:t>𝟐</m:t>
                                </m:r>
                              </m:sup>
                            </m:sSubSup>
                          </m:e>
                        </m:mr>
                      </m:m>
                    </m:oMath>
                  </m:oMathPara>
                </a14:m>
                <a:endParaRPr lang="en-US" sz="4400" b="1" i="1">
                  <a:solidFill>
                    <a:schemeClr val="bg1">
                      <a:lumMod val="85000"/>
                    </a:schemeClr>
                  </a:solidFill>
                  <a:latin typeface="DejaVu Math TeX Gyre" panose="02000503000000000000" charset="0"/>
                  <a:cs typeface="DejaVu Math TeX Gyre" panose="02000503000000000000" charset="0"/>
                </a:endParaRPr>
              </a:p>
            </p:txBody>
          </p:sp>
        </mc:Choice>
        <mc:Fallback>
          <p:sp>
            <p:nvSpPr>
              <p:cNvPr id="4" name="Text Box 3"/>
              <p:cNvSpPr txBox="1">
                <a:spLocks noRot="1" noChangeAspect="1" noMove="1" noResize="1" noEditPoints="1" noAdjustHandles="1" noChangeArrowheads="1" noChangeShapeType="1" noTextEdit="1"/>
              </p:cNvSpPr>
              <p:nvPr/>
            </p:nvSpPr>
            <p:spPr>
              <a:xfrm>
                <a:off x="6350" y="135890"/>
                <a:ext cx="5828665" cy="1869440"/>
              </a:xfrm>
              <a:prstGeom prst="rect">
                <a:avLst/>
              </a:prstGeom>
              <a:blipFill rotWithShape="1">
                <a:blip r:embed="rId1"/>
                <a:stretch>
                  <a:fillRect/>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5" name="Text Box 4"/>
              <p:cNvSpPr txBox="1"/>
              <p:nvPr/>
            </p:nvSpPr>
            <p:spPr>
              <a:xfrm>
                <a:off x="3053080" y="4150360"/>
                <a:ext cx="5828665" cy="1869440"/>
              </a:xfrm>
              <a:prstGeom prst="rect">
                <a:avLst/>
              </a:prstGeom>
              <a:noFill/>
            </p:spPr>
            <p:txBody>
              <a:bodyPr wrap="square" rtlCol="0" anchor="t">
                <a:spAutoFit/>
              </a:bodyPr>
              <a:p>
                <a:pPr algn="l"/>
                <a14:m>
                  <m:oMathPara xmlns:m="http://schemas.openxmlformats.org/officeDocument/2006/math">
                    <m:oMathParaPr>
                      <m:jc m:val="centerGroup"/>
                    </m:oMathParaPr>
                    <m:oMath xmlns:m="http://schemas.openxmlformats.org/officeDocument/2006/math">
                      <m:r>
                        <a:rPr lang="en-US" sz="4400" b="1" i="1">
                          <a:solidFill>
                            <a:schemeClr val="bg1">
                              <a:lumMod val="85000"/>
                            </a:schemeClr>
                          </a:solidFill>
                          <a:latin typeface="DejaVu Math TeX Gyre" panose="02000503000000000000" charset="0"/>
                          <a:cs typeface="DejaVu Math TeX Gyre" panose="02000503000000000000" charset="0"/>
                        </a:rPr>
                        <m:t>𝑹</m:t>
                      </m:r>
                      <m:r>
                        <a:rPr lang="en-US" sz="4400" b="1" i="1">
                          <a:solidFill>
                            <a:schemeClr val="bg1">
                              <a:lumMod val="85000"/>
                            </a:schemeClr>
                          </a:solidFill>
                          <a:latin typeface="DejaVu Math TeX Gyre" panose="02000503000000000000" charset="0"/>
                          <a:cs typeface="DejaVu Math TeX Gyre" panose="02000503000000000000" charset="0"/>
                        </a:rPr>
                        <m:t> = </m:t>
                      </m:r>
                      <m:m>
                        <m:mPr>
                          <m:mcs>
                            <m:mc>
                              <m:mcPr>
                                <m:count m:val="2"/>
                                <m:mcJc m:val="center"/>
                              </m:mcPr>
                            </m:mc>
                          </m:mcs>
                          <m:ctrlPr>
                            <a:rPr lang="en-US" sz="4400" b="1" i="1">
                              <a:solidFill>
                                <a:schemeClr val="bg1">
                                  <a:lumMod val="85000"/>
                                </a:schemeClr>
                              </a:solidFill>
                              <a:latin typeface="DejaVu Math TeX Gyre" panose="02000503000000000000" charset="0"/>
                              <a:cs typeface="DejaVu Math TeX Gyre" panose="02000503000000000000" charset="0"/>
                            </a:rPr>
                          </m:ctrlPr>
                        </m:mPr>
                        <m:mr>
                          <m:e>
                            <m:sSubSup>
                              <m:sSubSupPr>
                                <m:ctrlPr>
                                  <a:rPr lang="en-US" sz="4400" b="1" i="1">
                                    <a:solidFill>
                                      <a:schemeClr val="bg1">
                                        <a:lumMod val="85000"/>
                                      </a:schemeClr>
                                    </a:solidFill>
                                    <a:latin typeface="DejaVu Math TeX Gyre" panose="02000503000000000000" charset="0"/>
                                    <a:cs typeface="DejaVu Math TeX Gyre" panose="02000503000000000000" charset="0"/>
                                  </a:rPr>
                                </m:ctrlPr>
                              </m:sSubSupPr>
                              <m:e>
                                <m:r>
                                  <a:rPr lang="en-US" sz="4400" b="1" i="1">
                                    <a:solidFill>
                                      <a:schemeClr val="bg1">
                                        <a:lumMod val="85000"/>
                                      </a:schemeClr>
                                    </a:solidFill>
                                    <a:latin typeface="DejaVu Math TeX Gyre" panose="02000503000000000000" charset="0"/>
                                    <a:cs typeface="DejaVu Math TeX Gyre" panose="02000503000000000000" charset="0"/>
                                  </a:rPr>
                                  <m:t>𝝈</m:t>
                                </m:r>
                              </m:e>
                              <m:sub>
                                <m:r>
                                  <a:rPr lang="en-US" sz="4400" b="1" i="1">
                                    <a:solidFill>
                                      <a:schemeClr val="bg1">
                                        <a:lumMod val="85000"/>
                                      </a:schemeClr>
                                    </a:solidFill>
                                    <a:latin typeface="DejaVu Math TeX Gyre" panose="02000503000000000000" charset="0"/>
                                    <a:cs typeface="DejaVu Math TeX Gyre" panose="02000503000000000000" charset="0"/>
                                  </a:rPr>
                                  <m:t>𝟏𝟏</m:t>
                                </m:r>
                              </m:sub>
                              <m:sup>
                                <m:r>
                                  <a:rPr lang="en-US" sz="4400" b="1" i="1">
                                    <a:solidFill>
                                      <a:schemeClr val="bg1">
                                        <a:lumMod val="85000"/>
                                      </a:schemeClr>
                                    </a:solidFill>
                                    <a:latin typeface="DejaVu Math TeX Gyre" panose="02000503000000000000" charset="0"/>
                                    <a:cs typeface="DejaVu Math TeX Gyre" panose="02000503000000000000" charset="0"/>
                                  </a:rPr>
                                  <m:t>𝟐</m:t>
                                </m:r>
                              </m:sup>
                            </m:sSubSup>
                          </m:e>
                          <m:e>
                            <m:sSubSup>
                              <m:sSubSupPr>
                                <m:ctrlPr>
                                  <a:rPr lang="en-US" sz="4400" b="1" i="1">
                                    <a:solidFill>
                                      <a:schemeClr val="bg1">
                                        <a:lumMod val="85000"/>
                                      </a:schemeClr>
                                    </a:solidFill>
                                    <a:latin typeface="DejaVu Math TeX Gyre" panose="02000503000000000000" charset="0"/>
                                    <a:cs typeface="DejaVu Math TeX Gyre" panose="02000503000000000000" charset="0"/>
                                  </a:rPr>
                                </m:ctrlPr>
                              </m:sSubSupPr>
                              <m:e>
                                <m:r>
                                  <a:rPr lang="en-US" sz="4400" b="1" i="1">
                                    <a:solidFill>
                                      <a:schemeClr val="bg1">
                                        <a:lumMod val="85000"/>
                                      </a:schemeClr>
                                    </a:solidFill>
                                    <a:latin typeface="DejaVu Math TeX Gyre" panose="02000503000000000000" charset="0"/>
                                    <a:cs typeface="DejaVu Math TeX Gyre" panose="02000503000000000000" charset="0"/>
                                  </a:rPr>
                                  <m:t>𝝈</m:t>
                                </m:r>
                              </m:e>
                              <m:sub>
                                <m:r>
                                  <a:rPr lang="en-US" sz="4400" b="1" i="1">
                                    <a:solidFill>
                                      <a:schemeClr val="bg1">
                                        <a:lumMod val="85000"/>
                                      </a:schemeClr>
                                    </a:solidFill>
                                    <a:latin typeface="DejaVu Math TeX Gyre" panose="02000503000000000000" charset="0"/>
                                    <a:cs typeface="DejaVu Math TeX Gyre" panose="02000503000000000000" charset="0"/>
                                  </a:rPr>
                                  <m:t>𝟏𝟐</m:t>
                                </m:r>
                              </m:sub>
                              <m:sup>
                                <m:r>
                                  <a:rPr lang="en-US" sz="4400" b="1" i="1">
                                    <a:solidFill>
                                      <a:schemeClr val="bg1">
                                        <a:lumMod val="85000"/>
                                      </a:schemeClr>
                                    </a:solidFill>
                                    <a:latin typeface="DejaVu Math TeX Gyre" panose="02000503000000000000" charset="0"/>
                                    <a:cs typeface="DejaVu Math TeX Gyre" panose="02000503000000000000" charset="0"/>
                                  </a:rPr>
                                  <m:t>𝟐</m:t>
                                </m:r>
                              </m:sup>
                            </m:sSubSup>
                          </m:e>
                        </m:mr>
                        <m:mr>
                          <m:e>
                            <m:sSubSup>
                              <m:sSubSupPr>
                                <m:ctrlPr>
                                  <a:rPr lang="en-US" sz="4400" b="1" i="1">
                                    <a:solidFill>
                                      <a:schemeClr val="bg1">
                                        <a:lumMod val="85000"/>
                                      </a:schemeClr>
                                    </a:solidFill>
                                    <a:latin typeface="DejaVu Math TeX Gyre" panose="02000503000000000000" charset="0"/>
                                    <a:cs typeface="DejaVu Math TeX Gyre" panose="02000503000000000000" charset="0"/>
                                  </a:rPr>
                                </m:ctrlPr>
                              </m:sSubSupPr>
                              <m:e>
                                <m:r>
                                  <a:rPr lang="en-US" sz="4400" b="1" i="1">
                                    <a:solidFill>
                                      <a:schemeClr val="bg1">
                                        <a:lumMod val="85000"/>
                                      </a:schemeClr>
                                    </a:solidFill>
                                    <a:latin typeface="DejaVu Math TeX Gyre" panose="02000503000000000000" charset="0"/>
                                    <a:cs typeface="DejaVu Math TeX Gyre" panose="02000503000000000000" charset="0"/>
                                  </a:rPr>
                                  <m:t>𝝈</m:t>
                                </m:r>
                              </m:e>
                              <m:sub>
                                <m:r>
                                  <a:rPr lang="en-US" sz="4400" b="1" i="1">
                                    <a:solidFill>
                                      <a:schemeClr val="bg1">
                                        <a:lumMod val="85000"/>
                                      </a:schemeClr>
                                    </a:solidFill>
                                    <a:latin typeface="DejaVu Math TeX Gyre" panose="02000503000000000000" charset="0"/>
                                    <a:cs typeface="DejaVu Math TeX Gyre" panose="02000503000000000000" charset="0"/>
                                  </a:rPr>
                                  <m:t>𝟏𝟐</m:t>
                                </m:r>
                              </m:sub>
                              <m:sup>
                                <m:r>
                                  <a:rPr lang="en-US" sz="4400" b="1" i="1">
                                    <a:solidFill>
                                      <a:schemeClr val="bg1">
                                        <a:lumMod val="85000"/>
                                      </a:schemeClr>
                                    </a:solidFill>
                                    <a:latin typeface="DejaVu Math TeX Gyre" panose="02000503000000000000" charset="0"/>
                                    <a:cs typeface="DejaVu Math TeX Gyre" panose="02000503000000000000" charset="0"/>
                                  </a:rPr>
                                  <m:t>𝟐</m:t>
                                </m:r>
                              </m:sup>
                            </m:sSubSup>
                          </m:e>
                          <m:e>
                            <m:sSubSup>
                              <m:sSubSupPr>
                                <m:ctrlPr>
                                  <a:rPr lang="en-US" sz="4400" b="1" i="1">
                                    <a:solidFill>
                                      <a:schemeClr val="bg1">
                                        <a:lumMod val="85000"/>
                                      </a:schemeClr>
                                    </a:solidFill>
                                    <a:latin typeface="DejaVu Math TeX Gyre" panose="02000503000000000000" charset="0"/>
                                    <a:cs typeface="DejaVu Math TeX Gyre" panose="02000503000000000000" charset="0"/>
                                  </a:rPr>
                                </m:ctrlPr>
                              </m:sSubSupPr>
                              <m:e>
                                <m:r>
                                  <a:rPr lang="en-US" sz="4400" b="1" i="1">
                                    <a:solidFill>
                                      <a:schemeClr val="bg1">
                                        <a:lumMod val="85000"/>
                                      </a:schemeClr>
                                    </a:solidFill>
                                    <a:latin typeface="DejaVu Math TeX Gyre" panose="02000503000000000000" charset="0"/>
                                    <a:cs typeface="DejaVu Math TeX Gyre" panose="02000503000000000000" charset="0"/>
                                  </a:rPr>
                                  <m:t>𝝈</m:t>
                                </m:r>
                              </m:e>
                              <m:sub>
                                <m:r>
                                  <a:rPr lang="en-US" sz="4400" b="1" i="1">
                                    <a:solidFill>
                                      <a:schemeClr val="bg1">
                                        <a:lumMod val="85000"/>
                                      </a:schemeClr>
                                    </a:solidFill>
                                    <a:latin typeface="DejaVu Math TeX Gyre" panose="02000503000000000000" charset="0"/>
                                    <a:cs typeface="DejaVu Math TeX Gyre" panose="02000503000000000000" charset="0"/>
                                  </a:rPr>
                                  <m:t>𝟐𝟐</m:t>
                                </m:r>
                              </m:sub>
                              <m:sup>
                                <m:r>
                                  <a:rPr lang="en-US" sz="4400" b="1" i="1">
                                    <a:solidFill>
                                      <a:schemeClr val="bg1">
                                        <a:lumMod val="85000"/>
                                      </a:schemeClr>
                                    </a:solidFill>
                                    <a:latin typeface="DejaVu Math TeX Gyre" panose="02000503000000000000" charset="0"/>
                                    <a:cs typeface="DejaVu Math TeX Gyre" panose="02000503000000000000" charset="0"/>
                                  </a:rPr>
                                  <m:t>𝟐</m:t>
                                </m:r>
                              </m:sup>
                            </m:sSubSup>
                          </m:e>
                        </m:mr>
                      </m:m>
                    </m:oMath>
                  </m:oMathPara>
                </a14:m>
                <a:endParaRPr lang="en-US" sz="4400" b="1" i="1">
                  <a:solidFill>
                    <a:schemeClr val="bg1">
                      <a:lumMod val="85000"/>
                    </a:schemeClr>
                  </a:solidFill>
                  <a:latin typeface="DejaVu Math TeX Gyre" panose="02000503000000000000" charset="0"/>
                  <a:cs typeface="DejaVu Math TeX Gyre" panose="02000503000000000000" charset="0"/>
                </a:endParaRPr>
              </a:p>
            </p:txBody>
          </p:sp>
        </mc:Choice>
        <mc:Fallback>
          <p:sp>
            <p:nvSpPr>
              <p:cNvPr id="5" name="Text Box 4"/>
              <p:cNvSpPr txBox="1">
                <a:spLocks noRot="1" noChangeAspect="1" noMove="1" noResize="1" noEditPoints="1" noAdjustHandles="1" noChangeArrowheads="1" noChangeShapeType="1" noTextEdit="1"/>
              </p:cNvSpPr>
              <p:nvPr/>
            </p:nvSpPr>
            <p:spPr>
              <a:xfrm>
                <a:off x="3053080" y="4150360"/>
                <a:ext cx="5828665" cy="1869440"/>
              </a:xfrm>
              <a:prstGeom prst="rect">
                <a:avLst/>
              </a:prstGeom>
              <a:blipFill rotWithShape="1">
                <a:blip r:embed="rId2"/>
                <a:stretch>
                  <a:fillRect/>
                </a:stretch>
              </a:blipFill>
            </p:spPr>
            <p:txBody>
              <a:bodyPr/>
              <a:lstStyle/>
              <a:p>
                <a:r>
                  <a:rPr lang="en-US" altLang="en-US">
                    <a:noFill/>
                  </a:rPr>
                  <a:t> </a:t>
                </a:r>
              </a:p>
            </p:txBody>
          </p:sp>
        </mc:Fallback>
      </mc:AlternateContent>
      <p:sp>
        <p:nvSpPr>
          <p:cNvPr id="6" name="Text Box 5"/>
          <p:cNvSpPr txBox="1"/>
          <p:nvPr/>
        </p:nvSpPr>
        <p:spPr>
          <a:xfrm>
            <a:off x="5562600" y="304800"/>
            <a:ext cx="3348990" cy="922020"/>
          </a:xfrm>
          <a:prstGeom prst="rect">
            <a:avLst/>
          </a:prstGeom>
          <a:noFill/>
        </p:spPr>
        <p:txBody>
          <a:bodyPr wrap="square" rtlCol="0">
            <a:spAutoFit/>
          </a:bodyPr>
          <a:p>
            <a:r>
              <a:rPr lang="en-US" altLang="en-US">
                <a:solidFill>
                  <a:schemeClr val="bg1">
                    <a:lumMod val="85000"/>
                  </a:schemeClr>
                </a:solidFill>
                <a:latin typeface="Open Sans Condensed" panose="020B0806030504020204" charset="0"/>
                <a:cs typeface="Open Sans Condensed" panose="020B0806030504020204" charset="0"/>
              </a:rPr>
              <a:t>Variance &amp; covariance in Breeding Values per unit of genetic relatedness</a:t>
            </a:r>
            <a:endParaRPr lang="en-US" altLang="en-US">
              <a:solidFill>
                <a:schemeClr val="bg1">
                  <a:lumMod val="85000"/>
                </a:schemeClr>
              </a:solidFill>
              <a:latin typeface="Open Sans Condensed" panose="020B0806030504020204" charset="0"/>
              <a:cs typeface="Open Sans Condensed" panose="020B0806030504020204" charset="0"/>
            </a:endParaRPr>
          </a:p>
        </p:txBody>
      </p:sp>
      <p:sp>
        <p:nvSpPr>
          <p:cNvPr id="7" name="Text Box 6"/>
          <p:cNvSpPr txBox="1"/>
          <p:nvPr/>
        </p:nvSpPr>
        <p:spPr>
          <a:xfrm>
            <a:off x="94615" y="4626610"/>
            <a:ext cx="3348990" cy="922020"/>
          </a:xfrm>
          <a:prstGeom prst="rect">
            <a:avLst/>
          </a:prstGeom>
          <a:noFill/>
        </p:spPr>
        <p:txBody>
          <a:bodyPr wrap="square" rtlCol="0">
            <a:spAutoFit/>
          </a:bodyPr>
          <a:p>
            <a:r>
              <a:rPr lang="en-US" altLang="en-US">
                <a:solidFill>
                  <a:schemeClr val="bg1">
                    <a:lumMod val="85000"/>
                  </a:schemeClr>
                </a:solidFill>
                <a:latin typeface="Open Sans Condensed" panose="020B0806030504020204" charset="0"/>
                <a:cs typeface="Open Sans Condensed" panose="020B0806030504020204" charset="0"/>
              </a:rPr>
              <a:t>Variance &amp; covariance in </a:t>
            </a:r>
            <a:r>
              <a:rPr lang="en-US" altLang="en-US">
                <a:solidFill>
                  <a:schemeClr val="bg1">
                    <a:lumMod val="85000"/>
                  </a:schemeClr>
                </a:solidFill>
                <a:latin typeface="Open Sans Condensed" panose="020B0806030504020204" charset="0"/>
                <a:cs typeface="Open Sans Condensed" panose="020B0806030504020204" charset="0"/>
              </a:rPr>
              <a:t>Trait divergence per unit of </a:t>
            </a:r>
            <a:r>
              <a:rPr lang="en-US" altLang="en-US">
                <a:solidFill>
                  <a:schemeClr val="bg1">
                    <a:lumMod val="85000"/>
                  </a:schemeClr>
                </a:solidFill>
                <a:latin typeface="Open Sans Condensed" panose="020B0806030504020204" charset="0"/>
                <a:cs typeface="Open Sans Condensed" panose="020B0806030504020204" charset="0"/>
              </a:rPr>
              <a:t>branch length (e.g. millions of years)</a:t>
            </a:r>
            <a:endParaRPr lang="en-US" altLang="en-US">
              <a:solidFill>
                <a:schemeClr val="bg1">
                  <a:lumMod val="85000"/>
                </a:schemeClr>
              </a:solidFill>
              <a:latin typeface="Open Sans Condensed" panose="020B0806030504020204" charset="0"/>
              <a:cs typeface="Open Sans Condensed" panose="020B080603050402020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2883"/>
            <a:ext cx="8229600" cy="1143000"/>
          </a:xfrm>
        </p:spPr>
        <p:txBody>
          <a:bodyPr/>
          <a:p>
            <a:r>
              <a:rPr lang="en-US"/>
              <a:t>What would we predict about macroevolution from microevolution?</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Title 1"/>
          <p:cNvSpPr>
            <a:spLocks noGrp="1"/>
          </p:cNvSpPr>
          <p:nvPr>
            <p:ph type="title"/>
          </p:nvPr>
        </p:nvSpPr>
        <p:spPr>
          <a:xfrm>
            <a:off x="228600" y="-152400"/>
            <a:ext cx="8229600" cy="1143000"/>
          </a:xfrm>
        </p:spPr>
        <p:txBody>
          <a:bodyPr lIns="91440" tIns="45720" rIns="91440" bIns="45720" anchor="ctr" anchorCtr="0"/>
          <a:p>
            <a:pPr algn="l" defTabSz="914400">
              <a:buNone/>
            </a:pPr>
            <a:r>
              <a:rPr lang="en-US" altLang="en-US" kern="1200" dirty="0" err="1">
                <a:ea typeface="+mj-ea"/>
                <a:cs typeface="Aharoni" pitchFamily="2" charset="-79"/>
              </a:rPr>
              <a:t>Microevolutionary</a:t>
            </a:r>
            <a:r>
              <a:rPr lang="en-US" altLang="en-US" kern="1200" dirty="0">
                <a:ea typeface="+mj-ea"/>
                <a:cs typeface="Aharoni" pitchFamily="2" charset="-79"/>
              </a:rPr>
              <a:t> patterns</a:t>
            </a:r>
            <a:endParaRPr lang="en-US" altLang="en-US" kern="1200" dirty="0">
              <a:ea typeface="+mj-ea"/>
              <a:cs typeface="Aharoni" pitchFamily="2" charset="-79"/>
            </a:endParaRPr>
          </a:p>
        </p:txBody>
      </p:sp>
      <p:sp>
        <p:nvSpPr>
          <p:cNvPr id="11266" name="Content Placeholder 2"/>
          <p:cNvSpPr>
            <a:spLocks noGrp="1"/>
          </p:cNvSpPr>
          <p:nvPr>
            <p:ph idx="1"/>
          </p:nvPr>
        </p:nvSpPr>
        <p:spPr>
          <a:xfrm>
            <a:off x="228600" y="762000"/>
            <a:ext cx="8839200" cy="5029200"/>
          </a:xfrm>
        </p:spPr>
        <p:txBody>
          <a:bodyPr lIns="91440" tIns="45720" rIns="91440" bIns="45720" anchor="t" anchorCtr="0"/>
          <a:p>
            <a:pPr marL="0" indent="0" defTabSz="914400">
              <a:buFont typeface="Arial" panose="020B0604020202020204" pitchFamily="34" charset="0"/>
              <a:buNone/>
            </a:pPr>
            <a:r>
              <a:rPr lang="en-US" altLang="en-US" sz="3600" b="1" kern="1200" dirty="0">
                <a:cs typeface="+mn-cs"/>
              </a:rPr>
              <a:t>We now know that we can study evolution in real time</a:t>
            </a:r>
            <a:endParaRPr lang="en-US" altLang="en-US" sz="3600" b="1" kern="1200" dirty="0">
              <a:cs typeface="+mn-cs"/>
            </a:endParaRPr>
          </a:p>
        </p:txBody>
      </p:sp>
      <p:pic>
        <p:nvPicPr>
          <p:cNvPr id="11267" name="Picture 2" descr="http://photos.igougo.com/images/p279263-Galapagos_Islands-Isla_Daphne_Major.jpg"/>
          <p:cNvPicPr>
            <a:picLocks noChangeAspect="1"/>
          </p:cNvPicPr>
          <p:nvPr/>
        </p:nvPicPr>
        <p:blipFill>
          <a:blip r:embed="rId1"/>
          <a:stretch>
            <a:fillRect/>
          </a:stretch>
        </p:blipFill>
        <p:spPr>
          <a:xfrm>
            <a:off x="5486400" y="3719513"/>
            <a:ext cx="3667125" cy="2754312"/>
          </a:xfrm>
          <a:prstGeom prst="rect">
            <a:avLst/>
          </a:prstGeom>
          <a:noFill/>
          <a:ln w="9525">
            <a:noFill/>
          </a:ln>
        </p:spPr>
      </p:pic>
      <p:pic>
        <p:nvPicPr>
          <p:cNvPr id="11268" name="Picture 4" descr="http://www.greglasley.net/images/M/Medium-Ground-Finch-0002.jpg"/>
          <p:cNvPicPr>
            <a:picLocks noChangeAspect="1"/>
          </p:cNvPicPr>
          <p:nvPr/>
        </p:nvPicPr>
        <p:blipFill>
          <a:blip r:embed="rId2"/>
          <a:stretch>
            <a:fillRect/>
          </a:stretch>
        </p:blipFill>
        <p:spPr>
          <a:xfrm>
            <a:off x="5486400" y="1450975"/>
            <a:ext cx="3657600" cy="2424113"/>
          </a:xfrm>
          <a:prstGeom prst="rect">
            <a:avLst/>
          </a:prstGeom>
          <a:noFill/>
          <a:ln w="9525">
            <a:noFill/>
          </a:ln>
        </p:spPr>
      </p:pic>
      <p:sp>
        <p:nvSpPr>
          <p:cNvPr id="4" name="TextBox 3"/>
          <p:cNvSpPr txBox="1"/>
          <p:nvPr/>
        </p:nvSpPr>
        <p:spPr>
          <a:xfrm>
            <a:off x="-228600" y="2316163"/>
            <a:ext cx="2514600" cy="1554162"/>
          </a:xfrm>
          <a:prstGeom prst="rect">
            <a:avLst/>
          </a:prstGeom>
          <a:noFill/>
          <a:ln w="9525">
            <a:noFill/>
          </a:ln>
        </p:spPr>
        <p:txBody>
          <a:bodyPr wrap="square" anchor="t" anchorCtr="0">
            <a:spAutoFit/>
          </a:bodyPr>
          <a:p>
            <a:pPr algn="ctr"/>
            <a:r>
              <a:rPr lang="en-US" altLang="en-US" sz="3200" b="1" dirty="0">
                <a:solidFill>
                  <a:srgbClr val="91C7A9"/>
                </a:solidFill>
                <a:latin typeface="Open Sans Condensed" panose="020B0806030504020204" charset="0"/>
              </a:rPr>
              <a:t>16.06 g</a:t>
            </a:r>
            <a:endParaRPr lang="en-US" altLang="en-US" sz="3200" b="1" dirty="0">
              <a:solidFill>
                <a:srgbClr val="91C7A9"/>
              </a:solidFill>
              <a:latin typeface="Open Sans Condensed" panose="020B0806030504020204" charset="0"/>
            </a:endParaRPr>
          </a:p>
          <a:p>
            <a:pPr algn="ctr"/>
            <a:r>
              <a:rPr lang="en-US" altLang="en-US" sz="3200" dirty="0">
                <a:solidFill>
                  <a:srgbClr val="91C7A9"/>
                </a:solidFill>
                <a:latin typeface="Open Sans Condensed" panose="020B0806030504020204" charset="0"/>
              </a:rPr>
              <a:t>(1976)</a:t>
            </a:r>
            <a:endParaRPr lang="en-US" altLang="en-US" sz="3200" dirty="0">
              <a:solidFill>
                <a:srgbClr val="91C7A9"/>
              </a:solidFill>
              <a:latin typeface="Open Sans Condensed" panose="020B0806030504020204" charset="0"/>
            </a:endParaRPr>
          </a:p>
          <a:p>
            <a:pPr algn="ctr"/>
            <a:endParaRPr lang="en-US" altLang="en-US" sz="3200" b="1" dirty="0">
              <a:solidFill>
                <a:srgbClr val="91C7A9"/>
              </a:solidFill>
              <a:latin typeface="Open Sans Condensed" panose="020B0806030504020204" charset="0"/>
              <a:ea typeface="Open Sans Condensed" panose="020B0806030504020204" charset="0"/>
            </a:endParaRPr>
          </a:p>
        </p:txBody>
      </p:sp>
      <p:sp>
        <p:nvSpPr>
          <p:cNvPr id="7" name="TextBox 6"/>
          <p:cNvSpPr txBox="1"/>
          <p:nvPr/>
        </p:nvSpPr>
        <p:spPr>
          <a:xfrm>
            <a:off x="3505200" y="2316163"/>
            <a:ext cx="2208213" cy="1570037"/>
          </a:xfrm>
          <a:prstGeom prst="rect">
            <a:avLst/>
          </a:prstGeom>
          <a:noFill/>
          <a:ln w="9525">
            <a:noFill/>
          </a:ln>
        </p:spPr>
        <p:txBody>
          <a:bodyPr wrap="square" anchor="t" anchorCtr="0">
            <a:spAutoFit/>
          </a:bodyPr>
          <a:p>
            <a:pPr algn="ctr"/>
            <a:r>
              <a:rPr lang="en-US" altLang="en-US" sz="3200" b="1" dirty="0">
                <a:solidFill>
                  <a:srgbClr val="91C7A9"/>
                </a:solidFill>
                <a:latin typeface="Open Sans Condensed" panose="020B0806030504020204" charset="0"/>
              </a:rPr>
              <a:t>17.13 g</a:t>
            </a:r>
            <a:endParaRPr lang="en-US" altLang="en-US" sz="3200" b="1" dirty="0">
              <a:solidFill>
                <a:srgbClr val="91C7A9"/>
              </a:solidFill>
              <a:latin typeface="Open Sans Condensed" panose="020B0806030504020204" charset="0"/>
            </a:endParaRPr>
          </a:p>
          <a:p>
            <a:pPr algn="ctr"/>
            <a:r>
              <a:rPr lang="en-US" altLang="en-US" sz="3200" dirty="0">
                <a:solidFill>
                  <a:srgbClr val="91C7A9"/>
                </a:solidFill>
                <a:latin typeface="Open Sans Condensed" panose="020B0806030504020204" charset="0"/>
              </a:rPr>
              <a:t>(1978)</a:t>
            </a:r>
            <a:endParaRPr lang="en-US" altLang="en-US" sz="3200" dirty="0">
              <a:solidFill>
                <a:srgbClr val="91C7A9"/>
              </a:solidFill>
              <a:latin typeface="Open Sans Condensed" panose="020B0806030504020204" charset="0"/>
            </a:endParaRPr>
          </a:p>
          <a:p>
            <a:pPr algn="ctr"/>
            <a:endParaRPr lang="en-US" altLang="en-US" sz="3200" b="1" dirty="0">
              <a:solidFill>
                <a:srgbClr val="91C7A9"/>
              </a:solidFill>
              <a:latin typeface="Open Sans Condensed" panose="020B0806030504020204" charset="0"/>
              <a:ea typeface="Open Sans Condensed" panose="020B0806030504020204" charset="0"/>
            </a:endParaRPr>
          </a:p>
        </p:txBody>
      </p:sp>
      <p:cxnSp>
        <p:nvCxnSpPr>
          <p:cNvPr id="6" name="Straight Arrow Connector 5"/>
          <p:cNvCxnSpPr/>
          <p:nvPr/>
        </p:nvCxnSpPr>
        <p:spPr>
          <a:xfrm>
            <a:off x="2362200" y="2819400"/>
            <a:ext cx="1219200" cy="0"/>
          </a:xfrm>
          <a:prstGeom prst="straightConnector1">
            <a:avLst/>
          </a:prstGeom>
          <a:ln w="101600" cap="sq">
            <a:solidFill>
              <a:srgbClr val="91C7A9"/>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736725" y="1981200"/>
            <a:ext cx="2225675" cy="461963"/>
          </a:xfrm>
          <a:prstGeom prst="rect">
            <a:avLst/>
          </a:prstGeom>
          <a:noFill/>
          <a:ln w="9525">
            <a:noFill/>
          </a:ln>
        </p:spPr>
        <p:txBody>
          <a:bodyPr wrap="none" anchor="t" anchorCtr="0">
            <a:spAutoFit/>
          </a:bodyPr>
          <a:p>
            <a:r>
              <a:rPr lang="en-US" altLang="en-US" sz="2400" b="1" dirty="0">
                <a:latin typeface="Calibri" pitchFamily="34" charset="0"/>
              </a:rPr>
              <a:t>Average weight </a:t>
            </a:r>
            <a:endParaRPr lang="en-US" altLang="en-US" sz="2400" dirty="0">
              <a:latin typeface="Calibri" pitchFamily="34" charset="0"/>
            </a:endParaRPr>
          </a:p>
        </p:txBody>
      </p:sp>
      <p:sp>
        <p:nvSpPr>
          <p:cNvPr id="14" name="Rectangle 13"/>
          <p:cNvSpPr/>
          <p:nvPr/>
        </p:nvSpPr>
        <p:spPr>
          <a:xfrm>
            <a:off x="1143000" y="3276600"/>
            <a:ext cx="2744788" cy="461963"/>
          </a:xfrm>
          <a:prstGeom prst="rect">
            <a:avLst/>
          </a:prstGeom>
          <a:noFill/>
          <a:ln w="9525">
            <a:noFill/>
          </a:ln>
        </p:spPr>
        <p:txBody>
          <a:bodyPr wrap="none" anchor="t" anchorCtr="0">
            <a:spAutoFit/>
          </a:bodyPr>
          <a:p>
            <a:r>
              <a:rPr lang="en-US" altLang="en-US" sz="2400" b="1" dirty="0">
                <a:solidFill>
                  <a:srgbClr val="91C7A9"/>
                </a:solidFill>
                <a:latin typeface="Open Sans Condensed" panose="020B0806030504020204" charset="0"/>
              </a:rPr>
              <a:t>Response to sel</a:t>
            </a:r>
            <a:r>
              <a:rPr lang="en-US" altLang="en-US" sz="2400" dirty="0">
                <a:solidFill>
                  <a:srgbClr val="91C7A9"/>
                </a:solidFill>
                <a:latin typeface="Open Sans Condensed" panose="020B0806030504020204" charset="0"/>
              </a:rPr>
              <a:t>e</a:t>
            </a:r>
            <a:r>
              <a:rPr lang="en-US" altLang="en-US" sz="2400" b="1" dirty="0">
                <a:solidFill>
                  <a:srgbClr val="91C7A9"/>
                </a:solidFill>
                <a:latin typeface="Open Sans Condensed" panose="020B0806030504020204" charset="0"/>
              </a:rPr>
              <a:t>ction</a:t>
            </a:r>
            <a:endParaRPr lang="en-US" altLang="en-US" sz="2400" dirty="0">
              <a:solidFill>
                <a:srgbClr val="91C7A9"/>
              </a:solidFill>
              <a:latin typeface="Open Sans Condensed" panose="020B0806030504020204" charset="0"/>
              <a:ea typeface="Open Sans Condensed" panose="020B0806030504020204" charset="0"/>
            </a:endParaRPr>
          </a:p>
        </p:txBody>
      </p:sp>
      <p:sp>
        <p:nvSpPr>
          <p:cNvPr id="12" name="TextBox 11"/>
          <p:cNvSpPr txBox="1"/>
          <p:nvPr/>
        </p:nvSpPr>
        <p:spPr>
          <a:xfrm>
            <a:off x="838200" y="3770313"/>
            <a:ext cx="4038600" cy="1554162"/>
          </a:xfrm>
          <a:prstGeom prst="rect">
            <a:avLst/>
          </a:prstGeom>
          <a:noFill/>
          <a:ln w="9525">
            <a:noFill/>
          </a:ln>
        </p:spPr>
        <p:txBody>
          <a:bodyPr wrap="square" anchor="t" anchorCtr="0">
            <a:spAutoFit/>
          </a:bodyPr>
          <a:p>
            <a:pPr algn="ctr"/>
            <a:r>
              <a:rPr lang="en-US" altLang="en-US" sz="3200" b="1" dirty="0">
                <a:solidFill>
                  <a:srgbClr val="D9D9D9"/>
                </a:solidFill>
                <a:latin typeface="Open Sans Condensed" panose="020B0806030504020204" charset="0"/>
              </a:rPr>
              <a:t>6.7% ∆ body size in </a:t>
            </a:r>
            <a:endParaRPr lang="en-US" altLang="en-US" sz="3200" b="1" dirty="0">
              <a:solidFill>
                <a:srgbClr val="D9D9D9"/>
              </a:solidFill>
              <a:latin typeface="Open Sans Condensed" panose="020B0806030504020204" charset="0"/>
            </a:endParaRPr>
          </a:p>
          <a:p>
            <a:pPr algn="ctr"/>
            <a:r>
              <a:rPr lang="en-US" altLang="en-US" sz="3200" b="1" dirty="0">
                <a:solidFill>
                  <a:srgbClr val="D9D9D9"/>
                </a:solidFill>
                <a:latin typeface="Open Sans Condensed" panose="020B0806030504020204" charset="0"/>
              </a:rPr>
              <a:t>1 generation </a:t>
            </a:r>
            <a:endParaRPr lang="en-US" altLang="en-US" sz="3200" b="1" dirty="0">
              <a:solidFill>
                <a:srgbClr val="D9D9D9"/>
              </a:solidFill>
              <a:latin typeface="Open Sans Condensed" panose="020B0806030504020204" charset="0"/>
            </a:endParaRPr>
          </a:p>
          <a:p>
            <a:pPr algn="ctr"/>
            <a:r>
              <a:rPr lang="en-US" altLang="en-US" sz="3200" b="1" dirty="0">
                <a:solidFill>
                  <a:srgbClr val="D9D9D9"/>
                </a:solidFill>
                <a:latin typeface="Open Sans Condensed" panose="020B0806030504020204" charset="0"/>
              </a:rPr>
              <a:t>(2 years)</a:t>
            </a:r>
            <a:endParaRPr lang="en-US" altLang="en-US" sz="3200" b="1" dirty="0">
              <a:solidFill>
                <a:srgbClr val="D9D9D9"/>
              </a:solidFill>
              <a:latin typeface="Open Sans Condensed" panose="020B0806030504020204" charset="0"/>
              <a:ea typeface="Open Sans Condensed" panose="020B0806030504020204" charset="0"/>
            </a:endParaRPr>
          </a:p>
        </p:txBody>
      </p:sp>
      <p:sp>
        <p:nvSpPr>
          <p:cNvPr id="13" name="TextBox 12"/>
          <p:cNvSpPr txBox="1"/>
          <p:nvPr/>
        </p:nvSpPr>
        <p:spPr>
          <a:xfrm>
            <a:off x="0" y="5276850"/>
            <a:ext cx="5486400" cy="1200150"/>
          </a:xfrm>
          <a:prstGeom prst="rect">
            <a:avLst/>
          </a:prstGeom>
          <a:noFill/>
          <a:ln w="9525">
            <a:noFill/>
          </a:ln>
        </p:spPr>
        <p:txBody>
          <a:bodyPr wrap="square" anchor="t" anchorCtr="0">
            <a:spAutoFit/>
          </a:bodyPr>
          <a:p>
            <a:pPr algn="ctr"/>
            <a:r>
              <a:rPr lang="en-US" altLang="en-US" sz="3600" b="1" dirty="0">
                <a:solidFill>
                  <a:srgbClr val="D9D9D9"/>
                </a:solidFill>
                <a:latin typeface="Open Sans Condensed" panose="020B0806030504020204" charset="0"/>
              </a:rPr>
              <a:t>Let’s assume only 1% is evolutionary</a:t>
            </a:r>
            <a:endParaRPr lang="en-US" altLang="en-US" sz="3600" b="1" dirty="0">
              <a:solidFill>
                <a:srgbClr val="D9D9D9"/>
              </a:solidFill>
              <a:latin typeface="Open Sans Condensed" panose="020B0806030504020204" charset="0"/>
              <a:ea typeface="Open Sans Condensed" panose="020B0806030504020204" charset="0"/>
            </a:endParaRPr>
          </a:p>
        </p:txBody>
      </p:sp>
      <p:sp>
        <p:nvSpPr>
          <p:cNvPr id="11276" name="TextBox 15"/>
          <p:cNvSpPr txBox="1"/>
          <p:nvPr/>
        </p:nvSpPr>
        <p:spPr>
          <a:xfrm>
            <a:off x="5851525" y="6473825"/>
            <a:ext cx="3276600" cy="366713"/>
          </a:xfrm>
          <a:prstGeom prst="rect">
            <a:avLst/>
          </a:prstGeom>
          <a:noFill/>
          <a:ln w="9525">
            <a:noFill/>
          </a:ln>
        </p:spPr>
        <p:txBody>
          <a:bodyPr wrap="square" anchor="t" anchorCtr="0">
            <a:spAutoFit/>
          </a:bodyPr>
          <a:p>
            <a:pPr algn="r"/>
            <a:r>
              <a:rPr lang="en-US" altLang="en-US" b="1" dirty="0">
                <a:solidFill>
                  <a:srgbClr val="E46A6B"/>
                </a:solidFill>
                <a:latin typeface="Open Sans Condensed" panose="020B0806030504020204" charset="0"/>
              </a:rPr>
              <a:t>(Grant and Grant, 2002)</a:t>
            </a:r>
            <a:endParaRPr lang="en-US" altLang="en-US" b="1" dirty="0">
              <a:solidFill>
                <a:srgbClr val="E46A6B"/>
              </a:solidFill>
              <a:latin typeface="Open Sans Condensed" panose="020B0806030504020204" charset="0"/>
              <a:ea typeface="Open Sans Condensed" panose="020B080603050402020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4"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Title 1"/>
          <p:cNvSpPr>
            <a:spLocks noGrp="1"/>
          </p:cNvSpPr>
          <p:nvPr>
            <p:ph type="title"/>
          </p:nvPr>
        </p:nvSpPr>
        <p:spPr/>
        <p:txBody>
          <a:bodyPr lIns="91440" tIns="45720" rIns="91440" bIns="45720" anchor="ctr" anchorCtr="0"/>
          <a:p>
            <a:pPr defTabSz="914400">
              <a:buNone/>
            </a:pPr>
            <a:r>
              <a:rPr lang="en-US" altLang="en-US" kern="1200">
                <a:ea typeface="Ubuntu" charset="0"/>
              </a:rPr>
              <a:t>Ingredients</a:t>
            </a:r>
            <a:endParaRPr lang="en-US" altLang="en-US" kern="1200">
              <a:ea typeface="Ubuntu" charset="0"/>
            </a:endParaRPr>
          </a:p>
        </p:txBody>
      </p:sp>
      <p:sp>
        <p:nvSpPr>
          <p:cNvPr id="7" name="Oval 6"/>
          <p:cNvSpPr/>
          <p:nvPr/>
        </p:nvSpPr>
        <p:spPr>
          <a:xfrm>
            <a:off x="704850" y="4876800"/>
            <a:ext cx="10668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9" name="Oval 8"/>
          <p:cNvSpPr/>
          <p:nvPr/>
        </p:nvSpPr>
        <p:spPr>
          <a:xfrm>
            <a:off x="3341688" y="4876800"/>
            <a:ext cx="1066800" cy="990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fontAlgn="base"/>
            <a:endParaRPr lang="en-US" strike="noStrike" noProof="1"/>
          </a:p>
        </p:txBody>
      </p:sp>
      <p:sp>
        <p:nvSpPr>
          <p:cNvPr id="10" name="Oval 9"/>
          <p:cNvSpPr/>
          <p:nvPr/>
        </p:nvSpPr>
        <p:spPr>
          <a:xfrm>
            <a:off x="4630738" y="4876800"/>
            <a:ext cx="1066800" cy="9906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fontAlgn="base"/>
            <a:endParaRPr lang="en-US" strike="noStrike" noProof="1"/>
          </a:p>
        </p:txBody>
      </p:sp>
      <p:sp>
        <p:nvSpPr>
          <p:cNvPr id="11" name="Oval 10"/>
          <p:cNvSpPr/>
          <p:nvPr/>
        </p:nvSpPr>
        <p:spPr>
          <a:xfrm>
            <a:off x="2057400" y="4876800"/>
            <a:ext cx="1066800" cy="990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fontAlgn="base"/>
            <a:endParaRPr lang="en-US" strike="noStrike" noProof="1"/>
          </a:p>
        </p:txBody>
      </p:sp>
      <p:sp>
        <p:nvSpPr>
          <p:cNvPr id="12" name="Oval 11"/>
          <p:cNvSpPr/>
          <p:nvPr/>
        </p:nvSpPr>
        <p:spPr>
          <a:xfrm>
            <a:off x="5929313" y="4876800"/>
            <a:ext cx="1066800" cy="990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fontAlgn="base"/>
            <a:endParaRPr lang="en-US" strike="noStrike" noProof="1"/>
          </a:p>
        </p:txBody>
      </p:sp>
      <p:sp>
        <p:nvSpPr>
          <p:cNvPr id="13" name="Oval 12"/>
          <p:cNvSpPr/>
          <p:nvPr/>
        </p:nvSpPr>
        <p:spPr>
          <a:xfrm>
            <a:off x="7213600" y="4876800"/>
            <a:ext cx="1066800" cy="990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p>
            <a:pPr algn="ctr" fontAlgn="base"/>
            <a:endParaRPr lang="en-US" strike="noStrike" noProof="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3" name="Picture 4" descr="http://www.greglasley.net/images/M/Medium-Ground-Finch-0002.jpg"/>
          <p:cNvPicPr>
            <a:picLocks noChangeAspect="1"/>
          </p:cNvPicPr>
          <p:nvPr/>
        </p:nvPicPr>
        <p:blipFill>
          <a:blip r:embed="rId1"/>
          <a:stretch>
            <a:fillRect/>
          </a:stretch>
        </p:blipFill>
        <p:spPr>
          <a:xfrm>
            <a:off x="2819400" y="2362200"/>
            <a:ext cx="3657600" cy="2422525"/>
          </a:xfrm>
          <a:prstGeom prst="rect">
            <a:avLst/>
          </a:prstGeom>
          <a:noFill/>
          <a:ln w="9525">
            <a:noFill/>
          </a:ln>
        </p:spPr>
      </p:pic>
      <p:pic>
        <p:nvPicPr>
          <p:cNvPr id="5" name="Picture 4" descr="http://www.greglasley.net/images/M/Medium-Ground-Finch-0002.jpg"/>
          <p:cNvPicPr>
            <a:picLocks noChangeAspect="1"/>
          </p:cNvPicPr>
          <p:nvPr/>
        </p:nvPicPr>
        <p:blipFill>
          <a:blip r:embed="rId1"/>
          <a:stretch>
            <a:fillRect/>
          </a:stretch>
        </p:blipFill>
        <p:spPr>
          <a:xfrm>
            <a:off x="2787650" y="2346325"/>
            <a:ext cx="3694113" cy="2447925"/>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76200"/>
            <a:ext cx="8229600" cy="1143000"/>
          </a:xfrm>
          <a:ln>
            <a:miter/>
          </a:ln>
        </p:spPr>
        <p:txBody>
          <a:bodyPr vert="horz" lIns="91440" tIns="45720" rIns="91440" bIns="45720" rtlCol="0" anchor="ctr">
            <a:normAutofit fontScale="90000"/>
          </a:bodyPr>
          <a:lstStyle/>
          <a:p>
            <a:pPr marL="0" marR="0" indent="0" algn="ctr" defTabSz="914400" rtl="0" eaLnBrk="1" fontAlgn="auto" latinLnBrk="0" hangingPunct="1">
              <a:lnSpc>
                <a:spcPct val="100000"/>
              </a:lnSpc>
              <a:spcBef>
                <a:spcPct val="0"/>
              </a:spcBef>
              <a:spcAft>
                <a:spcPct val="0"/>
              </a:spcAft>
              <a:buClrTx/>
              <a:buSzTx/>
              <a:buFontTx/>
              <a:buNone/>
            </a:pPr>
            <a:r>
              <a:rPr kumimoji="0" lang="en-US" sz="6000" b="0" i="0" u="none" strike="noStrike" kern="1200" cap="none" spc="0" normalizeH="0" baseline="0" noProof="1" dirty="0" smtClean="0">
                <a:solidFill>
                  <a:srgbClr val="91C7A9"/>
                </a:solidFill>
                <a:uFillTx/>
                <a:cs typeface="Aharoni" pitchFamily="2" charset="-79"/>
              </a:rPr>
              <a:t>Let’s do the calculations:</a:t>
            </a:r>
            <a:endParaRPr kumimoji="0" lang="en-US" sz="6000" b="0" i="0" u="none" strike="noStrike" kern="1200" cap="none" spc="0" normalizeH="0" baseline="0" noProof="1" dirty="0" smtClean="0">
              <a:solidFill>
                <a:srgbClr val="91C7A9"/>
              </a:solidFill>
              <a:uFillTx/>
              <a:cs typeface="Aharoni" pitchFamily="2" charset="-79"/>
            </a:endParaRPr>
          </a:p>
        </p:txBody>
      </p:sp>
      <p:sp>
        <p:nvSpPr>
          <p:cNvPr id="3" name="Content Placeholder 2"/>
          <p:cNvSpPr>
            <a:spLocks noGrp="1"/>
          </p:cNvSpPr>
          <p:nvPr>
            <p:ph idx="1"/>
          </p:nvPr>
        </p:nvSpPr>
        <p:spPr>
          <a:xfrm>
            <a:off x="457200" y="808037"/>
            <a:ext cx="8229600" cy="4525963"/>
          </a:xfrm>
          <a:ln>
            <a:miter/>
          </a:ln>
          <a:effectLst>
            <a:glow rad="127000">
              <a:schemeClr val="tx1">
                <a:alpha val="40000"/>
              </a:schemeClr>
            </a:glow>
          </a:effectLst>
        </p:spPr>
        <p:txBody>
          <a:bodyPr vert="horz" lIns="91440" tIns="45720" rIns="91440" bIns="45720" rtlCol="0" anchor="t">
            <a:normAutofit/>
          </a:bodyPr>
          <a:lstStyle/>
          <a:p>
            <a:pPr marL="0" indent="0" algn="ctr" fontAlgn="auto">
              <a:buNone/>
            </a:pPr>
            <a:r>
              <a:rPr lang="en-US" b="1" strike="noStrike" noProof="1" dirty="0" smtClean="0">
                <a:solidFill>
                  <a:schemeClr val="bg1">
                    <a:lumMod val="95000"/>
                  </a:schemeClr>
                </a:solidFill>
              </a:rPr>
              <a:t>If a population increased by 1% every generation starting from ~16 g:</a:t>
            </a:r>
            <a:endParaRPr lang="en-US" b="1" strike="noStrike" noProof="1" dirty="0" smtClean="0">
              <a:solidFill>
                <a:schemeClr val="bg1">
                  <a:lumMod val="95000"/>
                </a:schemeClr>
              </a:solidFill>
            </a:endParaRPr>
          </a:p>
        </p:txBody>
      </p:sp>
      <p:sp>
        <p:nvSpPr>
          <p:cNvPr id="4" name="TextBox 3"/>
          <p:cNvSpPr txBox="1"/>
          <p:nvPr/>
        </p:nvSpPr>
        <p:spPr>
          <a:xfrm>
            <a:off x="707834" y="2536686"/>
            <a:ext cx="3200400" cy="646331"/>
          </a:xfrm>
          <a:prstGeom prst="rect">
            <a:avLst/>
          </a:prstGeom>
          <a:noFill/>
          <a:effectLst>
            <a:glow rad="127000">
              <a:schemeClr val="tx1">
                <a:alpha val="40000"/>
              </a:schemeClr>
            </a:glow>
          </a:effectLst>
        </p:spPr>
        <p:txBody>
          <a:bodyPr wrap="square" rtlCol="0">
            <a:spAutoFit/>
          </a:bodyPr>
          <a:lstStyle/>
          <a:p>
            <a:pPr fontAlgn="auto"/>
            <a:r>
              <a:rPr lang="en-US" sz="3600" b="1" noProof="1" dirty="0" smtClean="0">
                <a:solidFill>
                  <a:srgbClr val="91C7A9"/>
                </a:solidFill>
                <a:latin typeface="Open Sans Condensed" panose="020B0806030504020204" charset="0"/>
                <a:ea typeface="Open Sans Condensed" panose="020B0806030504020204" charset="0"/>
                <a:cs typeface="+mn-cs"/>
              </a:rPr>
              <a:t>In 200 years</a:t>
            </a:r>
            <a:endParaRPr lang="en-US" sz="3600" b="1" noProof="1" dirty="0" smtClean="0">
              <a:solidFill>
                <a:srgbClr val="91C7A9"/>
              </a:solidFill>
              <a:latin typeface="Open Sans Condensed" panose="020B0806030504020204" charset="0"/>
              <a:ea typeface="Open Sans Condensed" panose="020B0806030504020204" charset="0"/>
            </a:endParaRPr>
          </a:p>
        </p:txBody>
      </p:sp>
      <p:sp>
        <p:nvSpPr>
          <p:cNvPr id="5" name="TextBox 4"/>
          <p:cNvSpPr txBox="1"/>
          <p:nvPr/>
        </p:nvSpPr>
        <p:spPr>
          <a:xfrm>
            <a:off x="685800" y="3352800"/>
            <a:ext cx="3200400" cy="646331"/>
          </a:xfrm>
          <a:prstGeom prst="rect">
            <a:avLst/>
          </a:prstGeom>
          <a:noFill/>
          <a:effectLst>
            <a:glow rad="127000">
              <a:schemeClr val="tx1">
                <a:alpha val="40000"/>
              </a:schemeClr>
            </a:glow>
          </a:effectLst>
        </p:spPr>
        <p:txBody>
          <a:bodyPr wrap="square" rtlCol="0">
            <a:spAutoFit/>
          </a:bodyPr>
          <a:lstStyle/>
          <a:p>
            <a:pPr fontAlgn="auto"/>
            <a:r>
              <a:rPr lang="en-US" sz="3600" b="1" noProof="1" dirty="0" smtClean="0">
                <a:solidFill>
                  <a:srgbClr val="91C7A9"/>
                </a:solidFill>
                <a:latin typeface="Open Sans Condensed" panose="020B0806030504020204" charset="0"/>
                <a:ea typeface="Open Sans Condensed" panose="020B0806030504020204" charset="0"/>
                <a:cs typeface="+mn-cs"/>
              </a:rPr>
              <a:t>In 500 years</a:t>
            </a:r>
            <a:endParaRPr lang="en-US" sz="3600" b="1" noProof="1" dirty="0" smtClean="0">
              <a:solidFill>
                <a:srgbClr val="91C7A9"/>
              </a:solidFill>
              <a:latin typeface="Open Sans Condensed" panose="020B0806030504020204" charset="0"/>
              <a:ea typeface="Open Sans Condensed" panose="020B0806030504020204" charset="0"/>
            </a:endParaRPr>
          </a:p>
        </p:txBody>
      </p:sp>
      <p:sp>
        <p:nvSpPr>
          <p:cNvPr id="6" name="TextBox 5"/>
          <p:cNvSpPr txBox="1"/>
          <p:nvPr/>
        </p:nvSpPr>
        <p:spPr>
          <a:xfrm>
            <a:off x="707834" y="4132183"/>
            <a:ext cx="3200400" cy="646331"/>
          </a:xfrm>
          <a:prstGeom prst="rect">
            <a:avLst/>
          </a:prstGeom>
          <a:noFill/>
          <a:effectLst>
            <a:glow rad="127000">
              <a:schemeClr val="tx1">
                <a:alpha val="40000"/>
              </a:schemeClr>
            </a:glow>
          </a:effectLst>
        </p:spPr>
        <p:txBody>
          <a:bodyPr wrap="square" rtlCol="0">
            <a:spAutoFit/>
          </a:bodyPr>
          <a:lstStyle/>
          <a:p>
            <a:pPr fontAlgn="auto"/>
            <a:r>
              <a:rPr lang="en-US" sz="3600" b="1" noProof="1" dirty="0" smtClean="0">
                <a:solidFill>
                  <a:srgbClr val="91C7A9"/>
                </a:solidFill>
                <a:latin typeface="Open Sans Condensed" panose="020B0806030504020204" charset="0"/>
                <a:ea typeface="Open Sans Condensed" panose="020B0806030504020204" charset="0"/>
                <a:cs typeface="+mn-cs"/>
              </a:rPr>
              <a:t>In 1,000 years</a:t>
            </a:r>
            <a:endParaRPr lang="en-US" sz="3600" b="1" noProof="1" dirty="0" smtClean="0">
              <a:solidFill>
                <a:srgbClr val="91C7A9"/>
              </a:solidFill>
              <a:latin typeface="Open Sans Condensed" panose="020B0806030504020204" charset="0"/>
              <a:ea typeface="Open Sans Condensed" panose="020B0806030504020204" charset="0"/>
            </a:endParaRPr>
          </a:p>
        </p:txBody>
      </p:sp>
      <p:sp>
        <p:nvSpPr>
          <p:cNvPr id="7" name="TextBox 6"/>
          <p:cNvSpPr txBox="1"/>
          <p:nvPr/>
        </p:nvSpPr>
        <p:spPr>
          <a:xfrm>
            <a:off x="706910" y="4901107"/>
            <a:ext cx="3200400" cy="646331"/>
          </a:xfrm>
          <a:prstGeom prst="rect">
            <a:avLst/>
          </a:prstGeom>
          <a:noFill/>
          <a:effectLst>
            <a:glow rad="127000">
              <a:schemeClr val="tx1">
                <a:alpha val="40000"/>
              </a:schemeClr>
            </a:glow>
          </a:effectLst>
        </p:spPr>
        <p:txBody>
          <a:bodyPr wrap="square" rtlCol="0">
            <a:spAutoFit/>
          </a:bodyPr>
          <a:lstStyle/>
          <a:p>
            <a:pPr fontAlgn="auto"/>
            <a:r>
              <a:rPr lang="en-US" sz="3600" b="1" noProof="1" dirty="0" smtClean="0">
                <a:solidFill>
                  <a:srgbClr val="91C7A9"/>
                </a:solidFill>
                <a:latin typeface="Open Sans Condensed" panose="020B0806030504020204" charset="0"/>
                <a:ea typeface="Open Sans Condensed" panose="020B0806030504020204" charset="0"/>
                <a:cs typeface="+mn-cs"/>
              </a:rPr>
              <a:t>In 2,000 years</a:t>
            </a:r>
            <a:endParaRPr lang="en-US" sz="3600" b="1" noProof="1" dirty="0" smtClean="0">
              <a:solidFill>
                <a:srgbClr val="91C7A9"/>
              </a:solidFill>
              <a:latin typeface="Open Sans Condensed" panose="020B0806030504020204" charset="0"/>
              <a:ea typeface="Open Sans Condensed" panose="020B0806030504020204" charset="0"/>
            </a:endParaRPr>
          </a:p>
        </p:txBody>
      </p:sp>
      <p:sp>
        <p:nvSpPr>
          <p:cNvPr id="10" name="TextBox 9"/>
          <p:cNvSpPr txBox="1"/>
          <p:nvPr/>
        </p:nvSpPr>
        <p:spPr>
          <a:xfrm>
            <a:off x="5356034" y="2514600"/>
            <a:ext cx="1676400" cy="707886"/>
          </a:xfrm>
          <a:prstGeom prst="rect">
            <a:avLst/>
          </a:prstGeom>
          <a:noFill/>
          <a:effectLst>
            <a:glow rad="127000">
              <a:schemeClr val="tx1">
                <a:alpha val="40000"/>
              </a:schemeClr>
            </a:glow>
          </a:effectLst>
        </p:spPr>
        <p:txBody>
          <a:bodyPr wrap="square" rtlCol="0">
            <a:spAutoFit/>
          </a:bodyPr>
          <a:lstStyle/>
          <a:p>
            <a:pPr fontAlgn="auto"/>
            <a:r>
              <a:rPr lang="en-US" sz="4000" b="1" noProof="1" dirty="0" smtClean="0">
                <a:solidFill>
                  <a:srgbClr val="91C7A9"/>
                </a:solidFill>
                <a:latin typeface="Open Sans Condensed" panose="020B0806030504020204" charset="0"/>
                <a:ea typeface="Open Sans Condensed" panose="020B0806030504020204" charset="0"/>
                <a:cs typeface="+mn-cs"/>
              </a:rPr>
              <a:t>43 g</a:t>
            </a:r>
            <a:endParaRPr lang="en-US" sz="4000" b="1" noProof="1" dirty="0" smtClean="0">
              <a:solidFill>
                <a:srgbClr val="91C7A9"/>
              </a:solidFill>
              <a:latin typeface="Open Sans Condensed" panose="020B0806030504020204" charset="0"/>
              <a:ea typeface="Open Sans Condensed" panose="020B0806030504020204" charset="0"/>
            </a:endParaRPr>
          </a:p>
        </p:txBody>
      </p:sp>
      <p:sp>
        <p:nvSpPr>
          <p:cNvPr id="11" name="TextBox 10"/>
          <p:cNvSpPr txBox="1"/>
          <p:nvPr/>
        </p:nvSpPr>
        <p:spPr>
          <a:xfrm>
            <a:off x="5362449" y="3367440"/>
            <a:ext cx="1676400" cy="707886"/>
          </a:xfrm>
          <a:prstGeom prst="rect">
            <a:avLst/>
          </a:prstGeom>
          <a:noFill/>
          <a:effectLst>
            <a:glow rad="127000">
              <a:schemeClr val="tx1">
                <a:alpha val="40000"/>
              </a:schemeClr>
            </a:glow>
          </a:effectLst>
        </p:spPr>
        <p:txBody>
          <a:bodyPr wrap="square" rtlCol="0">
            <a:spAutoFit/>
          </a:bodyPr>
          <a:lstStyle/>
          <a:p>
            <a:pPr fontAlgn="auto"/>
            <a:r>
              <a:rPr lang="en-US" sz="4000" b="1" noProof="1" dirty="0" smtClean="0">
                <a:solidFill>
                  <a:srgbClr val="91C7A9"/>
                </a:solidFill>
                <a:latin typeface="Open Sans Condensed" panose="020B0806030504020204" charset="0"/>
                <a:ea typeface="Open Sans Condensed" panose="020B0806030504020204" charset="0"/>
                <a:cs typeface="+mn-cs"/>
              </a:rPr>
              <a:t>193 g</a:t>
            </a:r>
            <a:endParaRPr lang="en-US" sz="4000" b="1" noProof="1" dirty="0" smtClean="0">
              <a:solidFill>
                <a:srgbClr val="91C7A9"/>
              </a:solidFill>
              <a:latin typeface="Open Sans Condensed" panose="020B0806030504020204" charset="0"/>
              <a:ea typeface="Open Sans Condensed" panose="020B0806030504020204" charset="0"/>
            </a:endParaRPr>
          </a:p>
        </p:txBody>
      </p:sp>
      <p:sp>
        <p:nvSpPr>
          <p:cNvPr id="12" name="TextBox 11"/>
          <p:cNvSpPr txBox="1"/>
          <p:nvPr/>
        </p:nvSpPr>
        <p:spPr>
          <a:xfrm>
            <a:off x="5356034" y="4135858"/>
            <a:ext cx="1676400" cy="707886"/>
          </a:xfrm>
          <a:prstGeom prst="rect">
            <a:avLst/>
          </a:prstGeom>
          <a:noFill/>
          <a:effectLst>
            <a:glow rad="127000">
              <a:schemeClr val="tx1">
                <a:alpha val="40000"/>
              </a:schemeClr>
            </a:glow>
          </a:effectLst>
        </p:spPr>
        <p:txBody>
          <a:bodyPr wrap="square" rtlCol="0">
            <a:spAutoFit/>
          </a:bodyPr>
          <a:lstStyle/>
          <a:p>
            <a:pPr fontAlgn="auto"/>
            <a:r>
              <a:rPr lang="en-US" sz="4000" b="1" noProof="1" dirty="0" smtClean="0">
                <a:solidFill>
                  <a:srgbClr val="91C7A9"/>
                </a:solidFill>
                <a:latin typeface="Open Sans Condensed" panose="020B0806030504020204" charset="0"/>
                <a:ea typeface="Open Sans Condensed" panose="020B0806030504020204" charset="0"/>
                <a:cs typeface="+mn-cs"/>
              </a:rPr>
              <a:t>2.3 kg</a:t>
            </a:r>
            <a:endParaRPr lang="en-US" sz="4000" b="1" noProof="1" dirty="0" smtClean="0">
              <a:solidFill>
                <a:srgbClr val="91C7A9"/>
              </a:solidFill>
              <a:latin typeface="Open Sans Condensed" panose="020B0806030504020204" charset="0"/>
              <a:ea typeface="Open Sans Condensed" panose="020B0806030504020204" charset="0"/>
            </a:endParaRPr>
          </a:p>
        </p:txBody>
      </p:sp>
      <p:sp>
        <p:nvSpPr>
          <p:cNvPr id="13" name="TextBox 12"/>
          <p:cNvSpPr txBox="1"/>
          <p:nvPr/>
        </p:nvSpPr>
        <p:spPr>
          <a:xfrm>
            <a:off x="5355246" y="4985999"/>
            <a:ext cx="2830286" cy="707886"/>
          </a:xfrm>
          <a:prstGeom prst="rect">
            <a:avLst/>
          </a:prstGeom>
          <a:noFill/>
          <a:effectLst>
            <a:glow rad="127000">
              <a:schemeClr val="tx1">
                <a:alpha val="40000"/>
              </a:schemeClr>
            </a:glow>
          </a:effectLst>
        </p:spPr>
        <p:txBody>
          <a:bodyPr wrap="square" rtlCol="0">
            <a:spAutoFit/>
          </a:bodyPr>
          <a:lstStyle/>
          <a:p>
            <a:pPr fontAlgn="auto"/>
            <a:r>
              <a:rPr lang="en-US" sz="4000" b="1" noProof="1" dirty="0" smtClean="0">
                <a:solidFill>
                  <a:srgbClr val="91C7A9"/>
                </a:solidFill>
                <a:latin typeface="Open Sans Condensed" panose="020B0806030504020204" charset="0"/>
                <a:ea typeface="Open Sans Condensed" panose="020B0806030504020204" charset="0"/>
                <a:cs typeface="+mn-cs"/>
              </a:rPr>
              <a:t>335 kg</a:t>
            </a:r>
            <a:endParaRPr lang="en-US" sz="4000" b="1" noProof="1" dirty="0" smtClean="0">
              <a:solidFill>
                <a:srgbClr val="91C7A9"/>
              </a:solidFill>
              <a:latin typeface="Open Sans Condensed" panose="020B0806030504020204" charset="0"/>
              <a:ea typeface="Open Sans Condensed" panose="020B0806030504020204" charset="0"/>
            </a:endParaRPr>
          </a:p>
        </p:txBody>
      </p:sp>
      <p:sp>
        <p:nvSpPr>
          <p:cNvPr id="16" name="TextBox 15"/>
          <p:cNvSpPr txBox="1"/>
          <p:nvPr/>
        </p:nvSpPr>
        <p:spPr>
          <a:xfrm>
            <a:off x="685800" y="5726430"/>
            <a:ext cx="3581400" cy="646331"/>
          </a:xfrm>
          <a:prstGeom prst="rect">
            <a:avLst/>
          </a:prstGeom>
          <a:noFill/>
          <a:effectLst>
            <a:glow rad="127000">
              <a:schemeClr val="tx1">
                <a:alpha val="40000"/>
              </a:schemeClr>
            </a:glow>
          </a:effectLst>
        </p:spPr>
        <p:txBody>
          <a:bodyPr wrap="square" rtlCol="0">
            <a:spAutoFit/>
          </a:bodyPr>
          <a:lstStyle/>
          <a:p>
            <a:pPr fontAlgn="auto"/>
            <a:r>
              <a:rPr lang="en-US" sz="3600" b="1" noProof="1" dirty="0" smtClean="0">
                <a:solidFill>
                  <a:srgbClr val="91C7A9"/>
                </a:solidFill>
                <a:latin typeface="Open Sans Condensed" panose="020B0806030504020204" charset="0"/>
                <a:ea typeface="Open Sans Condensed" panose="020B0806030504020204" charset="0"/>
                <a:cs typeface="+mn-cs"/>
              </a:rPr>
              <a:t>In 10,000 years</a:t>
            </a:r>
            <a:endParaRPr lang="en-US" sz="3600" b="1" noProof="1" dirty="0" smtClean="0">
              <a:solidFill>
                <a:srgbClr val="91C7A9"/>
              </a:solidFill>
              <a:latin typeface="Open Sans Condensed" panose="020B0806030504020204" charset="0"/>
              <a:ea typeface="Open Sans Condensed" panose="020B0806030504020204" charset="0"/>
            </a:endParaRPr>
          </a:p>
        </p:txBody>
      </p:sp>
      <p:sp>
        <p:nvSpPr>
          <p:cNvPr id="20" name="TextBox 19"/>
          <p:cNvSpPr txBox="1"/>
          <p:nvPr/>
        </p:nvSpPr>
        <p:spPr>
          <a:xfrm>
            <a:off x="5290829" y="5763161"/>
            <a:ext cx="3494205" cy="1323439"/>
          </a:xfrm>
          <a:prstGeom prst="rect">
            <a:avLst/>
          </a:prstGeom>
          <a:noFill/>
          <a:effectLst>
            <a:glow rad="127000">
              <a:schemeClr val="tx1">
                <a:alpha val="40000"/>
              </a:schemeClr>
            </a:glow>
          </a:effectLst>
        </p:spPr>
        <p:txBody>
          <a:bodyPr wrap="square" rtlCol="0">
            <a:spAutoFit/>
          </a:bodyPr>
          <a:lstStyle/>
          <a:p>
            <a:pPr fontAlgn="auto"/>
            <a:r>
              <a:rPr lang="en-US" sz="4000" b="1" noProof="1" dirty="0" smtClean="0">
                <a:solidFill>
                  <a:srgbClr val="91C7A9"/>
                </a:solidFill>
                <a:latin typeface="Open Sans Condensed" panose="020B0806030504020204" charset="0"/>
                <a:ea typeface="Open Sans Condensed" panose="020B0806030504020204" charset="0"/>
                <a:cs typeface="+mn-cs"/>
              </a:rPr>
              <a:t>6.47 x 10</a:t>
            </a:r>
            <a:r>
              <a:rPr lang="en-US" sz="4000" b="1" baseline="30000" noProof="1" dirty="0" smtClean="0">
                <a:solidFill>
                  <a:srgbClr val="91C7A9"/>
                </a:solidFill>
                <a:latin typeface="Open Sans Condensed" panose="020B0806030504020204" charset="0"/>
                <a:ea typeface="Open Sans Condensed" panose="020B0806030504020204" charset="0"/>
                <a:cs typeface="+mn-cs"/>
              </a:rPr>
              <a:t>19</a:t>
            </a:r>
            <a:r>
              <a:rPr lang="en-US" sz="4000" b="1" noProof="1" dirty="0" smtClean="0">
                <a:solidFill>
                  <a:srgbClr val="91C7A9"/>
                </a:solidFill>
                <a:latin typeface="Open Sans Condensed" panose="020B0806030504020204" charset="0"/>
                <a:ea typeface="Open Sans Condensed" panose="020B0806030504020204" charset="0"/>
                <a:cs typeface="+mn-cs"/>
              </a:rPr>
              <a:t> kg</a:t>
            </a:r>
            <a:endParaRPr lang="en-US" sz="4000" b="1" noProof="1" dirty="0" smtClean="0">
              <a:solidFill>
                <a:srgbClr val="91C7A9"/>
              </a:solidFill>
              <a:latin typeface="Open Sans Condensed" panose="020B0806030504020204" charset="0"/>
              <a:ea typeface="Open Sans Condensed" panose="020B0806030504020204" charset="0"/>
            </a:endParaRPr>
          </a:p>
          <a:p>
            <a:pPr fontAlgn="auto"/>
            <a:endParaRPr lang="en-US" sz="4000" b="1" noProof="1" dirty="0">
              <a:solidFill>
                <a:srgbClr val="91C7A9"/>
              </a:solidFill>
              <a:latin typeface="Open Sans Condensed" panose="020B0806030504020204" charset="0"/>
              <a:ea typeface="Open Sans Condensed" panose="020B0806030504020204" charset="0"/>
            </a:endParaRPr>
          </a:p>
        </p:txBody>
      </p:sp>
      <p:cxnSp>
        <p:nvCxnSpPr>
          <p:cNvPr id="23" name="Straight Arrow Connector 22"/>
          <p:cNvCxnSpPr/>
          <p:nvPr/>
        </p:nvCxnSpPr>
        <p:spPr>
          <a:xfrm>
            <a:off x="4157943" y="2905125"/>
            <a:ext cx="990600" cy="0"/>
          </a:xfrm>
          <a:prstGeom prst="straightConnector1">
            <a:avLst/>
          </a:prstGeom>
          <a:ln w="76200" cap="sq">
            <a:solidFill>
              <a:srgbClr val="91C7A9"/>
            </a:solidFill>
            <a:miter lim="800000"/>
            <a:tailEnd type="triangle"/>
          </a:ln>
          <a:effectLst>
            <a:glow rad="1270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158868" y="3681413"/>
            <a:ext cx="990600" cy="0"/>
          </a:xfrm>
          <a:prstGeom prst="straightConnector1">
            <a:avLst/>
          </a:prstGeom>
          <a:ln w="76200" cap="sq">
            <a:solidFill>
              <a:srgbClr val="91C7A9"/>
            </a:solidFill>
            <a:miter lim="800000"/>
            <a:tailEnd type="triangle"/>
          </a:ln>
          <a:effectLst>
            <a:glow rad="1270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136834" y="4460875"/>
            <a:ext cx="990600" cy="0"/>
          </a:xfrm>
          <a:prstGeom prst="straightConnector1">
            <a:avLst/>
          </a:prstGeom>
          <a:ln w="76200" cap="sq">
            <a:solidFill>
              <a:srgbClr val="91C7A9"/>
            </a:solidFill>
            <a:miter lim="800000"/>
            <a:tailEnd type="triangle"/>
          </a:ln>
          <a:effectLst>
            <a:glow rad="1270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146932" y="5229225"/>
            <a:ext cx="990600" cy="0"/>
          </a:xfrm>
          <a:prstGeom prst="straightConnector1">
            <a:avLst/>
          </a:prstGeom>
          <a:ln w="76200" cap="sq">
            <a:solidFill>
              <a:srgbClr val="91C7A9"/>
            </a:solidFill>
            <a:miter lim="800000"/>
            <a:tailEnd type="triangle"/>
          </a:ln>
          <a:effectLst>
            <a:glow rad="1270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147845" y="6065838"/>
            <a:ext cx="990600" cy="0"/>
          </a:xfrm>
          <a:prstGeom prst="straightConnector1">
            <a:avLst/>
          </a:prstGeom>
          <a:ln w="76200" cap="sq">
            <a:solidFill>
              <a:srgbClr val="91C7A9"/>
            </a:solidFill>
            <a:miter lim="800000"/>
            <a:tailEnd type="triangle"/>
          </a:ln>
          <a:effectLst>
            <a:glow rad="127000">
              <a:schemeClr val="tx1">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4294967295" end="4294967295"/>
                                            </p:txEl>
                                          </p:spTgt>
                                        </p:tgtEl>
                                        <p:attrNameLst>
                                          <p:attrName>style.visibility</p:attrName>
                                        </p:attrNameLst>
                                      </p:cBhvr>
                                      <p:to>
                                        <p:strVal val="visible"/>
                                      </p:to>
                                    </p:set>
                                    <p:animEffect transition="in" filter="fade">
                                      <p:cBhvr>
                                        <p:cTn id="7" dur="500"/>
                                        <p:tgtEl>
                                          <p:spTgt spid="3">
                                            <p:txEl>
                                              <p:pRg st="4294967295" end="429496729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4294967295" end="4294967295"/>
                                            </p:txEl>
                                          </p:spTgt>
                                        </p:tgtEl>
                                        <p:attrNameLst>
                                          <p:attrName>style.visibility</p:attrName>
                                        </p:attrNameLst>
                                      </p:cBhvr>
                                      <p:to>
                                        <p:strVal val="visible"/>
                                      </p:to>
                                    </p:set>
                                    <p:animEffect transition="in" filter="fade">
                                      <p:cBhvr>
                                        <p:cTn id="10" dur="500"/>
                                        <p:tgtEl>
                                          <p:spTgt spid="3">
                                            <p:txEl>
                                              <p:pRg st="4294967295" end="4294967295"/>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294967295" end="4294967295"/>
                                            </p:txEl>
                                          </p:spTgt>
                                        </p:tgtEl>
                                        <p:attrNameLst>
                                          <p:attrName>style.visibility</p:attrName>
                                        </p:attrNameLst>
                                      </p:cBhvr>
                                      <p:to>
                                        <p:strVal val="visible"/>
                                      </p:to>
                                    </p:set>
                                    <p:animEffect transition="in" filter="fade">
                                      <p:cBhvr>
                                        <p:cTn id="13" dur="500"/>
                                        <p:tgtEl>
                                          <p:spTgt spid="3">
                                            <p:txEl>
                                              <p:pRg st="4294967295" end="4294967295"/>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10"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ldLvl="0" animBg="1"/>
      <p:bldP spid="5" grpId="0" bldLvl="0" animBg="1"/>
      <p:bldP spid="6" grpId="0" bldLvl="0" animBg="1"/>
      <p:bldP spid="7" grpId="0" bldLvl="0" animBg="1"/>
      <p:bldP spid="10" grpId="0" bldLvl="0" animBg="1"/>
      <p:bldP spid="11" grpId="0" bldLvl="0" animBg="1"/>
      <p:bldP spid="12" grpId="0" bldLvl="0" animBg="1"/>
      <p:bldP spid="13" grpId="0" bldLvl="0" animBg="1"/>
      <p:bldP spid="16" grpId="0" bldLvl="0" animBg="1"/>
      <p:bldP spid="20"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ln>
            <a:miter/>
          </a:ln>
        </p:spPr>
        <p:txBody>
          <a:bodyPr vert="horz" lIns="91440" tIns="45720" rIns="91440" bIns="45720" rtlCol="0" anchor="ctr">
            <a:normAutofit fontScale="90000"/>
          </a:bodyPr>
          <a:p>
            <a:pPr marL="0" marR="0" indent="0" algn="ctr" defTabSz="914400" rtl="0" eaLnBrk="1" fontAlgn="auto" latinLnBrk="0" hangingPunct="1">
              <a:lnSpc>
                <a:spcPct val="100000"/>
              </a:lnSpc>
              <a:spcBef>
                <a:spcPct val="0"/>
              </a:spcBef>
              <a:spcAft>
                <a:spcPct val="0"/>
              </a:spcAft>
              <a:buClrTx/>
              <a:buSzTx/>
              <a:buFontTx/>
              <a:buNone/>
            </a:pPr>
            <a:r>
              <a:rPr kumimoji="0" lang="x-none" altLang="en-US" sz="4400" b="0" i="0" u="none" strike="noStrike" kern="1200" cap="none" spc="0" normalizeH="0" baseline="0" noProof="1">
                <a:solidFill>
                  <a:srgbClr val="91C7A9"/>
                </a:solidFill>
                <a:uFillTx/>
                <a:cs typeface="Aharoni" pitchFamily="2" charset="-79"/>
              </a:rPr>
              <a:t>Aside: Why multiplicative increase?</a:t>
            </a:r>
            <a:endParaRPr kumimoji="0" lang="x-none" altLang="en-US" sz="4400" b="0" i="0" u="none" strike="noStrike" kern="1200" cap="none" spc="0" normalizeH="0" baseline="0" noProof="1">
              <a:solidFill>
                <a:srgbClr val="91C7A9"/>
              </a:solidFill>
              <a:uFillTx/>
              <a:cs typeface="Aharoni" pitchFamily="2" charset="-79"/>
            </a:endParaRPr>
          </a:p>
        </p:txBody>
      </p:sp>
      <p:sp>
        <p:nvSpPr>
          <p:cNvPr id="3" name="Content Placeholder 2"/>
          <p:cNvSpPr>
            <a:spLocks noGrp="1"/>
          </p:cNvSpPr>
          <p:nvPr>
            <p:ph idx="1"/>
          </p:nvPr>
        </p:nvSpPr>
        <p:spPr>
          <a:xfrm>
            <a:off x="1066800" y="1524000"/>
            <a:ext cx="7159625" cy="4525963"/>
          </a:xfrm>
        </p:spPr>
        <p:txBody>
          <a:bodyPr lIns="91440" tIns="45720" rIns="91440" bIns="45720" anchor="t" anchorCtr="0"/>
          <a:p>
            <a:pPr marL="0" indent="0" algn="ctr" defTabSz="914400">
              <a:buFont typeface="Arial" panose="020B0604020202020204" pitchFamily="34" charset="0"/>
              <a:buNone/>
            </a:pPr>
            <a:r>
              <a:rPr lang="zh-CN" altLang="en-US" kern="1200">
                <a:cs typeface="+mn-cs"/>
              </a:rPr>
              <a:t>Log transform </a:t>
            </a:r>
            <a:r>
              <a:rPr lang="zh-CN" altLang="zh-CN" kern="1200">
                <a:cs typeface="+mn-cs"/>
              </a:rPr>
              <a:t>size</a:t>
            </a:r>
            <a:r>
              <a:rPr lang="zh-CN" altLang="en-US" kern="1200">
                <a:cs typeface="+mn-cs"/>
              </a:rPr>
              <a:t> data!</a:t>
            </a:r>
            <a:endParaRPr lang="zh-CN" altLang="en-US" kern="1200">
              <a:cs typeface="+mn-cs"/>
            </a:endParaRPr>
          </a:p>
          <a:p>
            <a:pPr marL="0" indent="0" algn="ctr" defTabSz="914400">
              <a:buFont typeface="Arial" panose="020B0604020202020204" pitchFamily="34" charset="0"/>
              <a:buNone/>
            </a:pPr>
            <a:r>
              <a:rPr lang="zh-CN" altLang="en-US" kern="1200">
                <a:cs typeface="+mn-cs"/>
              </a:rPr>
              <a:t>Read this paper:</a:t>
            </a:r>
            <a:endParaRPr lang="zh-CN" altLang="en-US" kern="1200">
              <a:cs typeface="+mn-cs"/>
            </a:endParaRPr>
          </a:p>
          <a:p>
            <a:pPr marL="0" indent="0" algn="ctr" defTabSz="914400">
              <a:buFont typeface="Arial" panose="020B0604020202020204" pitchFamily="34" charset="0"/>
              <a:buNone/>
            </a:pPr>
            <a:endParaRPr lang="zh-CN" altLang="en-US" kern="1200">
              <a:cs typeface="+mn-cs"/>
            </a:endParaRPr>
          </a:p>
        </p:txBody>
      </p:sp>
      <p:pic>
        <p:nvPicPr>
          <p:cNvPr id="4" name="Picture 3"/>
          <p:cNvPicPr>
            <a:picLocks noChangeAspect="1"/>
          </p:cNvPicPr>
          <p:nvPr/>
        </p:nvPicPr>
        <p:blipFill>
          <a:blip r:embed="rId1"/>
          <a:stretch>
            <a:fillRect/>
          </a:stretch>
        </p:blipFill>
        <p:spPr>
          <a:xfrm>
            <a:off x="2438400" y="2667000"/>
            <a:ext cx="4332288" cy="41941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charRg st="0" end="3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charRg st="36" end="5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76200"/>
            <a:ext cx="8229600" cy="1143000"/>
          </a:xfrm>
          <a:ln>
            <a:miter/>
          </a:ln>
        </p:spPr>
        <p:txBody>
          <a:bodyPr vert="horz" lIns="91440" tIns="45720" rIns="91440" bIns="45720" rtlCol="0" anchor="ctr">
            <a:normAutofit fontScale="90000"/>
          </a:bodyPr>
          <a:lstStyle/>
          <a:p>
            <a:pPr marL="0" marR="0" indent="0" algn="ctr" defTabSz="914400" rtl="0" eaLnBrk="1" fontAlgn="auto" latinLnBrk="0" hangingPunct="1">
              <a:lnSpc>
                <a:spcPct val="100000"/>
              </a:lnSpc>
              <a:spcBef>
                <a:spcPct val="0"/>
              </a:spcBef>
              <a:spcAft>
                <a:spcPct val="0"/>
              </a:spcAft>
              <a:buClrTx/>
              <a:buSzTx/>
              <a:buFontTx/>
              <a:buNone/>
            </a:pPr>
            <a:r>
              <a:rPr kumimoji="0" lang="en-US" sz="6000" b="0" i="0" u="none" strike="noStrike" kern="1200" cap="none" spc="0" normalizeH="0" baseline="0" noProof="1" dirty="0" smtClean="0">
                <a:solidFill>
                  <a:srgbClr val="91C7A9"/>
                </a:solidFill>
                <a:uFillTx/>
                <a:cs typeface="Aharoni" pitchFamily="2" charset="-79"/>
              </a:rPr>
              <a:t>Let’s do the calculations:</a:t>
            </a:r>
            <a:endParaRPr kumimoji="0" lang="en-US" sz="6000" b="0" i="0" u="none" strike="noStrike" kern="1200" cap="none" spc="0" normalizeH="0" baseline="0" noProof="1" dirty="0" smtClean="0">
              <a:solidFill>
                <a:srgbClr val="91C7A9"/>
              </a:solidFill>
              <a:uFillTx/>
              <a:cs typeface="Aharoni" pitchFamily="2" charset="-79"/>
            </a:endParaRPr>
          </a:p>
        </p:txBody>
      </p:sp>
      <p:sp>
        <p:nvSpPr>
          <p:cNvPr id="3" name="Content Placeholder 2"/>
          <p:cNvSpPr>
            <a:spLocks noGrp="1"/>
          </p:cNvSpPr>
          <p:nvPr>
            <p:ph idx="1"/>
          </p:nvPr>
        </p:nvSpPr>
        <p:spPr>
          <a:xfrm>
            <a:off x="457200" y="808037"/>
            <a:ext cx="8229600" cy="4525963"/>
          </a:xfrm>
          <a:ln>
            <a:miter/>
          </a:ln>
          <a:effectLst>
            <a:glow rad="127000">
              <a:schemeClr val="tx1">
                <a:alpha val="40000"/>
              </a:schemeClr>
            </a:glow>
          </a:effectLst>
        </p:spPr>
        <p:txBody>
          <a:bodyPr vert="horz" lIns="91440" tIns="45720" rIns="91440" bIns="45720" rtlCol="0" anchor="t">
            <a:normAutofit/>
          </a:bodyPr>
          <a:lstStyle/>
          <a:p>
            <a:pPr marL="0" indent="0" algn="ctr" fontAlgn="auto">
              <a:buNone/>
            </a:pPr>
            <a:r>
              <a:rPr lang="en-US" b="1" strike="noStrike" noProof="1" dirty="0" smtClean="0">
                <a:solidFill>
                  <a:schemeClr val="bg1">
                    <a:lumMod val="95000"/>
                  </a:schemeClr>
                </a:solidFill>
              </a:rPr>
              <a:t>If a population increased by 1% every generation starting from ~16 g:</a:t>
            </a:r>
            <a:endParaRPr lang="en-US" b="1" strike="noStrike" noProof="1" dirty="0" smtClean="0">
              <a:solidFill>
                <a:schemeClr val="bg1">
                  <a:lumMod val="95000"/>
                </a:schemeClr>
              </a:solidFill>
            </a:endParaRPr>
          </a:p>
        </p:txBody>
      </p:sp>
      <p:sp>
        <p:nvSpPr>
          <p:cNvPr id="4" name="TextBox 3"/>
          <p:cNvSpPr txBox="1"/>
          <p:nvPr/>
        </p:nvSpPr>
        <p:spPr>
          <a:xfrm>
            <a:off x="707834" y="2536686"/>
            <a:ext cx="3200400" cy="646331"/>
          </a:xfrm>
          <a:prstGeom prst="rect">
            <a:avLst/>
          </a:prstGeom>
          <a:noFill/>
          <a:effectLst>
            <a:glow rad="127000">
              <a:schemeClr val="tx1">
                <a:alpha val="40000"/>
              </a:schemeClr>
            </a:glow>
          </a:effectLst>
        </p:spPr>
        <p:txBody>
          <a:bodyPr wrap="square" rtlCol="0">
            <a:spAutoFit/>
          </a:bodyPr>
          <a:lstStyle/>
          <a:p>
            <a:pPr fontAlgn="auto"/>
            <a:r>
              <a:rPr lang="en-US" sz="3600" b="1" noProof="1" dirty="0" smtClean="0">
                <a:solidFill>
                  <a:srgbClr val="91C7A9"/>
                </a:solidFill>
                <a:latin typeface="Open Sans Condensed" panose="020B0806030504020204" charset="0"/>
                <a:ea typeface="Open Sans Condensed" panose="020B0806030504020204" charset="0"/>
                <a:cs typeface="+mn-cs"/>
              </a:rPr>
              <a:t>In 200 years</a:t>
            </a:r>
            <a:endParaRPr lang="en-US" sz="3600" b="1" noProof="1" dirty="0" smtClean="0">
              <a:solidFill>
                <a:srgbClr val="91C7A9"/>
              </a:solidFill>
              <a:latin typeface="Open Sans Condensed" panose="020B0806030504020204" charset="0"/>
              <a:ea typeface="Open Sans Condensed" panose="020B0806030504020204" charset="0"/>
            </a:endParaRPr>
          </a:p>
        </p:txBody>
      </p:sp>
      <p:sp>
        <p:nvSpPr>
          <p:cNvPr id="5" name="TextBox 4"/>
          <p:cNvSpPr txBox="1"/>
          <p:nvPr/>
        </p:nvSpPr>
        <p:spPr>
          <a:xfrm>
            <a:off x="685800" y="3352800"/>
            <a:ext cx="3200400" cy="646331"/>
          </a:xfrm>
          <a:prstGeom prst="rect">
            <a:avLst/>
          </a:prstGeom>
          <a:noFill/>
          <a:effectLst>
            <a:glow rad="127000">
              <a:schemeClr val="tx1">
                <a:alpha val="40000"/>
              </a:schemeClr>
            </a:glow>
          </a:effectLst>
        </p:spPr>
        <p:txBody>
          <a:bodyPr wrap="square" rtlCol="0">
            <a:spAutoFit/>
          </a:bodyPr>
          <a:lstStyle/>
          <a:p>
            <a:pPr fontAlgn="auto"/>
            <a:r>
              <a:rPr lang="en-US" sz="3600" b="1" noProof="1" dirty="0" smtClean="0">
                <a:solidFill>
                  <a:srgbClr val="91C7A9"/>
                </a:solidFill>
                <a:latin typeface="Open Sans Condensed" panose="020B0806030504020204" charset="0"/>
                <a:ea typeface="Open Sans Condensed" panose="020B0806030504020204" charset="0"/>
                <a:cs typeface="+mn-cs"/>
              </a:rPr>
              <a:t>In 500 years</a:t>
            </a:r>
            <a:endParaRPr lang="en-US" sz="3600" b="1" noProof="1" dirty="0" smtClean="0">
              <a:solidFill>
                <a:srgbClr val="91C7A9"/>
              </a:solidFill>
              <a:latin typeface="Open Sans Condensed" panose="020B0806030504020204" charset="0"/>
              <a:ea typeface="Open Sans Condensed" panose="020B0806030504020204" charset="0"/>
            </a:endParaRPr>
          </a:p>
        </p:txBody>
      </p:sp>
      <p:sp>
        <p:nvSpPr>
          <p:cNvPr id="6" name="TextBox 5"/>
          <p:cNvSpPr txBox="1"/>
          <p:nvPr/>
        </p:nvSpPr>
        <p:spPr>
          <a:xfrm>
            <a:off x="707834" y="4132183"/>
            <a:ext cx="3200400" cy="646331"/>
          </a:xfrm>
          <a:prstGeom prst="rect">
            <a:avLst/>
          </a:prstGeom>
          <a:noFill/>
          <a:effectLst>
            <a:glow rad="127000">
              <a:schemeClr val="tx1">
                <a:alpha val="40000"/>
              </a:schemeClr>
            </a:glow>
          </a:effectLst>
        </p:spPr>
        <p:txBody>
          <a:bodyPr wrap="square" rtlCol="0">
            <a:spAutoFit/>
          </a:bodyPr>
          <a:lstStyle/>
          <a:p>
            <a:pPr fontAlgn="auto"/>
            <a:r>
              <a:rPr lang="en-US" sz="3600" b="1" noProof="1" dirty="0" smtClean="0">
                <a:solidFill>
                  <a:srgbClr val="91C7A9"/>
                </a:solidFill>
                <a:latin typeface="Open Sans Condensed" panose="020B0806030504020204" charset="0"/>
                <a:ea typeface="Open Sans Condensed" panose="020B0806030504020204" charset="0"/>
                <a:cs typeface="+mn-cs"/>
              </a:rPr>
              <a:t>In 1,000 years</a:t>
            </a:r>
            <a:endParaRPr lang="en-US" sz="3600" b="1" noProof="1" dirty="0" smtClean="0">
              <a:solidFill>
                <a:srgbClr val="91C7A9"/>
              </a:solidFill>
              <a:latin typeface="Open Sans Condensed" panose="020B0806030504020204" charset="0"/>
              <a:ea typeface="Open Sans Condensed" panose="020B0806030504020204" charset="0"/>
            </a:endParaRPr>
          </a:p>
        </p:txBody>
      </p:sp>
      <p:sp>
        <p:nvSpPr>
          <p:cNvPr id="7" name="TextBox 6"/>
          <p:cNvSpPr txBox="1"/>
          <p:nvPr/>
        </p:nvSpPr>
        <p:spPr>
          <a:xfrm>
            <a:off x="706911" y="4901107"/>
            <a:ext cx="3200400" cy="646331"/>
          </a:xfrm>
          <a:prstGeom prst="rect">
            <a:avLst/>
          </a:prstGeom>
          <a:noFill/>
          <a:effectLst>
            <a:glow rad="127000">
              <a:schemeClr val="tx1">
                <a:alpha val="40000"/>
              </a:schemeClr>
            </a:glow>
          </a:effectLst>
        </p:spPr>
        <p:txBody>
          <a:bodyPr wrap="square" rtlCol="0">
            <a:spAutoFit/>
          </a:bodyPr>
          <a:lstStyle/>
          <a:p>
            <a:pPr fontAlgn="auto"/>
            <a:r>
              <a:rPr lang="en-US" sz="3600" b="1" noProof="1" dirty="0" smtClean="0">
                <a:solidFill>
                  <a:srgbClr val="91C7A9"/>
                </a:solidFill>
                <a:latin typeface="Open Sans Condensed" panose="020B0806030504020204" charset="0"/>
                <a:ea typeface="Open Sans Condensed" panose="020B0806030504020204" charset="0"/>
                <a:cs typeface="+mn-cs"/>
              </a:rPr>
              <a:t>In 2,000 years</a:t>
            </a:r>
            <a:endParaRPr lang="en-US" sz="3600" b="1" noProof="1" dirty="0" smtClean="0">
              <a:solidFill>
                <a:srgbClr val="91C7A9"/>
              </a:solidFill>
              <a:latin typeface="Open Sans Condensed" panose="020B0806030504020204" charset="0"/>
              <a:ea typeface="Open Sans Condensed" panose="020B0806030504020204" charset="0"/>
            </a:endParaRPr>
          </a:p>
        </p:txBody>
      </p:sp>
      <p:sp>
        <p:nvSpPr>
          <p:cNvPr id="10" name="TextBox 9"/>
          <p:cNvSpPr txBox="1"/>
          <p:nvPr/>
        </p:nvSpPr>
        <p:spPr>
          <a:xfrm>
            <a:off x="5356034" y="2514600"/>
            <a:ext cx="1676400" cy="707886"/>
          </a:xfrm>
          <a:prstGeom prst="rect">
            <a:avLst/>
          </a:prstGeom>
          <a:noFill/>
          <a:effectLst>
            <a:glow rad="127000">
              <a:schemeClr val="tx1">
                <a:alpha val="40000"/>
              </a:schemeClr>
            </a:glow>
          </a:effectLst>
        </p:spPr>
        <p:txBody>
          <a:bodyPr wrap="square" rtlCol="0">
            <a:spAutoFit/>
          </a:bodyPr>
          <a:lstStyle/>
          <a:p>
            <a:pPr fontAlgn="auto"/>
            <a:r>
              <a:rPr lang="en-US" sz="4000" b="1" noProof="1" dirty="0" smtClean="0">
                <a:solidFill>
                  <a:srgbClr val="91C7A9"/>
                </a:solidFill>
                <a:latin typeface="Open Sans Condensed" panose="020B0806030504020204" charset="0"/>
                <a:ea typeface="Open Sans Condensed" panose="020B0806030504020204" charset="0"/>
                <a:cs typeface="+mn-cs"/>
              </a:rPr>
              <a:t>43 g</a:t>
            </a:r>
            <a:endParaRPr lang="en-US" sz="4000" b="1" noProof="1" dirty="0" smtClean="0">
              <a:solidFill>
                <a:srgbClr val="91C7A9"/>
              </a:solidFill>
              <a:latin typeface="Open Sans Condensed" panose="020B0806030504020204" charset="0"/>
              <a:ea typeface="Open Sans Condensed" panose="020B0806030504020204" charset="0"/>
            </a:endParaRPr>
          </a:p>
        </p:txBody>
      </p:sp>
      <p:sp>
        <p:nvSpPr>
          <p:cNvPr id="11" name="TextBox 10"/>
          <p:cNvSpPr txBox="1"/>
          <p:nvPr/>
        </p:nvSpPr>
        <p:spPr>
          <a:xfrm>
            <a:off x="5362449" y="3367441"/>
            <a:ext cx="1676400" cy="707886"/>
          </a:xfrm>
          <a:prstGeom prst="rect">
            <a:avLst/>
          </a:prstGeom>
          <a:noFill/>
          <a:effectLst>
            <a:glow rad="127000">
              <a:schemeClr val="tx1">
                <a:alpha val="40000"/>
              </a:schemeClr>
            </a:glow>
          </a:effectLst>
        </p:spPr>
        <p:txBody>
          <a:bodyPr wrap="square" rtlCol="0">
            <a:spAutoFit/>
          </a:bodyPr>
          <a:lstStyle/>
          <a:p>
            <a:pPr fontAlgn="auto"/>
            <a:r>
              <a:rPr lang="en-US" sz="4000" b="1" noProof="1" dirty="0" smtClean="0">
                <a:solidFill>
                  <a:srgbClr val="91C7A9"/>
                </a:solidFill>
                <a:latin typeface="Open Sans Condensed" panose="020B0806030504020204" charset="0"/>
                <a:ea typeface="Open Sans Condensed" panose="020B0806030504020204" charset="0"/>
                <a:cs typeface="+mn-cs"/>
              </a:rPr>
              <a:t>193 g</a:t>
            </a:r>
            <a:endParaRPr lang="en-US" sz="4000" b="1" noProof="1" dirty="0" smtClean="0">
              <a:solidFill>
                <a:srgbClr val="91C7A9"/>
              </a:solidFill>
              <a:latin typeface="Open Sans Condensed" panose="020B0806030504020204" charset="0"/>
              <a:ea typeface="Open Sans Condensed" panose="020B0806030504020204" charset="0"/>
            </a:endParaRPr>
          </a:p>
        </p:txBody>
      </p:sp>
      <p:sp>
        <p:nvSpPr>
          <p:cNvPr id="12" name="TextBox 11"/>
          <p:cNvSpPr txBox="1"/>
          <p:nvPr/>
        </p:nvSpPr>
        <p:spPr>
          <a:xfrm>
            <a:off x="5356034" y="4135859"/>
            <a:ext cx="1676400" cy="707886"/>
          </a:xfrm>
          <a:prstGeom prst="rect">
            <a:avLst/>
          </a:prstGeom>
          <a:noFill/>
          <a:effectLst>
            <a:glow rad="127000">
              <a:schemeClr val="tx1">
                <a:alpha val="40000"/>
              </a:schemeClr>
            </a:glow>
          </a:effectLst>
        </p:spPr>
        <p:txBody>
          <a:bodyPr wrap="square" rtlCol="0">
            <a:spAutoFit/>
          </a:bodyPr>
          <a:lstStyle/>
          <a:p>
            <a:pPr fontAlgn="auto"/>
            <a:r>
              <a:rPr lang="en-US" sz="4000" b="1" noProof="1" dirty="0" smtClean="0">
                <a:solidFill>
                  <a:srgbClr val="91C7A9"/>
                </a:solidFill>
                <a:latin typeface="Open Sans Condensed" panose="020B0806030504020204" charset="0"/>
                <a:ea typeface="Open Sans Condensed" panose="020B0806030504020204" charset="0"/>
                <a:cs typeface="+mn-cs"/>
              </a:rPr>
              <a:t>2.3 kg</a:t>
            </a:r>
            <a:endParaRPr lang="en-US" sz="4000" b="1" noProof="1" dirty="0" smtClean="0">
              <a:solidFill>
                <a:srgbClr val="91C7A9"/>
              </a:solidFill>
              <a:latin typeface="Open Sans Condensed" panose="020B0806030504020204" charset="0"/>
              <a:ea typeface="Open Sans Condensed" panose="020B0806030504020204" charset="0"/>
            </a:endParaRPr>
          </a:p>
        </p:txBody>
      </p:sp>
      <p:sp>
        <p:nvSpPr>
          <p:cNvPr id="13" name="TextBox 12"/>
          <p:cNvSpPr txBox="1"/>
          <p:nvPr/>
        </p:nvSpPr>
        <p:spPr>
          <a:xfrm>
            <a:off x="5355246" y="4985999"/>
            <a:ext cx="2830286" cy="707886"/>
          </a:xfrm>
          <a:prstGeom prst="rect">
            <a:avLst/>
          </a:prstGeom>
          <a:noFill/>
          <a:effectLst>
            <a:glow rad="127000">
              <a:schemeClr val="tx1">
                <a:alpha val="40000"/>
              </a:schemeClr>
            </a:glow>
          </a:effectLst>
        </p:spPr>
        <p:txBody>
          <a:bodyPr wrap="square" rtlCol="0">
            <a:spAutoFit/>
          </a:bodyPr>
          <a:lstStyle/>
          <a:p>
            <a:pPr fontAlgn="auto"/>
            <a:r>
              <a:rPr lang="en-US" sz="4000" b="1" noProof="1" dirty="0" smtClean="0">
                <a:solidFill>
                  <a:srgbClr val="91C7A9"/>
                </a:solidFill>
                <a:latin typeface="Open Sans Condensed" panose="020B0806030504020204" charset="0"/>
                <a:ea typeface="Open Sans Condensed" panose="020B0806030504020204" charset="0"/>
                <a:cs typeface="+mn-cs"/>
              </a:rPr>
              <a:t>335 kg</a:t>
            </a:r>
            <a:endParaRPr lang="en-US" sz="4000" b="1" noProof="1" dirty="0" smtClean="0">
              <a:solidFill>
                <a:srgbClr val="91C7A9"/>
              </a:solidFill>
              <a:latin typeface="Open Sans Condensed" panose="020B0806030504020204" charset="0"/>
              <a:ea typeface="Open Sans Condensed" panose="020B0806030504020204" charset="0"/>
            </a:endParaRPr>
          </a:p>
        </p:txBody>
      </p:sp>
      <p:sp>
        <p:nvSpPr>
          <p:cNvPr id="16" name="TextBox 15"/>
          <p:cNvSpPr txBox="1"/>
          <p:nvPr/>
        </p:nvSpPr>
        <p:spPr>
          <a:xfrm>
            <a:off x="685800" y="5726430"/>
            <a:ext cx="3581400" cy="646331"/>
          </a:xfrm>
          <a:prstGeom prst="rect">
            <a:avLst/>
          </a:prstGeom>
          <a:noFill/>
          <a:effectLst>
            <a:glow rad="127000">
              <a:schemeClr val="tx1">
                <a:alpha val="40000"/>
              </a:schemeClr>
            </a:glow>
          </a:effectLst>
        </p:spPr>
        <p:txBody>
          <a:bodyPr wrap="square" rtlCol="0">
            <a:spAutoFit/>
          </a:bodyPr>
          <a:lstStyle/>
          <a:p>
            <a:pPr fontAlgn="auto"/>
            <a:r>
              <a:rPr lang="en-US" sz="3600" b="1" noProof="1" dirty="0" smtClean="0">
                <a:solidFill>
                  <a:srgbClr val="91C7A9"/>
                </a:solidFill>
                <a:latin typeface="Open Sans Condensed" panose="020B0806030504020204" charset="0"/>
                <a:ea typeface="Open Sans Condensed" panose="020B0806030504020204" charset="0"/>
                <a:cs typeface="+mn-cs"/>
              </a:rPr>
              <a:t>In 10,000 years</a:t>
            </a:r>
            <a:endParaRPr lang="en-US" sz="3600" b="1" noProof="1" dirty="0" smtClean="0">
              <a:solidFill>
                <a:srgbClr val="91C7A9"/>
              </a:solidFill>
              <a:latin typeface="Open Sans Condensed" panose="020B0806030504020204" charset="0"/>
              <a:ea typeface="Open Sans Condensed" panose="020B0806030504020204" charset="0"/>
            </a:endParaRPr>
          </a:p>
        </p:txBody>
      </p:sp>
      <p:sp>
        <p:nvSpPr>
          <p:cNvPr id="20" name="TextBox 19"/>
          <p:cNvSpPr txBox="1"/>
          <p:nvPr/>
        </p:nvSpPr>
        <p:spPr>
          <a:xfrm>
            <a:off x="5290829" y="5763161"/>
            <a:ext cx="3494205" cy="1323439"/>
          </a:xfrm>
          <a:prstGeom prst="rect">
            <a:avLst/>
          </a:prstGeom>
          <a:noFill/>
          <a:effectLst>
            <a:glow rad="127000">
              <a:schemeClr val="tx1">
                <a:alpha val="40000"/>
              </a:schemeClr>
            </a:glow>
          </a:effectLst>
        </p:spPr>
        <p:txBody>
          <a:bodyPr wrap="square" rtlCol="0">
            <a:spAutoFit/>
          </a:bodyPr>
          <a:lstStyle/>
          <a:p>
            <a:pPr fontAlgn="auto"/>
            <a:r>
              <a:rPr lang="en-US" sz="4000" b="1" noProof="1" dirty="0" smtClean="0">
                <a:solidFill>
                  <a:srgbClr val="91C7A9"/>
                </a:solidFill>
                <a:latin typeface="Open Sans Condensed" panose="020B0806030504020204" charset="0"/>
                <a:ea typeface="Open Sans Condensed" panose="020B0806030504020204" charset="0"/>
                <a:cs typeface="+mn-cs"/>
              </a:rPr>
              <a:t>6.47 x 10</a:t>
            </a:r>
            <a:r>
              <a:rPr lang="en-US" sz="4000" b="1" baseline="30000" noProof="1" dirty="0" smtClean="0">
                <a:solidFill>
                  <a:srgbClr val="91C7A9"/>
                </a:solidFill>
                <a:latin typeface="Open Sans Condensed" panose="020B0806030504020204" charset="0"/>
                <a:ea typeface="Open Sans Condensed" panose="020B0806030504020204" charset="0"/>
                <a:cs typeface="+mn-cs"/>
              </a:rPr>
              <a:t>19</a:t>
            </a:r>
            <a:r>
              <a:rPr lang="en-US" sz="4000" b="1" noProof="1" dirty="0" smtClean="0">
                <a:solidFill>
                  <a:srgbClr val="91C7A9"/>
                </a:solidFill>
                <a:latin typeface="Open Sans Condensed" panose="020B0806030504020204" charset="0"/>
                <a:ea typeface="Open Sans Condensed" panose="020B0806030504020204" charset="0"/>
                <a:cs typeface="+mn-cs"/>
              </a:rPr>
              <a:t> kg</a:t>
            </a:r>
            <a:endParaRPr lang="en-US" sz="4000" b="1" noProof="1" dirty="0" smtClean="0">
              <a:solidFill>
                <a:srgbClr val="91C7A9"/>
              </a:solidFill>
              <a:latin typeface="Open Sans Condensed" panose="020B0806030504020204" charset="0"/>
              <a:ea typeface="Open Sans Condensed" panose="020B0806030504020204" charset="0"/>
            </a:endParaRPr>
          </a:p>
          <a:p>
            <a:pPr fontAlgn="auto"/>
            <a:endParaRPr lang="en-US" sz="4000" b="1" noProof="1" dirty="0">
              <a:solidFill>
                <a:srgbClr val="91C7A9"/>
              </a:solidFill>
              <a:latin typeface="Open Sans Condensed" panose="020B0806030504020204" charset="0"/>
              <a:ea typeface="Open Sans Condensed" panose="020B0806030504020204" charset="0"/>
            </a:endParaRPr>
          </a:p>
        </p:txBody>
      </p:sp>
      <p:cxnSp>
        <p:nvCxnSpPr>
          <p:cNvPr id="23" name="Straight Arrow Connector 22"/>
          <p:cNvCxnSpPr/>
          <p:nvPr/>
        </p:nvCxnSpPr>
        <p:spPr>
          <a:xfrm>
            <a:off x="4151595" y="2980690"/>
            <a:ext cx="990600" cy="0"/>
          </a:xfrm>
          <a:prstGeom prst="straightConnector1">
            <a:avLst/>
          </a:prstGeom>
          <a:ln w="76200" cap="sq">
            <a:solidFill>
              <a:srgbClr val="91C7A9"/>
            </a:solidFill>
            <a:miter lim="800000"/>
            <a:tailEnd type="triangle"/>
          </a:ln>
          <a:effectLst>
            <a:glow rad="1270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152518" y="3756978"/>
            <a:ext cx="990600" cy="0"/>
          </a:xfrm>
          <a:prstGeom prst="straightConnector1">
            <a:avLst/>
          </a:prstGeom>
          <a:ln w="76200" cap="sq">
            <a:solidFill>
              <a:srgbClr val="91C7A9"/>
            </a:solidFill>
            <a:miter lim="800000"/>
            <a:tailEnd type="triangle"/>
          </a:ln>
          <a:effectLst>
            <a:glow rad="1270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136834" y="4536440"/>
            <a:ext cx="990600" cy="0"/>
          </a:xfrm>
          <a:prstGeom prst="straightConnector1">
            <a:avLst/>
          </a:prstGeom>
          <a:ln w="76200" cap="sq">
            <a:solidFill>
              <a:srgbClr val="91C7A9"/>
            </a:solidFill>
            <a:miter lim="800000"/>
            <a:tailEnd type="triangle"/>
          </a:ln>
          <a:effectLst>
            <a:glow rad="1270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146932" y="5304790"/>
            <a:ext cx="990600" cy="0"/>
          </a:xfrm>
          <a:prstGeom prst="straightConnector1">
            <a:avLst/>
          </a:prstGeom>
          <a:ln w="76200" cap="sq">
            <a:solidFill>
              <a:srgbClr val="91C7A9"/>
            </a:solidFill>
            <a:miter lim="800000"/>
            <a:tailEnd type="triangle"/>
          </a:ln>
          <a:effectLst>
            <a:glow rad="1270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147847" y="6065838"/>
            <a:ext cx="990600" cy="0"/>
          </a:xfrm>
          <a:prstGeom prst="straightConnector1">
            <a:avLst/>
          </a:prstGeom>
          <a:ln w="76200" cap="sq">
            <a:solidFill>
              <a:srgbClr val="91C7A9"/>
            </a:solidFill>
            <a:miter lim="800000"/>
            <a:tailEnd type="triangle"/>
          </a:ln>
          <a:effectLst>
            <a:glow rad="127000">
              <a:schemeClr val="tx1">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Title 1"/>
          <p:cNvSpPr>
            <a:spLocks noGrp="1"/>
          </p:cNvSpPr>
          <p:nvPr>
            <p:ph type="title"/>
          </p:nvPr>
        </p:nvSpPr>
        <p:spPr>
          <a:xfrm>
            <a:off x="457200" y="228600"/>
            <a:ext cx="8534400" cy="1143000"/>
          </a:xfrm>
        </p:spPr>
        <p:txBody>
          <a:bodyPr lIns="91440" tIns="45720" rIns="91440" bIns="45720" anchor="ctr" anchorCtr="0"/>
          <a:p>
            <a:pPr defTabSz="914400">
              <a:buNone/>
            </a:pPr>
            <a:r>
              <a:rPr lang="en-US" altLang="en-US" sz="5400" kern="1200" dirty="0">
                <a:ea typeface="+mj-ea"/>
                <a:cs typeface="Aharoni" pitchFamily="2" charset="-79"/>
              </a:rPr>
              <a:t>But evolution often reverses itself!</a:t>
            </a:r>
            <a:endParaRPr lang="en-US" altLang="en-US" sz="5400" kern="1200" dirty="0">
              <a:ea typeface="+mj-ea"/>
              <a:cs typeface="Aharoni" pitchFamily="2" charset="-79"/>
            </a:endParaRPr>
          </a:p>
        </p:txBody>
      </p:sp>
      <p:pic>
        <p:nvPicPr>
          <p:cNvPr id="19458" name="Picture 4" descr="http://www.sciencemag.org/content/296/5568/707/F1.large.jpg"/>
          <p:cNvPicPr>
            <a:picLocks noChangeAspect="1"/>
          </p:cNvPicPr>
          <p:nvPr/>
        </p:nvPicPr>
        <p:blipFill>
          <a:blip r:embed="rId1"/>
          <a:stretch>
            <a:fillRect/>
          </a:stretch>
        </p:blipFill>
        <p:spPr>
          <a:xfrm>
            <a:off x="5318125" y="1960563"/>
            <a:ext cx="3673475" cy="4516437"/>
          </a:xfrm>
          <a:prstGeom prst="rect">
            <a:avLst/>
          </a:prstGeom>
          <a:noFill/>
          <a:ln w="9525">
            <a:noFill/>
          </a:ln>
        </p:spPr>
      </p:pic>
      <p:sp>
        <p:nvSpPr>
          <p:cNvPr id="4" name="Title 1"/>
          <p:cNvSpPr txBox="1"/>
          <p:nvPr/>
        </p:nvSpPr>
        <p:spPr bwMode="auto">
          <a:xfrm>
            <a:off x="76200" y="342900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4800" b="1" i="1" kern="1200">
                <a:solidFill>
                  <a:schemeClr val="tx1"/>
                </a:solidFill>
                <a:effectLst>
                  <a:glow rad="127000">
                    <a:schemeClr val="bg1">
                      <a:alpha val="40000"/>
                    </a:schemeClr>
                  </a:glow>
                </a:effectLst>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base"/>
            <a:r>
              <a:rPr lang="en-US" sz="4400" i="0" strike="noStrike" noProof="1" dirty="0" smtClean="0">
                <a:solidFill>
                  <a:schemeClr val="bg1">
                    <a:lumMod val="95000"/>
                  </a:schemeClr>
                </a:solidFill>
                <a:effectLst/>
                <a:latin typeface="Open Sans Condensed" panose="020B0806030504020204" charset="0"/>
                <a:ea typeface="Open Sans Condensed" panose="020B0806030504020204" charset="0"/>
                <a:cs typeface="+mj-cs"/>
              </a:rPr>
              <a:t>Let’s instead simulate going up or down randomly</a:t>
            </a:r>
            <a:endParaRPr lang="en-US" sz="4400" i="0" strike="noStrike" noProof="1" dirty="0" smtClean="0">
              <a:solidFill>
                <a:schemeClr val="bg1">
                  <a:lumMod val="95000"/>
                </a:schemeClr>
              </a:solidFill>
              <a:effectLst/>
              <a:latin typeface="Open Sans Condensed" panose="020B0806030504020204" charset="0"/>
              <a:ea typeface="Open Sans Condensed" panose="020B0806030504020204" charset="0"/>
            </a:endParaRPr>
          </a:p>
          <a:p>
            <a:pPr fontAlgn="base"/>
            <a:endParaRPr lang="en-US" sz="4400" i="0" strike="noStrike" noProof="1" dirty="0" smtClean="0">
              <a:solidFill>
                <a:schemeClr val="bg1">
                  <a:lumMod val="95000"/>
                </a:schemeClr>
              </a:solidFill>
              <a:effectLst/>
              <a:latin typeface="Open Sans Condensed" panose="020B0806030504020204" charset="0"/>
              <a:ea typeface="Open Sans Condensed" panose="020B0806030504020204" charset="0"/>
            </a:endParaRPr>
          </a:p>
          <a:p>
            <a:pPr fontAlgn="base"/>
            <a:r>
              <a:rPr lang="en-US" sz="4400" i="0" strike="noStrike" noProof="1" dirty="0" smtClean="0">
                <a:solidFill>
                  <a:schemeClr val="bg1">
                    <a:lumMod val="95000"/>
                  </a:schemeClr>
                </a:solidFill>
                <a:effectLst/>
                <a:latin typeface="Open Sans Condensed" panose="020B0806030504020204" charset="0"/>
                <a:ea typeface="Open Sans Condensed" panose="020B0806030504020204" charset="0"/>
                <a:cs typeface="+mj-cs"/>
              </a:rPr>
              <a:t>(</a:t>
            </a:r>
            <a:r>
              <a:rPr lang="en-US" sz="4400" strike="noStrike" noProof="1" dirty="0" smtClean="0">
                <a:solidFill>
                  <a:schemeClr val="bg1">
                    <a:lumMod val="95000"/>
                  </a:schemeClr>
                </a:solidFill>
                <a:effectLst/>
                <a:latin typeface="Open Sans Condensed" panose="020B0806030504020204" charset="0"/>
                <a:ea typeface="Open Sans Condensed" panose="020B0806030504020204" charset="0"/>
                <a:cs typeface="+mj-cs"/>
              </a:rPr>
              <a:t>Brownian motion</a:t>
            </a:r>
            <a:r>
              <a:rPr lang="en-US" sz="4400" i="0" strike="noStrike" noProof="1" dirty="0" smtClean="0">
                <a:solidFill>
                  <a:schemeClr val="bg1">
                    <a:lumMod val="95000"/>
                  </a:schemeClr>
                </a:solidFill>
                <a:effectLst/>
                <a:latin typeface="Open Sans Condensed" panose="020B0806030504020204" charset="0"/>
                <a:ea typeface="Open Sans Condensed" panose="020B0806030504020204" charset="0"/>
                <a:cs typeface="+mj-cs"/>
              </a:rPr>
              <a:t>)</a:t>
            </a:r>
            <a:endParaRPr strike="noStrike" noProof="1">
              <a:latin typeface="Open Sans Condensed" panose="020B0806030504020204" charset="0"/>
              <a:ea typeface="Open Sans Condensed" panose="020B0806030504020204" charset="0"/>
            </a:endParaRPr>
          </a:p>
        </p:txBody>
      </p:sp>
      <p:sp>
        <p:nvSpPr>
          <p:cNvPr id="19460" name="TextBox 5"/>
          <p:cNvSpPr txBox="1"/>
          <p:nvPr/>
        </p:nvSpPr>
        <p:spPr>
          <a:xfrm>
            <a:off x="5851525" y="6473825"/>
            <a:ext cx="3276600" cy="365125"/>
          </a:xfrm>
          <a:prstGeom prst="rect">
            <a:avLst/>
          </a:prstGeom>
          <a:noFill/>
          <a:ln w="9525">
            <a:noFill/>
          </a:ln>
        </p:spPr>
        <p:txBody>
          <a:bodyPr wrap="square" anchor="t" anchorCtr="0">
            <a:spAutoFit/>
          </a:bodyPr>
          <a:p>
            <a:pPr algn="r"/>
            <a:r>
              <a:rPr lang="en-US" altLang="en-US" b="1" dirty="0">
                <a:solidFill>
                  <a:srgbClr val="E46A6B"/>
                </a:solidFill>
                <a:latin typeface="Open Sans Condensed" panose="020B0806030504020204" charset="0"/>
              </a:rPr>
              <a:t>(Grant and Grant, 2002)</a:t>
            </a:r>
            <a:endParaRPr lang="en-US" altLang="en-US" b="1" dirty="0">
              <a:solidFill>
                <a:srgbClr val="E46A6B"/>
              </a:solidFill>
              <a:latin typeface="Open Sans Condensed" panose="020B0806030504020204" charset="0"/>
              <a:ea typeface="Open Sans Condensed" panose="020B080603050402020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1" name="Picture 5"/>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5126" name="Picture 6"/>
          <p:cNvPicPr>
            <a:picLocks noChangeAspect="1"/>
          </p:cNvPicPr>
          <p:nvPr/>
        </p:nvPicPr>
        <p:blipFill>
          <a:blip r:embed="rId2"/>
          <a:stretch>
            <a:fillRect/>
          </a:stretch>
        </p:blipFill>
        <p:spPr>
          <a:xfrm>
            <a:off x="0" y="0"/>
            <a:ext cx="9144000" cy="6858000"/>
          </a:xfrm>
          <a:prstGeom prst="rect">
            <a:avLst/>
          </a:prstGeom>
          <a:noFill/>
          <a:ln w="9525">
            <a:noFill/>
          </a:ln>
        </p:spPr>
      </p:pic>
      <p:pic>
        <p:nvPicPr>
          <p:cNvPr id="20483" name="Picture 4" descr="http://biology.mcgill.ca/faculty/hendry/finchcomparison_files/image006.jpg"/>
          <p:cNvPicPr>
            <a:picLocks noChangeAspect="1"/>
          </p:cNvPicPr>
          <p:nvPr/>
        </p:nvPicPr>
        <p:blipFill>
          <a:blip r:embed="rId3"/>
          <a:stretch>
            <a:fillRect/>
          </a:stretch>
        </p:blipFill>
        <p:spPr>
          <a:xfrm>
            <a:off x="0" y="0"/>
            <a:ext cx="1111250" cy="560388"/>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Title 1"/>
          <p:cNvSpPr>
            <a:spLocks noGrp="1"/>
          </p:cNvSpPr>
          <p:nvPr>
            <p:ph type="title"/>
          </p:nvPr>
        </p:nvSpPr>
        <p:spPr/>
        <p:txBody>
          <a:bodyPr lIns="91440" tIns="45720" rIns="91440" bIns="45720" anchor="ctr" anchorCtr="0"/>
          <a:p>
            <a:pPr defTabSz="914400">
              <a:buNone/>
            </a:pPr>
            <a:endParaRPr lang="en-US" altLang="en-US" kern="1200">
              <a:ea typeface="+mj-ea"/>
              <a:cs typeface="Aharoni" pitchFamily="2" charset="-79"/>
            </a:endParaRPr>
          </a:p>
        </p:txBody>
      </p:sp>
      <p:sp>
        <p:nvSpPr>
          <p:cNvPr id="21506" name="Content Placeholder 2"/>
          <p:cNvSpPr>
            <a:spLocks noGrp="1"/>
          </p:cNvSpPr>
          <p:nvPr>
            <p:ph idx="1"/>
          </p:nvPr>
        </p:nvSpPr>
        <p:spPr/>
        <p:txBody>
          <a:bodyPr lIns="91440" tIns="45720" rIns="91440" bIns="45720" anchor="t" anchorCtr="0"/>
          <a:p>
            <a:pPr defTabSz="914400"/>
            <a:endParaRPr lang="en-US" altLang="en-US" kern="1200">
              <a:cs typeface="+mn-cs"/>
            </a:endParaRPr>
          </a:p>
        </p:txBody>
      </p:sp>
      <p:pic>
        <p:nvPicPr>
          <p:cNvPr id="21507" name="Picture 3"/>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21508" name="Picture 4" descr="http://biology.mcgill.ca/faculty/hendry/finchcomparison_files/image006.jpg"/>
          <p:cNvPicPr>
            <a:picLocks noChangeAspect="1"/>
          </p:cNvPicPr>
          <p:nvPr/>
        </p:nvPicPr>
        <p:blipFill>
          <a:blip r:embed="rId2"/>
          <a:stretch>
            <a:fillRect/>
          </a:stretch>
        </p:blipFill>
        <p:spPr>
          <a:xfrm>
            <a:off x="0" y="0"/>
            <a:ext cx="1111250" cy="560388"/>
          </a:xfrm>
          <a:prstGeom prst="rect">
            <a:avLst/>
          </a:prstGeom>
          <a:noFill/>
          <a:ln w="9525">
            <a:noFill/>
          </a:ln>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29" name="Picture 2"/>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22530" name="Picture 4" descr="http://upload.wikimedia.org/wikipedia/commons/thumb/9/93/Human.svg/200px-Human.svg.png"/>
          <p:cNvPicPr>
            <a:picLocks noChangeAspect="1"/>
          </p:cNvPicPr>
          <p:nvPr/>
        </p:nvPicPr>
        <p:blipFill>
          <a:blip r:embed="rId2"/>
          <a:stretch>
            <a:fillRect/>
          </a:stretch>
        </p:blipFill>
        <p:spPr>
          <a:xfrm rot="-10800000" flipV="1">
            <a:off x="1143000" y="1027113"/>
            <a:ext cx="952500" cy="1138237"/>
          </a:xfrm>
          <a:prstGeom prst="rect">
            <a:avLst/>
          </a:prstGeom>
          <a:solidFill>
            <a:schemeClr val="bg1"/>
          </a:solidFill>
          <a:ln w="9525">
            <a:noFill/>
          </a:ln>
        </p:spPr>
      </p:pic>
      <p:pic>
        <p:nvPicPr>
          <p:cNvPr id="22531" name="Picture 17" descr="http://biology.mcgill.ca/faculty/hendry/finchcomparison_files/image006.jpg"/>
          <p:cNvPicPr>
            <a:picLocks noChangeAspect="1"/>
          </p:cNvPicPr>
          <p:nvPr/>
        </p:nvPicPr>
        <p:blipFill>
          <a:blip r:embed="rId3"/>
          <a:stretch>
            <a:fillRect/>
          </a:stretch>
        </p:blipFill>
        <p:spPr>
          <a:xfrm>
            <a:off x="0" y="0"/>
            <a:ext cx="1111250" cy="560388"/>
          </a:xfrm>
          <a:prstGeom prst="rect">
            <a:avLst/>
          </a:prstGeom>
          <a:noFill/>
          <a:ln w="9525">
            <a:noFill/>
          </a:ln>
        </p:spPr>
      </p:pic>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Picture 3"/>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23554" name="Picture 4"/>
          <p:cNvPicPr>
            <a:picLocks noChangeAspect="1"/>
          </p:cNvPicPr>
          <p:nvPr/>
        </p:nvPicPr>
        <p:blipFill>
          <a:blip r:embed="rId2"/>
          <a:stretch>
            <a:fillRect/>
          </a:stretch>
        </p:blipFill>
        <p:spPr>
          <a:xfrm>
            <a:off x="0" y="0"/>
            <a:ext cx="9144000" cy="6858000"/>
          </a:xfrm>
          <a:prstGeom prst="rect">
            <a:avLst/>
          </a:prstGeom>
          <a:noFill/>
          <a:ln w="9525">
            <a:noFill/>
          </a:ln>
        </p:spPr>
      </p:pic>
      <p:pic>
        <p:nvPicPr>
          <p:cNvPr id="23555" name="Picture 2" descr="http://www.busteryork.com/wp-content/uploads/2009/03/housefly.jpg"/>
          <p:cNvPicPr>
            <a:picLocks noChangeAspect="1"/>
          </p:cNvPicPr>
          <p:nvPr/>
        </p:nvPicPr>
        <p:blipFill>
          <a:blip r:embed="rId3">
            <a:clrChange>
              <a:clrFrom>
                <a:srgbClr val="FFFFFF"/>
              </a:clrFrom>
              <a:clrTo>
                <a:srgbClr val="FFFFFF">
                  <a:alpha val="0"/>
                </a:srgbClr>
              </a:clrTo>
            </a:clrChange>
          </a:blip>
          <a:stretch>
            <a:fillRect/>
          </a:stretch>
        </p:blipFill>
        <p:spPr>
          <a:xfrm>
            <a:off x="1924050" y="4235450"/>
            <a:ext cx="1905000" cy="1390650"/>
          </a:xfrm>
          <a:prstGeom prst="rect">
            <a:avLst/>
          </a:prstGeom>
          <a:solidFill>
            <a:schemeClr val="bg1"/>
          </a:solidFill>
          <a:ln w="9525">
            <a:noFill/>
          </a:ln>
        </p:spPr>
      </p:pic>
      <p:pic>
        <p:nvPicPr>
          <p:cNvPr id="23556" name="Picture 17" descr="http://biology.mcgill.ca/faculty/hendry/finchcomparison_files/image006.jpg"/>
          <p:cNvPicPr>
            <a:picLocks noChangeAspect="1"/>
          </p:cNvPicPr>
          <p:nvPr/>
        </p:nvPicPr>
        <p:blipFill>
          <a:blip r:embed="rId4"/>
          <a:stretch>
            <a:fillRect/>
          </a:stretch>
        </p:blipFill>
        <p:spPr>
          <a:xfrm>
            <a:off x="0" y="0"/>
            <a:ext cx="1111250" cy="560388"/>
          </a:xfrm>
          <a:prstGeom prst="rect">
            <a:avLst/>
          </a:prstGeom>
          <a:noFill/>
          <a:ln w="9525">
            <a:noFill/>
          </a:ln>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7" name="Picture 3"/>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24578" name="Picture 4" descr="http://www.learningpage.com/images/clipart/zoo_animals/images/lp_za_ff_img02_elephant.gif"/>
          <p:cNvPicPr>
            <a:picLocks noChangeAspect="1"/>
          </p:cNvPicPr>
          <p:nvPr/>
        </p:nvPicPr>
        <p:blipFill>
          <a:blip r:embed="rId2"/>
          <a:stretch>
            <a:fillRect/>
          </a:stretch>
        </p:blipFill>
        <p:spPr>
          <a:xfrm>
            <a:off x="2406650" y="762000"/>
            <a:ext cx="1535113" cy="1000125"/>
          </a:xfrm>
          <a:prstGeom prst="rect">
            <a:avLst/>
          </a:prstGeom>
          <a:noFill/>
          <a:ln w="9525">
            <a:noFill/>
          </a:ln>
        </p:spPr>
      </p:pic>
      <p:pic>
        <p:nvPicPr>
          <p:cNvPr id="24579" name="Picture 17" descr="http://biology.mcgill.ca/faculty/hendry/finchcomparison_files/image006.jpg"/>
          <p:cNvPicPr>
            <a:picLocks noChangeAspect="1"/>
          </p:cNvPicPr>
          <p:nvPr/>
        </p:nvPicPr>
        <p:blipFill>
          <a:blip r:embed="rId3"/>
          <a:stretch>
            <a:fillRect/>
          </a:stretch>
        </p:blipFill>
        <p:spPr>
          <a:xfrm>
            <a:off x="0" y="0"/>
            <a:ext cx="1111250" cy="560388"/>
          </a:xfrm>
          <a:prstGeom prst="rect">
            <a:avLst/>
          </a:prstGeom>
          <a:noFill/>
          <a:ln w="9525">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217" name="Group 1"/>
          <p:cNvGrpSpPr/>
          <p:nvPr/>
        </p:nvGrpSpPr>
        <p:grpSpPr>
          <a:xfrm>
            <a:off x="484188" y="776288"/>
            <a:ext cx="8296275" cy="5091112"/>
            <a:chOff x="763" y="1223"/>
            <a:chExt cx="13065" cy="8017"/>
          </a:xfrm>
        </p:grpSpPr>
        <p:sp>
          <p:nvSpPr>
            <p:cNvPr id="7" name="Oval 6"/>
            <p:cNvSpPr/>
            <p:nvPr/>
          </p:nvSpPr>
          <p:spPr>
            <a:xfrm>
              <a:off x="1110" y="7680"/>
              <a:ext cx="1680" cy="1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9" name="Oval 8"/>
            <p:cNvSpPr/>
            <p:nvPr/>
          </p:nvSpPr>
          <p:spPr>
            <a:xfrm>
              <a:off x="5262" y="7680"/>
              <a:ext cx="1680" cy="15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fontAlgn="base"/>
              <a:endParaRPr lang="en-US" strike="noStrike" noProof="1"/>
            </a:p>
          </p:txBody>
        </p:sp>
        <p:sp>
          <p:nvSpPr>
            <p:cNvPr id="10" name="Oval 9"/>
            <p:cNvSpPr/>
            <p:nvPr/>
          </p:nvSpPr>
          <p:spPr>
            <a:xfrm>
              <a:off x="7292" y="7680"/>
              <a:ext cx="1680" cy="15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fontAlgn="base"/>
              <a:endParaRPr lang="en-US" strike="noStrike" noProof="1"/>
            </a:p>
          </p:txBody>
        </p:sp>
        <p:sp>
          <p:nvSpPr>
            <p:cNvPr id="11" name="Oval 10"/>
            <p:cNvSpPr/>
            <p:nvPr/>
          </p:nvSpPr>
          <p:spPr>
            <a:xfrm>
              <a:off x="3240" y="7680"/>
              <a:ext cx="1680" cy="156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fontAlgn="base"/>
              <a:endParaRPr lang="en-US" strike="noStrike" noProof="1"/>
            </a:p>
          </p:txBody>
        </p:sp>
        <p:sp>
          <p:nvSpPr>
            <p:cNvPr id="12" name="Oval 11"/>
            <p:cNvSpPr/>
            <p:nvPr/>
          </p:nvSpPr>
          <p:spPr>
            <a:xfrm>
              <a:off x="9337" y="7680"/>
              <a:ext cx="1680" cy="15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fontAlgn="base"/>
              <a:endParaRPr lang="en-US" strike="noStrike" noProof="1"/>
            </a:p>
          </p:txBody>
        </p:sp>
        <p:sp>
          <p:nvSpPr>
            <p:cNvPr id="13" name="Oval 12"/>
            <p:cNvSpPr/>
            <p:nvPr/>
          </p:nvSpPr>
          <p:spPr>
            <a:xfrm>
              <a:off x="11360" y="7680"/>
              <a:ext cx="1680" cy="15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p>
              <a:pPr algn="ctr" fontAlgn="base"/>
              <a:endParaRPr lang="en-US" strike="noStrike" noProof="1"/>
            </a:p>
          </p:txBody>
        </p:sp>
        <p:sp>
          <p:nvSpPr>
            <p:cNvPr id="5" name="Oval 4"/>
            <p:cNvSpPr/>
            <p:nvPr/>
          </p:nvSpPr>
          <p:spPr>
            <a:xfrm>
              <a:off x="2152" y="4537"/>
              <a:ext cx="1680" cy="156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6" name="Oval 5"/>
            <p:cNvSpPr/>
            <p:nvPr/>
          </p:nvSpPr>
          <p:spPr>
            <a:xfrm>
              <a:off x="6285" y="4537"/>
              <a:ext cx="1680" cy="156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14" name="Oval 13"/>
            <p:cNvSpPr/>
            <p:nvPr/>
          </p:nvSpPr>
          <p:spPr>
            <a:xfrm>
              <a:off x="6285" y="1222"/>
              <a:ext cx="1680" cy="1557"/>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15" name="Oval 14"/>
            <p:cNvSpPr/>
            <p:nvPr/>
          </p:nvSpPr>
          <p:spPr>
            <a:xfrm>
              <a:off x="2152" y="1222"/>
              <a:ext cx="1680" cy="1557"/>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16" name="Oval 15"/>
            <p:cNvSpPr/>
            <p:nvPr/>
          </p:nvSpPr>
          <p:spPr>
            <a:xfrm>
              <a:off x="9540" y="4537"/>
              <a:ext cx="1680" cy="156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17" name="Oval 16"/>
            <p:cNvSpPr/>
            <p:nvPr/>
          </p:nvSpPr>
          <p:spPr>
            <a:xfrm>
              <a:off x="12147" y="4537"/>
              <a:ext cx="1680" cy="1560"/>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sp>
          <p:nvSpPr>
            <p:cNvPr id="18" name="Oval 17"/>
            <p:cNvSpPr/>
            <p:nvPr/>
          </p:nvSpPr>
          <p:spPr>
            <a:xfrm>
              <a:off x="12147" y="1222"/>
              <a:ext cx="1680" cy="1557"/>
            </a:xfrm>
            <a:prstGeom prst="ellipse">
              <a:avLst/>
            </a:prstGeom>
          </p:spPr>
          <p:style>
            <a:lnRef idx="1">
              <a:schemeClr val="dk1"/>
            </a:lnRef>
            <a:fillRef idx="2">
              <a:schemeClr val="dk1"/>
            </a:fillRef>
            <a:effectRef idx="1">
              <a:schemeClr val="dk1"/>
            </a:effectRef>
            <a:fontRef idx="minor">
              <a:schemeClr val="dk1"/>
            </a:fontRef>
          </p:style>
          <p:txBody>
            <a:bodyPr rtlCol="0" anchor="ctr"/>
            <a:p>
              <a:pPr algn="ctr" fontAlgn="base"/>
              <a:r>
                <a:rPr lang="en-US" altLang="en-US" strike="noStrike" noProof="1"/>
                <a:t>?</a:t>
              </a:r>
              <a:endParaRPr lang="en-US" altLang="en-US" strike="noStrike" noProof="1"/>
            </a:p>
          </p:txBody>
        </p:sp>
        <p:cxnSp>
          <p:nvCxnSpPr>
            <p:cNvPr id="19" name="Straight Arrow Connector 18"/>
            <p:cNvCxnSpPr/>
            <p:nvPr/>
          </p:nvCxnSpPr>
          <p:spPr>
            <a:xfrm>
              <a:off x="2992" y="2780"/>
              <a:ext cx="0" cy="175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1" idx="0"/>
            </p:cNvCxnSpPr>
            <p:nvPr/>
          </p:nvCxnSpPr>
          <p:spPr>
            <a:xfrm>
              <a:off x="2992" y="6097"/>
              <a:ext cx="1087" cy="158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4"/>
              <a:endCxn id="7" idx="0"/>
            </p:cNvCxnSpPr>
            <p:nvPr/>
          </p:nvCxnSpPr>
          <p:spPr>
            <a:xfrm flipH="1">
              <a:off x="1950" y="6097"/>
              <a:ext cx="1042" cy="158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4"/>
              <a:endCxn id="6" idx="1"/>
            </p:cNvCxnSpPr>
            <p:nvPr/>
          </p:nvCxnSpPr>
          <p:spPr>
            <a:xfrm>
              <a:off x="2992" y="2780"/>
              <a:ext cx="3537" cy="198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4"/>
              <a:endCxn id="6" idx="0"/>
            </p:cNvCxnSpPr>
            <p:nvPr/>
          </p:nvCxnSpPr>
          <p:spPr>
            <a:xfrm>
              <a:off x="7125" y="2780"/>
              <a:ext cx="0" cy="175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4"/>
              <a:endCxn id="6" idx="0"/>
            </p:cNvCxnSpPr>
            <p:nvPr/>
          </p:nvCxnSpPr>
          <p:spPr>
            <a:xfrm flipH="1">
              <a:off x="6102" y="6097"/>
              <a:ext cx="1022" cy="158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 idx="4"/>
              <a:endCxn id="9" idx="0"/>
            </p:cNvCxnSpPr>
            <p:nvPr/>
          </p:nvCxnSpPr>
          <p:spPr>
            <a:xfrm>
              <a:off x="2992" y="6097"/>
              <a:ext cx="3110" cy="158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4"/>
              <a:endCxn id="10" idx="0"/>
            </p:cNvCxnSpPr>
            <p:nvPr/>
          </p:nvCxnSpPr>
          <p:spPr>
            <a:xfrm flipH="1">
              <a:off x="8132" y="6097"/>
              <a:ext cx="2247" cy="158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6" idx="4"/>
              <a:endCxn id="12" idx="0"/>
            </p:cNvCxnSpPr>
            <p:nvPr/>
          </p:nvCxnSpPr>
          <p:spPr>
            <a:xfrm flipH="1">
              <a:off x="10177" y="6120"/>
              <a:ext cx="262" cy="156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6" idx="4"/>
              <a:endCxn id="13" idx="0"/>
            </p:cNvCxnSpPr>
            <p:nvPr/>
          </p:nvCxnSpPr>
          <p:spPr>
            <a:xfrm flipH="1">
              <a:off x="12200" y="6120"/>
              <a:ext cx="760" cy="156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4"/>
              <a:endCxn id="13" idx="0"/>
            </p:cNvCxnSpPr>
            <p:nvPr/>
          </p:nvCxnSpPr>
          <p:spPr>
            <a:xfrm flipH="1">
              <a:off x="10380" y="2780"/>
              <a:ext cx="2607" cy="175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8" idx="4"/>
              <a:endCxn id="17" idx="0"/>
            </p:cNvCxnSpPr>
            <p:nvPr/>
          </p:nvCxnSpPr>
          <p:spPr>
            <a:xfrm>
              <a:off x="12987" y="2780"/>
              <a:ext cx="0" cy="175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4"/>
              <a:endCxn id="17" idx="0"/>
            </p:cNvCxnSpPr>
            <p:nvPr/>
          </p:nvCxnSpPr>
          <p:spPr>
            <a:xfrm>
              <a:off x="7125" y="6097"/>
              <a:ext cx="2955" cy="146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244" name="Text Box 31"/>
            <p:cNvSpPr txBox="1"/>
            <p:nvPr/>
          </p:nvSpPr>
          <p:spPr>
            <a:xfrm>
              <a:off x="762" y="2780"/>
              <a:ext cx="1757" cy="2180"/>
            </a:xfrm>
            <a:prstGeom prst="rect">
              <a:avLst/>
            </a:prstGeom>
            <a:noFill/>
            <a:ln w="9525">
              <a:noFill/>
            </a:ln>
          </p:spPr>
          <p:txBody>
            <a:bodyPr wrap="none" anchor="t" anchorCtr="0">
              <a:spAutoFit/>
            </a:bodyPr>
            <a:p>
              <a:pPr algn="r"/>
              <a:r>
                <a:rPr lang="en-US" altLang="en-US" sz="1400">
                  <a:solidFill>
                    <a:srgbClr val="C6D9F1"/>
                  </a:solidFill>
                  <a:latin typeface="Calibri" pitchFamily="34" charset="0"/>
                </a:rPr>
                <a:t>1/2 of</a:t>
              </a:r>
              <a:endParaRPr lang="en-US" altLang="en-US" sz="1400">
                <a:solidFill>
                  <a:srgbClr val="C6D9F1"/>
                </a:solidFill>
                <a:latin typeface="Calibri" pitchFamily="34" charset="0"/>
              </a:endParaRPr>
            </a:p>
            <a:p>
              <a:pPr algn="r"/>
              <a:r>
                <a:rPr lang="en-US" altLang="en-US" sz="1400">
                  <a:solidFill>
                    <a:srgbClr val="C6D9F1"/>
                  </a:solidFill>
                  <a:latin typeface="Calibri" pitchFamily="34" charset="0"/>
                </a:rPr>
                <a:t>genetic</a:t>
              </a:r>
              <a:endParaRPr lang="en-US" altLang="en-US" sz="1400">
                <a:solidFill>
                  <a:srgbClr val="C6D9F1"/>
                </a:solidFill>
                <a:latin typeface="Calibri" pitchFamily="34" charset="0"/>
              </a:endParaRPr>
            </a:p>
            <a:p>
              <a:pPr algn="r"/>
              <a:r>
                <a:rPr lang="en-US" altLang="en-US" sz="1400">
                  <a:solidFill>
                    <a:srgbClr val="C6D9F1"/>
                  </a:solidFill>
                  <a:latin typeface="Calibri" pitchFamily="34" charset="0"/>
                </a:rPr>
                <a:t>information</a:t>
              </a:r>
              <a:endParaRPr lang="en-US" altLang="en-US" sz="1400">
                <a:solidFill>
                  <a:srgbClr val="C6D9F1"/>
                </a:solidFill>
                <a:latin typeface="Calibri" pitchFamily="34" charset="0"/>
              </a:endParaRPr>
            </a:p>
            <a:p>
              <a:pPr algn="r"/>
              <a:r>
                <a:rPr lang="en-US" altLang="en-US" sz="1400">
                  <a:solidFill>
                    <a:srgbClr val="C6D9F1"/>
                  </a:solidFill>
                  <a:latin typeface="Calibri" pitchFamily="34" charset="0"/>
                </a:rPr>
                <a:t>(Mendelian</a:t>
              </a:r>
              <a:endParaRPr lang="en-US" altLang="en-US" sz="1400">
                <a:solidFill>
                  <a:srgbClr val="C6D9F1"/>
                </a:solidFill>
                <a:latin typeface="Calibri" pitchFamily="34" charset="0"/>
              </a:endParaRPr>
            </a:p>
            <a:p>
              <a:pPr algn="r"/>
              <a:r>
                <a:rPr lang="en-US" altLang="en-US" sz="1400">
                  <a:solidFill>
                    <a:srgbClr val="C6D9F1"/>
                  </a:solidFill>
                  <a:latin typeface="Calibri" pitchFamily="34" charset="0"/>
                </a:rPr>
                <a:t>model)</a:t>
              </a:r>
              <a:endParaRPr lang="en-US" altLang="en-US" sz="1400">
                <a:solidFill>
                  <a:srgbClr val="C6D9F1"/>
                </a:solidFill>
                <a:latin typeface="Calibri" pitchFamily="34" charset="0"/>
              </a:endParaRPr>
            </a:p>
            <a:p>
              <a:pPr algn="r"/>
              <a:endParaRPr lang="en-US" altLang="en-US" sz="1400">
                <a:solidFill>
                  <a:srgbClr val="C6D9F1"/>
                </a:solidFill>
                <a:latin typeface="Calibri"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Title 1"/>
          <p:cNvSpPr>
            <a:spLocks noGrp="1"/>
          </p:cNvSpPr>
          <p:nvPr>
            <p:ph type="title"/>
          </p:nvPr>
        </p:nvSpPr>
        <p:spPr>
          <a:xfrm>
            <a:off x="-609600" y="-152400"/>
            <a:ext cx="9753600" cy="1143000"/>
          </a:xfrm>
        </p:spPr>
        <p:txBody>
          <a:bodyPr lIns="91440" tIns="45720" rIns="91440" bIns="45720" anchor="ctr" anchorCtr="0"/>
          <a:p>
            <a:pPr defTabSz="914400">
              <a:buNone/>
            </a:pPr>
            <a:r>
              <a:rPr lang="en-US" altLang="en-US" sz="4000" kern="1200" dirty="0">
                <a:ea typeface="+mj-ea"/>
                <a:cs typeface="Aharoni" pitchFamily="2" charset="-79"/>
              </a:rPr>
              <a:t>What does the fossil record say?</a:t>
            </a:r>
            <a:endParaRPr lang="en-US" altLang="en-US" sz="4000" kern="1200" dirty="0">
              <a:ea typeface="+mj-ea"/>
              <a:cs typeface="Aharoni" pitchFamily="2" charset="-79"/>
            </a:endParaRPr>
          </a:p>
        </p:txBody>
      </p:sp>
      <p:pic>
        <p:nvPicPr>
          <p:cNvPr id="25602" name="Picture 6" descr="http://i106.photobucket.com/albums/m247/NekoD3m0n/evolution/fossil-hominid-skulls.jpg"/>
          <p:cNvPicPr>
            <a:picLocks noChangeAspect="1"/>
          </p:cNvPicPr>
          <p:nvPr/>
        </p:nvPicPr>
        <p:blipFill>
          <a:blip r:embed="rId1"/>
          <a:stretch>
            <a:fillRect/>
          </a:stretch>
        </p:blipFill>
        <p:spPr>
          <a:xfrm>
            <a:off x="152400" y="1222375"/>
            <a:ext cx="5486400" cy="2587625"/>
          </a:xfrm>
          <a:prstGeom prst="rect">
            <a:avLst/>
          </a:prstGeom>
          <a:noFill/>
          <a:ln w="9525">
            <a:noFill/>
          </a:ln>
        </p:spPr>
      </p:pic>
      <p:pic>
        <p:nvPicPr>
          <p:cNvPr id="25603" name="Picture 10" descr="http://www.sciencecases.org/strange_fish/title.gif"/>
          <p:cNvPicPr>
            <a:picLocks noChangeAspect="1"/>
          </p:cNvPicPr>
          <p:nvPr/>
        </p:nvPicPr>
        <p:blipFill>
          <a:blip r:embed="rId2"/>
          <a:stretch>
            <a:fillRect/>
          </a:stretch>
        </p:blipFill>
        <p:spPr>
          <a:xfrm>
            <a:off x="2816225" y="4789488"/>
            <a:ext cx="3184525" cy="2068512"/>
          </a:xfrm>
          <a:prstGeom prst="rect">
            <a:avLst/>
          </a:prstGeom>
          <a:noFill/>
          <a:ln w="9525">
            <a:noFill/>
          </a:ln>
        </p:spPr>
      </p:pic>
      <p:pic>
        <p:nvPicPr>
          <p:cNvPr id="25604" name="Picture 12" descr="http://palaiontologia.brinkster.net/paleoFiles/livingFossilsPages/livingFossilsImages/coelacanthFossil.jpg"/>
          <p:cNvPicPr>
            <a:picLocks noChangeAspect="1"/>
          </p:cNvPicPr>
          <p:nvPr/>
        </p:nvPicPr>
        <p:blipFill>
          <a:blip r:embed="rId3"/>
          <a:stretch>
            <a:fillRect/>
          </a:stretch>
        </p:blipFill>
        <p:spPr>
          <a:xfrm>
            <a:off x="0" y="4800600"/>
            <a:ext cx="2895600" cy="2057400"/>
          </a:xfrm>
          <a:prstGeom prst="rect">
            <a:avLst/>
          </a:prstGeom>
          <a:noFill/>
          <a:ln w="9525">
            <a:noFill/>
          </a:ln>
        </p:spPr>
      </p:pic>
      <p:pic>
        <p:nvPicPr>
          <p:cNvPr id="140290" name="Picture 2" descr="http://abagond.files.wordpress.com/2010/07/stephenjaygould.jpg"/>
          <p:cNvPicPr>
            <a:picLocks noChangeAspect="1"/>
          </p:cNvPicPr>
          <p:nvPr/>
        </p:nvPicPr>
        <p:blipFill>
          <a:blip r:embed="rId4"/>
          <a:stretch>
            <a:fillRect/>
          </a:stretch>
        </p:blipFill>
        <p:spPr>
          <a:xfrm>
            <a:off x="6223000" y="3810000"/>
            <a:ext cx="2844800" cy="3048000"/>
          </a:xfrm>
          <a:prstGeom prst="rect">
            <a:avLst/>
          </a:prstGeom>
          <a:noFill/>
          <a:ln w="9525">
            <a:noFill/>
          </a:ln>
        </p:spPr>
      </p:pic>
      <p:sp>
        <p:nvSpPr>
          <p:cNvPr id="8" name="TextBox 7"/>
          <p:cNvSpPr txBox="1"/>
          <p:nvPr/>
        </p:nvSpPr>
        <p:spPr>
          <a:xfrm>
            <a:off x="6451600" y="6324600"/>
            <a:ext cx="2463800" cy="369888"/>
          </a:xfrm>
          <a:prstGeom prst="rect">
            <a:avLst/>
          </a:prstGeom>
          <a:solidFill>
            <a:schemeClr val="tx1"/>
          </a:solidFill>
          <a:ln w="9525">
            <a:noFill/>
          </a:ln>
        </p:spPr>
        <p:txBody>
          <a:bodyPr wrap="square" anchor="t" anchorCtr="0">
            <a:spAutoFit/>
          </a:bodyPr>
          <a:p>
            <a:pPr algn="ctr"/>
            <a:r>
              <a:rPr lang="en-US" altLang="en-US" b="1" dirty="0">
                <a:solidFill>
                  <a:srgbClr val="91C7A9"/>
                </a:solidFill>
                <a:latin typeface="Open Sans Condensed" panose="020B0806030504020204" charset="0"/>
              </a:rPr>
              <a:t>Stephen Jay Gould</a:t>
            </a:r>
            <a:endParaRPr lang="en-US" altLang="en-US" b="1" dirty="0">
              <a:solidFill>
                <a:srgbClr val="91C7A9"/>
              </a:solidFill>
              <a:latin typeface="Open Sans Condensed" panose="020B0806030504020204" charset="0"/>
              <a:ea typeface="Open Sans Condensed" panose="020B0806030504020204" charset="0"/>
            </a:endParaRPr>
          </a:p>
        </p:txBody>
      </p:sp>
      <p:sp>
        <p:nvSpPr>
          <p:cNvPr id="9" name="Rounded Rectangular Callout 8"/>
          <p:cNvSpPr/>
          <p:nvPr/>
        </p:nvSpPr>
        <p:spPr>
          <a:xfrm>
            <a:off x="4114800" y="2667000"/>
            <a:ext cx="3200400" cy="1676400"/>
          </a:xfrm>
          <a:prstGeom prst="wedgeRoundRectCallout">
            <a:avLst>
              <a:gd name="adj1" fmla="val 62471"/>
              <a:gd name="adj2" fmla="val 83530"/>
              <a:gd name="adj3" fmla="val 1666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strike="noStrike" noProof="1" dirty="0" smtClean="0">
                <a:solidFill>
                  <a:schemeClr val="bg1">
                    <a:lumMod val="95000"/>
                  </a:schemeClr>
                </a:solidFill>
                <a:latin typeface="Open Sans Condensed" panose="020B0806030504020204" charset="0"/>
                <a:ea typeface="Open Sans Condensed" panose="020B0806030504020204" charset="0"/>
              </a:rPr>
              <a:t>The pattern is stasis</a:t>
            </a:r>
            <a:endParaRPr lang="en-US" sz="3200" b="1" strike="noStrike" noProof="1" dirty="0" smtClean="0">
              <a:solidFill>
                <a:schemeClr val="bg1">
                  <a:lumMod val="95000"/>
                </a:schemeClr>
              </a:solidFill>
              <a:latin typeface="Open Sans Condensed" panose="020B0806030504020204" charset="0"/>
              <a:ea typeface="Open Sans Condensed" panose="020B080603050402020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76200" y="457200"/>
            <a:ext cx="9144000" cy="762000"/>
          </a:xfrm>
          <a:ln>
            <a:miter/>
          </a:ln>
        </p:spPr>
        <p:txBody>
          <a:bodyPr vert="horz" lIns="91440" tIns="45720" rIns="91440" bIns="45720" rtlCol="0" anchor="ctr">
            <a:normAutofit fontScale="90000"/>
          </a:bodyPr>
          <a:lstStyle/>
          <a:p>
            <a:pPr marL="0" marR="0" indent="0" algn="l" defTabSz="914400" rtl="0" eaLnBrk="1" fontAlgn="auto" latinLnBrk="0" hangingPunct="1">
              <a:lnSpc>
                <a:spcPct val="100000"/>
              </a:lnSpc>
              <a:spcBef>
                <a:spcPct val="0"/>
              </a:spcBef>
              <a:spcAft>
                <a:spcPct val="0"/>
              </a:spcAft>
              <a:buClrTx/>
              <a:buSzTx/>
              <a:buFontTx/>
              <a:buNone/>
            </a:pPr>
            <a:r>
              <a:rPr kumimoji="0" lang="en-US" sz="3600" b="0" i="0" u="none" strike="noStrike" kern="1200" cap="none" spc="0" normalizeH="0" baseline="0" noProof="1" dirty="0" smtClean="0">
                <a:solidFill>
                  <a:srgbClr val="91C7A9"/>
                </a:solidFill>
                <a:uFillTx/>
                <a:cs typeface="Aharoni" pitchFamily="2" charset="-79"/>
              </a:rPr>
              <a:t>The Paradox of Stasis </a:t>
            </a:r>
            <a:r>
              <a:rPr kumimoji="0" lang="en-US" sz="2700" b="0" i="0" u="none" strike="noStrike" kern="1200" cap="none" spc="0" normalizeH="0" baseline="0" noProof="1" dirty="0" smtClean="0">
                <a:solidFill>
                  <a:srgbClr val="E46A6B"/>
                </a:solidFill>
                <a:uFillTx/>
                <a:cs typeface="Aharoni" pitchFamily="2" charset="-79"/>
              </a:rPr>
              <a:t>(Hansen &amp; </a:t>
            </a:r>
            <a:r>
              <a:rPr kumimoji="0" lang="en-US" sz="2700" b="0" i="0" u="none" strike="noStrike" kern="1200" cap="none" spc="0" normalizeH="0" baseline="0" noProof="1" dirty="0" err="1" smtClean="0">
                <a:solidFill>
                  <a:srgbClr val="E46A6B"/>
                </a:solidFill>
                <a:uFillTx/>
                <a:cs typeface="Aharoni" pitchFamily="2" charset="-79"/>
              </a:rPr>
              <a:t>Houle</a:t>
            </a:r>
            <a:r>
              <a:rPr kumimoji="0" lang="en-US" sz="2700" b="0" i="0" u="none" strike="noStrike" kern="1200" cap="none" spc="0" normalizeH="0" baseline="0" noProof="1" dirty="0" smtClean="0">
                <a:solidFill>
                  <a:srgbClr val="E46A6B"/>
                </a:solidFill>
                <a:uFillTx/>
                <a:cs typeface="Aharoni" pitchFamily="2" charset="-79"/>
              </a:rPr>
              <a:t> 2004)</a:t>
            </a:r>
            <a:r>
              <a:rPr kumimoji="0" lang="en-US" sz="3600" b="0" i="0" u="none" strike="noStrike" kern="1200" cap="none" spc="0" normalizeH="0" baseline="0" noProof="1" dirty="0" smtClean="0">
                <a:solidFill>
                  <a:srgbClr val="91C7A9"/>
                </a:solidFill>
                <a:uFillTx/>
                <a:cs typeface="Aharoni" pitchFamily="2" charset="-79"/>
              </a:rPr>
              <a:t>:</a:t>
            </a:r>
            <a:br>
              <a:rPr lang="en-US" sz="3600" dirty="0" smtClean="0"/>
            </a:br>
            <a:r>
              <a:rPr kumimoji="0" lang="en-US" sz="3600" b="0" i="0" u="none" strike="noStrike" kern="1200" cap="none" spc="0" normalizeH="0" baseline="0" noProof="1" dirty="0" smtClean="0">
                <a:solidFill>
                  <a:srgbClr val="91C7A9"/>
                </a:solidFill>
                <a:uFillTx/>
                <a:cs typeface="Aharoni" pitchFamily="2" charset="-79"/>
              </a:rPr>
              <a:t>Organisms seem to be able to evolve far more than they ever do</a:t>
            </a:r>
            <a:endParaRPr kumimoji="0" lang="en-US" sz="3600" b="0" i="0" u="none" strike="noStrike" kern="1200" cap="none" spc="0" normalizeH="0" baseline="0" noProof="1" dirty="0" smtClean="0">
              <a:solidFill>
                <a:srgbClr val="91C7A9"/>
              </a:solidFill>
              <a:uFillTx/>
              <a:cs typeface="Aharoni" pitchFamily="2" charset="-79"/>
            </a:endParaRPr>
          </a:p>
        </p:txBody>
      </p:sp>
      <p:sp>
        <p:nvSpPr>
          <p:cNvPr id="3" name="Content Placeholder 2"/>
          <p:cNvSpPr>
            <a:spLocks noGrp="1"/>
          </p:cNvSpPr>
          <p:nvPr>
            <p:ph idx="1"/>
          </p:nvPr>
        </p:nvSpPr>
        <p:spPr>
          <a:xfrm>
            <a:off x="0" y="1752600"/>
            <a:ext cx="9144000" cy="5105400"/>
          </a:xfrm>
          <a:ln>
            <a:miter/>
          </a:ln>
        </p:spPr>
        <p:txBody>
          <a:bodyPr vert="horz" lIns="91440" tIns="45720" rIns="91440" bIns="45720" rtlCol="0" anchor="t">
            <a:normAutofit/>
          </a:bodyPr>
          <a:lstStyle/>
          <a:p>
            <a:pPr marL="0" marR="0" indent="0" algn="l" defTabSz="914400" rtl="0" eaLnBrk="1" fontAlgn="auto" latinLnBrk="0" hangingPunct="1">
              <a:lnSpc>
                <a:spcPct val="100000"/>
              </a:lnSpc>
              <a:spcBef>
                <a:spcPct val="20000"/>
              </a:spcBef>
              <a:spcAft>
                <a:spcPct val="0"/>
              </a:spcAft>
              <a:buClrTx/>
              <a:buSzTx/>
              <a:buFont typeface="Arial" panose="020B0604020202020204" pitchFamily="34" charset="0"/>
              <a:buNone/>
            </a:pPr>
            <a:r>
              <a:rPr kumimoji="0" lang="en-US" sz="3200" b="1" i="0" u="none" strike="noStrike" kern="1200" cap="none" spc="0" normalizeH="0" baseline="0" noProof="1" dirty="0" smtClean="0">
                <a:solidFill>
                  <a:schemeClr val="bg1">
                    <a:lumMod val="85000"/>
                  </a:schemeClr>
                </a:solidFill>
                <a:cs typeface="+mn-cs"/>
              </a:rPr>
              <a:t>Empirical studies often find:</a:t>
            </a:r>
            <a:endParaRPr kumimoji="0" lang="en-US" sz="3200" b="1" i="0" u="none" strike="noStrike" kern="1200" cap="none" spc="0" normalizeH="0" baseline="0" noProof="1" dirty="0" smtClean="0">
              <a:solidFill>
                <a:schemeClr val="bg1">
                  <a:lumMod val="85000"/>
                </a:schemeClr>
              </a:solidFill>
              <a:cs typeface="+mn-cs"/>
            </a:endParaRPr>
          </a:p>
          <a:p>
            <a:pPr marL="457200" marR="0" lvl="1" indent="0" algn="l" defTabSz="914400" rtl="0" eaLnBrk="1" fontAlgn="auto"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kern="1200" cap="none" spc="0" normalizeH="0" baseline="0" noProof="1" dirty="0" smtClean="0">
                <a:solidFill>
                  <a:schemeClr val="bg1">
                    <a:lumMod val="85000"/>
                  </a:schemeClr>
                </a:solidFill>
                <a:cs typeface="+mn-cs"/>
              </a:rPr>
              <a:t>Strong (and often persistent) directional selection</a:t>
            </a:r>
            <a:endParaRPr kumimoji="0" lang="en-US" sz="2800" b="1" i="0" u="none" strike="noStrike" kern="1200" cap="none" spc="0" normalizeH="0" baseline="0" noProof="1" dirty="0" smtClean="0">
              <a:solidFill>
                <a:schemeClr val="bg1">
                  <a:lumMod val="85000"/>
                </a:schemeClr>
              </a:solidFill>
              <a:cs typeface="+mn-cs"/>
            </a:endParaRPr>
          </a:p>
          <a:p>
            <a:pPr marL="914400" marR="0" lvl="2" indent="0" algn="r" defTabSz="914400" rtl="0" eaLnBrk="1" fontAlgn="auto" latinLnBrk="0" hangingPunct="1">
              <a:lnSpc>
                <a:spcPct val="100000"/>
              </a:lnSpc>
              <a:spcBef>
                <a:spcPct val="20000"/>
              </a:spcBef>
              <a:spcAft>
                <a:spcPct val="0"/>
              </a:spcAft>
              <a:buClrTx/>
              <a:buSzTx/>
              <a:buFont typeface="Arial" panose="020B0604020202020204" pitchFamily="34" charset="0"/>
              <a:buNone/>
            </a:pPr>
            <a:r>
              <a:rPr kumimoji="0" lang="en-US" sz="1700" b="0" i="0" u="none" strike="noStrike" kern="1200" cap="none" spc="0" normalizeH="0" baseline="0" noProof="1" dirty="0" smtClean="0">
                <a:solidFill>
                  <a:srgbClr val="E46A6B"/>
                </a:solidFill>
                <a:cs typeface="+mn-cs"/>
              </a:rPr>
              <a:t>(Hereford et al. 2004, Morrissey &amp; Hadfield 2012)</a:t>
            </a:r>
            <a:endParaRPr kumimoji="0" lang="en-US" sz="1700" b="0" i="0" u="none" strike="noStrike" kern="1200" cap="none" spc="0" normalizeH="0" baseline="0" noProof="1" dirty="0" smtClean="0">
              <a:solidFill>
                <a:srgbClr val="E46A6B"/>
              </a:solidFill>
              <a:cs typeface="+mn-cs"/>
            </a:endParaRPr>
          </a:p>
          <a:p>
            <a:pPr marL="457200" marR="0" lvl="1" indent="0" algn="l" defTabSz="914400" rtl="0" eaLnBrk="1" fontAlgn="auto"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kern="1200" cap="none" spc="0" normalizeH="0" baseline="0" noProof="1" dirty="0" smtClean="0">
                <a:solidFill>
                  <a:schemeClr val="bg1">
                    <a:lumMod val="85000"/>
                  </a:schemeClr>
                </a:solidFill>
                <a:cs typeface="+mn-cs"/>
              </a:rPr>
              <a:t>High levels of additive genetic variance </a:t>
            </a:r>
            <a:endParaRPr kumimoji="0" lang="en-US" sz="2800" b="1" i="0" u="none" strike="noStrike" kern="1200" cap="none" spc="0" normalizeH="0" baseline="0" noProof="1" dirty="0" smtClean="0">
              <a:solidFill>
                <a:schemeClr val="bg1">
                  <a:lumMod val="85000"/>
                </a:schemeClr>
              </a:solidFill>
              <a:cs typeface="+mn-cs"/>
            </a:endParaRPr>
          </a:p>
          <a:p>
            <a:pPr marL="914400" marR="0" lvl="2" indent="0" algn="r" defTabSz="914400" rtl="0" eaLnBrk="1" fontAlgn="auto" latinLnBrk="0" hangingPunct="1">
              <a:lnSpc>
                <a:spcPct val="100000"/>
              </a:lnSpc>
              <a:spcBef>
                <a:spcPct val="20000"/>
              </a:spcBef>
              <a:spcAft>
                <a:spcPct val="0"/>
              </a:spcAft>
              <a:buClrTx/>
              <a:buSzTx/>
              <a:buFont typeface="Arial" panose="020B0604020202020204" pitchFamily="34" charset="0"/>
              <a:buNone/>
            </a:pPr>
            <a:r>
              <a:rPr kumimoji="0" lang="en-US" sz="1700" b="0" i="0" u="none" strike="noStrike" kern="1200" cap="none" spc="0" normalizeH="0" baseline="0" noProof="1" dirty="0" smtClean="0">
                <a:solidFill>
                  <a:srgbClr val="E46A6B"/>
                </a:solidFill>
                <a:cs typeface="+mn-cs"/>
              </a:rPr>
              <a:t>(</a:t>
            </a:r>
            <a:r>
              <a:rPr kumimoji="0" lang="en-US" sz="1700" b="0" i="0" u="none" strike="noStrike" kern="1200" cap="none" spc="0" normalizeH="0" baseline="0" noProof="1" dirty="0" err="1" smtClean="0">
                <a:solidFill>
                  <a:srgbClr val="E46A6B"/>
                </a:solidFill>
                <a:cs typeface="+mn-cs"/>
              </a:rPr>
              <a:t>Mousseau</a:t>
            </a:r>
            <a:r>
              <a:rPr kumimoji="0" lang="en-US" sz="1700" b="0" i="0" u="none" strike="noStrike" kern="1200" cap="none" spc="0" normalizeH="0" baseline="0" noProof="1" dirty="0" smtClean="0">
                <a:solidFill>
                  <a:srgbClr val="E46A6B"/>
                </a:solidFill>
                <a:cs typeface="+mn-cs"/>
              </a:rPr>
              <a:t> &amp; </a:t>
            </a:r>
            <a:r>
              <a:rPr kumimoji="0" lang="en-US" sz="1700" b="0" i="0" u="none" strike="noStrike" kern="1200" cap="none" spc="0" normalizeH="0" baseline="0" noProof="1" dirty="0" err="1" smtClean="0">
                <a:solidFill>
                  <a:srgbClr val="E46A6B"/>
                </a:solidFill>
                <a:cs typeface="+mn-cs"/>
              </a:rPr>
              <a:t>Roff</a:t>
            </a:r>
            <a:r>
              <a:rPr kumimoji="0" lang="en-US" sz="1700" b="0" i="0" u="none" strike="noStrike" kern="1200" cap="none" spc="0" normalizeH="0" baseline="0" noProof="1" dirty="0" smtClean="0">
                <a:solidFill>
                  <a:srgbClr val="E46A6B"/>
                </a:solidFill>
                <a:cs typeface="+mn-cs"/>
              </a:rPr>
              <a:t> 1987, </a:t>
            </a:r>
            <a:r>
              <a:rPr kumimoji="0" lang="en-US" sz="1700" b="0" i="0" u="none" strike="noStrike" kern="1200" cap="none" spc="0" normalizeH="0" baseline="0" noProof="1" dirty="0" err="1" smtClean="0">
                <a:solidFill>
                  <a:srgbClr val="E46A6B"/>
                </a:solidFill>
                <a:cs typeface="+mn-cs"/>
              </a:rPr>
              <a:t>Houle</a:t>
            </a:r>
            <a:r>
              <a:rPr kumimoji="0" lang="en-US" sz="1700" b="0" i="0" u="none" strike="noStrike" kern="1200" cap="none" spc="0" normalizeH="0" baseline="0" noProof="1" dirty="0" smtClean="0">
                <a:solidFill>
                  <a:srgbClr val="E46A6B"/>
                </a:solidFill>
                <a:cs typeface="+mn-cs"/>
              </a:rPr>
              <a:t> 1992)</a:t>
            </a:r>
            <a:endParaRPr kumimoji="0" lang="en-US" sz="2200" b="0" i="0" u="none" strike="noStrike" kern="1200" cap="none" spc="0" normalizeH="0" baseline="0" noProof="1" dirty="0" smtClean="0">
              <a:solidFill>
                <a:srgbClr val="E46A6B"/>
              </a:solidFill>
              <a:cs typeface="+mn-cs"/>
            </a:endParaRPr>
          </a:p>
          <a:p>
            <a:pPr marL="457200" marR="0" lvl="1" indent="0" algn="l" defTabSz="914400" rtl="0" eaLnBrk="1" fontAlgn="auto" latinLnBrk="0" hangingPunct="1">
              <a:lnSpc>
                <a:spcPct val="100000"/>
              </a:lnSpc>
              <a:spcBef>
                <a:spcPct val="20000"/>
              </a:spcBef>
              <a:spcAft>
                <a:spcPct val="0"/>
              </a:spcAft>
              <a:buClrTx/>
              <a:buSzTx/>
              <a:buFont typeface="Arial" panose="020B0604020202020204" pitchFamily="34" charset="0"/>
              <a:buNone/>
            </a:pPr>
            <a:r>
              <a:rPr kumimoji="0" lang="en-US" sz="2800" b="1" i="0" u="none" strike="noStrike" kern="1200" cap="none" spc="0" normalizeH="0" baseline="0" noProof="1" dirty="0" smtClean="0">
                <a:solidFill>
                  <a:schemeClr val="bg1">
                    <a:lumMod val="85000"/>
                  </a:schemeClr>
                </a:solidFill>
                <a:cs typeface="+mn-cs"/>
              </a:rPr>
              <a:t>Rapid evolutionary rates</a:t>
            </a:r>
            <a:endParaRPr kumimoji="0" lang="en-US" sz="2800" b="1" i="0" u="none" strike="noStrike" kern="1200" cap="none" spc="0" normalizeH="0" baseline="0" noProof="1" dirty="0" smtClean="0">
              <a:solidFill>
                <a:schemeClr val="bg1">
                  <a:lumMod val="85000"/>
                </a:schemeClr>
              </a:solidFill>
              <a:cs typeface="+mn-cs"/>
            </a:endParaRPr>
          </a:p>
          <a:p>
            <a:pPr marL="914400" marR="0" lvl="2" indent="0" algn="r" defTabSz="914400" rtl="0" eaLnBrk="1" fontAlgn="auto" latinLnBrk="0" hangingPunct="1">
              <a:lnSpc>
                <a:spcPct val="100000"/>
              </a:lnSpc>
              <a:spcBef>
                <a:spcPct val="20000"/>
              </a:spcBef>
              <a:spcAft>
                <a:spcPct val="0"/>
              </a:spcAft>
              <a:buClrTx/>
              <a:buSzTx/>
              <a:buFont typeface="Arial" panose="020B0604020202020204" pitchFamily="34" charset="0"/>
              <a:buNone/>
            </a:pPr>
            <a:r>
              <a:rPr kumimoji="0" lang="en-US" sz="1700" b="0" i="0" u="none" strike="noStrike" kern="1200" cap="none" spc="0" normalizeH="0" baseline="0" noProof="1" dirty="0" smtClean="0">
                <a:solidFill>
                  <a:srgbClr val="E46A6B"/>
                </a:solidFill>
                <a:cs typeface="+mn-cs"/>
              </a:rPr>
              <a:t>(Hendry &amp; </a:t>
            </a:r>
            <a:r>
              <a:rPr kumimoji="0" lang="en-US" sz="1700" b="0" i="0" u="none" strike="noStrike" kern="1200" cap="none" spc="0" normalizeH="0" baseline="0" noProof="1" dirty="0" err="1" smtClean="0">
                <a:solidFill>
                  <a:srgbClr val="E46A6B"/>
                </a:solidFill>
                <a:cs typeface="+mn-cs"/>
              </a:rPr>
              <a:t>Kinnison</a:t>
            </a:r>
            <a:r>
              <a:rPr kumimoji="0" lang="en-US" sz="1700" b="0" i="0" u="none" strike="noStrike" kern="1200" cap="none" spc="0" normalizeH="0" baseline="0" noProof="1" dirty="0" smtClean="0">
                <a:solidFill>
                  <a:srgbClr val="E46A6B"/>
                </a:solidFill>
                <a:cs typeface="+mn-cs"/>
              </a:rPr>
              <a:t> 1999, </a:t>
            </a:r>
            <a:r>
              <a:rPr kumimoji="0" lang="en-US" sz="1700" b="0" i="0" u="none" strike="noStrike" kern="1200" cap="none" spc="0" normalizeH="0" baseline="0" noProof="1" dirty="0" err="1" smtClean="0">
                <a:solidFill>
                  <a:srgbClr val="E46A6B"/>
                </a:solidFill>
                <a:cs typeface="+mn-cs"/>
              </a:rPr>
              <a:t>Kinnison</a:t>
            </a:r>
            <a:r>
              <a:rPr kumimoji="0" lang="en-US" sz="1700" b="0" i="0" u="none" strike="noStrike" kern="1200" cap="none" spc="0" normalizeH="0" baseline="0" noProof="1" dirty="0" smtClean="0">
                <a:solidFill>
                  <a:srgbClr val="E46A6B"/>
                </a:solidFill>
                <a:cs typeface="+mn-cs"/>
              </a:rPr>
              <a:t> &amp; Hendry 2002)</a:t>
            </a:r>
            <a:endParaRPr kumimoji="0" lang="en-US" sz="1700" b="0" i="0" u="none" strike="noStrike" kern="1200" cap="none" spc="0" normalizeH="0" baseline="0" noProof="1" dirty="0" smtClean="0">
              <a:solidFill>
                <a:srgbClr val="E46A6B"/>
              </a:solidFill>
              <a:cs typeface="+mn-cs"/>
            </a:endParaRPr>
          </a:p>
          <a:p>
            <a:pPr marL="342900" marR="0" indent="-342900" algn="l" defTabSz="914400" rtl="0" eaLnBrk="1" fontAlgn="auto" latinLnBrk="0" hangingPunct="1">
              <a:lnSpc>
                <a:spcPct val="100000"/>
              </a:lnSpc>
              <a:spcBef>
                <a:spcPct val="20000"/>
              </a:spcBef>
              <a:spcAft>
                <a:spcPct val="0"/>
              </a:spcAft>
              <a:buClrTx/>
              <a:buSzTx/>
              <a:buFont typeface="Arial" panose="020B0604020202020204" pitchFamily="34" charset="0"/>
              <a:buChar char="•"/>
            </a:pPr>
            <a:endParaRPr kumimoji="0" lang="en-US" sz="3200" b="0" i="0" u="none" strike="noStrike" kern="1200" cap="none" spc="0" normalizeH="0" baseline="0" noProof="1" dirty="0" smtClean="0">
              <a:solidFill>
                <a:schemeClr val="bg1">
                  <a:lumMod val="85000"/>
                </a:schemeClr>
              </a:solidFill>
              <a:cs typeface="+mn-cs"/>
            </a:endParaRPr>
          </a:p>
          <a:p>
            <a:pPr marL="0" marR="0" indent="0" algn="ctr" defTabSz="914400" rtl="0" eaLnBrk="1" fontAlgn="auto" latinLnBrk="0" hangingPunct="1">
              <a:lnSpc>
                <a:spcPct val="100000"/>
              </a:lnSpc>
              <a:spcBef>
                <a:spcPct val="20000"/>
              </a:spcBef>
              <a:spcAft>
                <a:spcPct val="0"/>
              </a:spcAft>
              <a:buClrTx/>
              <a:buSzTx/>
              <a:buFont typeface="Arial" panose="020B0604020202020204" pitchFamily="34" charset="0"/>
              <a:buNone/>
            </a:pPr>
            <a:r>
              <a:rPr kumimoji="0" lang="en-US" sz="3200" b="1" i="0" u="none" strike="noStrike" kern="1200" cap="none" spc="0" normalizeH="0" baseline="0" noProof="1" dirty="0" smtClean="0">
                <a:solidFill>
                  <a:schemeClr val="bg1">
                    <a:lumMod val="85000"/>
                  </a:schemeClr>
                </a:solidFill>
                <a:cs typeface="+mn-cs"/>
              </a:rPr>
              <a:t>…yet stasis in the fossil record </a:t>
            </a:r>
            <a:endParaRPr kumimoji="0" lang="en-US" sz="3200" b="1" i="0" u="none" strike="noStrike" kern="1200" cap="none" spc="0" normalizeH="0" baseline="0" noProof="1" dirty="0" smtClean="0">
              <a:solidFill>
                <a:schemeClr val="bg1">
                  <a:lumMod val="85000"/>
                </a:schemeClr>
              </a:solidFill>
              <a:cs typeface="+mn-cs"/>
            </a:endParaRPr>
          </a:p>
          <a:p>
            <a:pPr marL="0" marR="0" indent="0" algn="ctr" defTabSz="914400" rtl="0" eaLnBrk="1" fontAlgn="auto" latinLnBrk="0" hangingPunct="1">
              <a:lnSpc>
                <a:spcPct val="100000"/>
              </a:lnSpc>
              <a:spcBef>
                <a:spcPct val="20000"/>
              </a:spcBef>
              <a:spcAft>
                <a:spcPct val="0"/>
              </a:spcAft>
              <a:buClrTx/>
              <a:buSzTx/>
              <a:buFont typeface="Arial" panose="020B0604020202020204" pitchFamily="34" charset="0"/>
              <a:buNone/>
            </a:pPr>
            <a:r>
              <a:rPr kumimoji="0" lang="en-US" sz="1900" b="0" i="0" u="none" strike="noStrike" kern="1200" cap="none" spc="0" normalizeH="0" baseline="0" noProof="1" dirty="0" smtClean="0">
                <a:solidFill>
                  <a:schemeClr val="accent3">
                    <a:lumMod val="60000"/>
                    <a:lumOff val="40000"/>
                  </a:schemeClr>
                </a:solidFill>
                <a:cs typeface="+mn-cs"/>
              </a:rPr>
              <a:t>						   </a:t>
            </a:r>
            <a:r>
              <a:rPr kumimoji="0" lang="en-US" sz="1900" b="0" i="0" u="none" strike="noStrike" kern="1200" cap="none" spc="0" normalizeH="0" baseline="0" noProof="1" dirty="0" smtClean="0">
                <a:solidFill>
                  <a:srgbClr val="E46A6B"/>
                </a:solidFill>
                <a:cs typeface="+mn-cs"/>
              </a:rPr>
              <a:t>(</a:t>
            </a:r>
            <a:r>
              <a:rPr kumimoji="0" lang="en-US" sz="1900" b="0" i="0" u="none" strike="noStrike" kern="1200" cap="none" spc="0" normalizeH="0" baseline="0" noProof="1" dirty="0" err="1" smtClean="0">
                <a:solidFill>
                  <a:srgbClr val="E46A6B"/>
                </a:solidFill>
                <a:cs typeface="+mn-cs"/>
              </a:rPr>
              <a:t>Gingerich</a:t>
            </a:r>
            <a:r>
              <a:rPr kumimoji="0" lang="en-US" sz="1900" b="0" i="0" u="none" strike="noStrike" kern="1200" cap="none" spc="0" normalizeH="0" baseline="0" noProof="1" dirty="0" smtClean="0">
                <a:solidFill>
                  <a:srgbClr val="E46A6B"/>
                </a:solidFill>
                <a:cs typeface="+mn-cs"/>
              </a:rPr>
              <a:t> 1983, 2002)</a:t>
            </a:r>
            <a:endParaRPr kumimoji="0" lang="en-US" sz="3200" b="0" i="0" u="none" strike="noStrike" kern="1200" cap="none" spc="0" normalizeH="0" baseline="0" noProof="1" dirty="0" smtClean="0">
              <a:solidFill>
                <a:srgbClr val="E46A6B"/>
              </a:solidFill>
              <a:cs typeface="+mn-cs"/>
            </a:endParaRPr>
          </a:p>
          <a:p>
            <a:pPr marL="342900" marR="0" indent="-342900" algn="l" defTabSz="914400" rtl="0" eaLnBrk="1" fontAlgn="auto" latinLnBrk="0" hangingPunct="1">
              <a:lnSpc>
                <a:spcPct val="100000"/>
              </a:lnSpc>
              <a:spcBef>
                <a:spcPct val="20000"/>
              </a:spcBef>
              <a:spcAft>
                <a:spcPct val="0"/>
              </a:spcAft>
              <a:buClrTx/>
              <a:buSzTx/>
              <a:buFont typeface="Arial" panose="020B0604020202020204" pitchFamily="34" charset="0"/>
              <a:buChar char="•"/>
            </a:pPr>
            <a:endParaRPr kumimoji="0" lang="en-US" sz="3600" b="0" i="0" u="none" strike="noStrike" kern="1200" cap="none" spc="0" normalizeH="0" baseline="0" noProof="1" dirty="0" smtClean="0">
              <a:solidFill>
                <a:schemeClr val="bg1">
                  <a:lumMod val="85000"/>
                </a:schemeClr>
              </a:solidFill>
              <a:cs typeface="+mn-cs"/>
            </a:endParaRPr>
          </a:p>
          <a:p>
            <a:pPr marL="342900" marR="0" indent="-342900" algn="l" defTabSz="914400" rtl="0" eaLnBrk="1" fontAlgn="auto" latinLnBrk="0" hangingPunct="1">
              <a:lnSpc>
                <a:spcPct val="100000"/>
              </a:lnSpc>
              <a:spcBef>
                <a:spcPct val="20000"/>
              </a:spcBef>
              <a:spcAft>
                <a:spcPct val="0"/>
              </a:spcAft>
              <a:buClrTx/>
              <a:buSzTx/>
              <a:buFont typeface="Arial" panose="020B0604020202020204" pitchFamily="34" charset="0"/>
              <a:buChar char="•"/>
            </a:pPr>
            <a:endParaRPr kumimoji="0" lang="en-US" sz="2000" b="0" i="0" u="none" strike="noStrike" kern="1200" cap="none" spc="0" normalizeH="0" baseline="0" noProof="1" dirty="0">
              <a:solidFill>
                <a:schemeClr val="bg1">
                  <a:lumMod val="85000"/>
                </a:schemeClr>
              </a:solidFill>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charRg st="0" end="30"/>
                                            </p:txEl>
                                          </p:spTgt>
                                        </p:tgtEl>
                                        <p:attrNameLst>
                                          <p:attrName>style.visibility</p:attrName>
                                        </p:attrNameLst>
                                      </p:cBhvr>
                                      <p:to>
                                        <p:strVal val="visible"/>
                                      </p:to>
                                    </p:set>
                                    <p:animEffect transition="in" filter="fade">
                                      <p:cBhvr>
                                        <p:cTn id="7" dur="500"/>
                                        <p:tgtEl>
                                          <p:spTgt spid="3">
                                            <p:txEl>
                                              <p:charRg st="0" end="3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charRg st="30" end="82"/>
                                            </p:txEl>
                                          </p:spTgt>
                                        </p:tgtEl>
                                        <p:attrNameLst>
                                          <p:attrName>style.visibility</p:attrName>
                                        </p:attrNameLst>
                                      </p:cBhvr>
                                      <p:to>
                                        <p:strVal val="visible"/>
                                      </p:to>
                                    </p:set>
                                    <p:animEffect transition="in" filter="fade">
                                      <p:cBhvr>
                                        <p:cTn id="10" dur="500"/>
                                        <p:tgtEl>
                                          <p:spTgt spid="3">
                                            <p:txEl>
                                              <p:charRg st="30" end="8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charRg st="82" end="132"/>
                                            </p:txEl>
                                          </p:spTgt>
                                        </p:tgtEl>
                                        <p:attrNameLst>
                                          <p:attrName>style.visibility</p:attrName>
                                        </p:attrNameLst>
                                      </p:cBhvr>
                                      <p:to>
                                        <p:strVal val="visible"/>
                                      </p:to>
                                    </p:set>
                                    <p:animEffect transition="in" filter="fade">
                                      <p:cBhvr>
                                        <p:cTn id="13" dur="500"/>
                                        <p:tgtEl>
                                          <p:spTgt spid="3">
                                            <p:txEl>
                                              <p:charRg st="82" end="13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charRg st="132" end="174"/>
                                            </p:txEl>
                                          </p:spTgt>
                                        </p:tgtEl>
                                        <p:attrNameLst>
                                          <p:attrName>style.visibility</p:attrName>
                                        </p:attrNameLst>
                                      </p:cBhvr>
                                      <p:to>
                                        <p:strVal val="visible"/>
                                      </p:to>
                                    </p:set>
                                    <p:animEffect transition="in" filter="fade">
                                      <p:cBhvr>
                                        <p:cTn id="16" dur="500"/>
                                        <p:tgtEl>
                                          <p:spTgt spid="3">
                                            <p:txEl>
                                              <p:charRg st="132" end="17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charRg st="174" end="209"/>
                                            </p:txEl>
                                          </p:spTgt>
                                        </p:tgtEl>
                                        <p:attrNameLst>
                                          <p:attrName>style.visibility</p:attrName>
                                        </p:attrNameLst>
                                      </p:cBhvr>
                                      <p:to>
                                        <p:strVal val="visible"/>
                                      </p:to>
                                    </p:set>
                                    <p:animEffect transition="in" filter="fade">
                                      <p:cBhvr>
                                        <p:cTn id="19" dur="500"/>
                                        <p:tgtEl>
                                          <p:spTgt spid="3">
                                            <p:txEl>
                                              <p:charRg st="174" end="209"/>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charRg st="209" end="234"/>
                                            </p:txEl>
                                          </p:spTgt>
                                        </p:tgtEl>
                                        <p:attrNameLst>
                                          <p:attrName>style.visibility</p:attrName>
                                        </p:attrNameLst>
                                      </p:cBhvr>
                                      <p:to>
                                        <p:strVal val="visible"/>
                                      </p:to>
                                    </p:set>
                                    <p:animEffect transition="in" filter="fade">
                                      <p:cBhvr>
                                        <p:cTn id="22" dur="500"/>
                                        <p:tgtEl>
                                          <p:spTgt spid="3">
                                            <p:txEl>
                                              <p:charRg st="209" end="23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charRg st="234" end="283"/>
                                            </p:txEl>
                                          </p:spTgt>
                                        </p:tgtEl>
                                        <p:attrNameLst>
                                          <p:attrName>style.visibility</p:attrName>
                                        </p:attrNameLst>
                                      </p:cBhvr>
                                      <p:to>
                                        <p:strVal val="visible"/>
                                      </p:to>
                                    </p:set>
                                    <p:animEffect transition="in" filter="fade">
                                      <p:cBhvr>
                                        <p:cTn id="25" dur="500"/>
                                        <p:tgtEl>
                                          <p:spTgt spid="3">
                                            <p:txEl>
                                              <p:charRg st="234" end="28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charRg st="284" end="318"/>
                                            </p:txEl>
                                          </p:spTgt>
                                        </p:tgtEl>
                                        <p:attrNameLst>
                                          <p:attrName>style.visibility</p:attrName>
                                        </p:attrNameLst>
                                      </p:cBhvr>
                                      <p:to>
                                        <p:strVal val="visible"/>
                                      </p:to>
                                    </p:set>
                                    <p:animEffect transition="in" filter="fade">
                                      <p:cBhvr>
                                        <p:cTn id="30" dur="500"/>
                                        <p:tgtEl>
                                          <p:spTgt spid="3">
                                            <p:txEl>
                                              <p:charRg st="284" end="31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charRg st="318" end="350"/>
                                            </p:txEl>
                                          </p:spTgt>
                                        </p:tgtEl>
                                        <p:attrNameLst>
                                          <p:attrName>style.visibility</p:attrName>
                                        </p:attrNameLst>
                                      </p:cBhvr>
                                      <p:to>
                                        <p:strVal val="visible"/>
                                      </p:to>
                                    </p:set>
                                    <p:animEffect transition="in" filter="fade">
                                      <p:cBhvr>
                                        <p:cTn id="35" dur="500"/>
                                        <p:tgtEl>
                                          <p:spTgt spid="3">
                                            <p:txEl>
                                              <p:charRg st="318" end="35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Title 1"/>
          <p:cNvSpPr>
            <a:spLocks noGrp="1"/>
          </p:cNvSpPr>
          <p:nvPr>
            <p:ph type="title"/>
          </p:nvPr>
        </p:nvSpPr>
        <p:spPr>
          <a:xfrm>
            <a:off x="609600" y="3200400"/>
            <a:ext cx="8001000" cy="1143000"/>
          </a:xfrm>
        </p:spPr>
        <p:txBody>
          <a:bodyPr lIns="91440" tIns="45720" rIns="91440" bIns="45720" anchor="ctr" anchorCtr="0"/>
          <a:p>
            <a:pPr defTabSz="914400">
              <a:buNone/>
            </a:pPr>
            <a:r>
              <a:rPr lang="en-US" altLang="en-US" sz="6000" kern="1200" dirty="0">
                <a:ea typeface="+mj-ea"/>
                <a:cs typeface="Aharoni" pitchFamily="2" charset="-79"/>
              </a:rPr>
              <a:t>Does microevolution even matter for long-term change?</a:t>
            </a:r>
            <a:br>
              <a:rPr lang="en-US" altLang="en-US" sz="6000" kern="1200" dirty="0">
                <a:ea typeface="+mj-ea"/>
                <a:cs typeface="Aharoni" pitchFamily="2" charset="-79"/>
              </a:rPr>
            </a:br>
            <a:endParaRPr lang="en-US" altLang="en-US" sz="6000" kern="1200" dirty="0">
              <a:ea typeface="+mj-ea"/>
              <a:cs typeface="Aharoni" pitchFamily="2" charset="-79"/>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6801" name="Content Placeholder 3"/>
          <p:cNvPicPr>
            <a:picLocks noGrp="1" noChangeAspect="1"/>
          </p:cNvPicPr>
          <p:nvPr>
            <p:ph idx="1"/>
          </p:nvPr>
        </p:nvPicPr>
        <p:blipFill>
          <a:blip r:embed="rId1"/>
          <a:stretch>
            <a:fillRect/>
          </a:stretch>
        </p:blipFill>
        <p:spPr>
          <a:xfrm>
            <a:off x="9525" y="63500"/>
            <a:ext cx="8039100" cy="3470275"/>
          </a:xfrm>
        </p:spPr>
      </p:pic>
      <p:pic>
        <p:nvPicPr>
          <p:cNvPr id="76802" name="Picture 4"/>
          <p:cNvPicPr>
            <a:picLocks noChangeAspect="1"/>
          </p:cNvPicPr>
          <p:nvPr/>
        </p:nvPicPr>
        <p:blipFill>
          <a:blip r:embed="rId2"/>
          <a:stretch>
            <a:fillRect/>
          </a:stretch>
        </p:blipFill>
        <p:spPr>
          <a:xfrm>
            <a:off x="103188" y="1768475"/>
            <a:ext cx="2667000" cy="3124200"/>
          </a:xfrm>
          <a:prstGeom prst="rect">
            <a:avLst/>
          </a:prstGeom>
          <a:noFill/>
          <a:ln w="9525">
            <a:noFill/>
          </a:ln>
        </p:spPr>
      </p:pic>
      <p:sp>
        <p:nvSpPr>
          <p:cNvPr id="76803" name="Text Box 5"/>
          <p:cNvSpPr txBox="1"/>
          <p:nvPr/>
        </p:nvSpPr>
        <p:spPr>
          <a:xfrm>
            <a:off x="2852738" y="3776663"/>
            <a:ext cx="5900737" cy="1630362"/>
          </a:xfrm>
          <a:prstGeom prst="rect">
            <a:avLst/>
          </a:prstGeom>
          <a:noFill/>
          <a:ln w="9525">
            <a:noFill/>
          </a:ln>
        </p:spPr>
        <p:txBody>
          <a:bodyPr wrap="square" anchor="t" anchorCtr="0">
            <a:spAutoFit/>
          </a:bodyPr>
          <a:p>
            <a:r>
              <a:rPr lang="en-US" altLang="en-US" sz="2000" b="1">
                <a:solidFill>
                  <a:srgbClr val="D9D9D9"/>
                </a:solidFill>
                <a:latin typeface="Open Sans Condensed" panose="020B0806030504020204" charset="0"/>
              </a:rPr>
              <a:t>“...paleontology deals with a phenomenon that belongs to it alone among the evolutionary sciences and that enlightens all its conclusions -- time.”                                          </a:t>
            </a:r>
            <a:endParaRPr lang="en-US" altLang="en-US" sz="2000" b="1">
              <a:solidFill>
                <a:srgbClr val="D9D9D9"/>
              </a:solidFill>
              <a:latin typeface="Open Sans Condensed" panose="020B0806030504020204" charset="0"/>
            </a:endParaRPr>
          </a:p>
          <a:p>
            <a:r>
              <a:rPr lang="en-US" altLang="en-US" sz="2000" b="1">
                <a:solidFill>
                  <a:srgbClr val="D9D9D9"/>
                </a:solidFill>
                <a:latin typeface="Open Sans Condensed" panose="020B0806030504020204" charset="0"/>
              </a:rPr>
              <a:t>			- Eldredge &amp; Gould, 1972</a:t>
            </a:r>
            <a:endParaRPr lang="en-US" altLang="en-US" sz="2000" b="1">
              <a:solidFill>
                <a:srgbClr val="D9D9D9"/>
              </a:solidFill>
              <a:latin typeface="Open Sans Condensed" panose="020B0806030504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89" name="Picture 2"/>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2051" name="Picture 3"/>
          <p:cNvPicPr>
            <a:picLocks noChangeAspect="1"/>
          </p:cNvPicPr>
          <p:nvPr/>
        </p:nvPicPr>
        <p:blipFill>
          <a:blip r:embed="rId2"/>
          <a:stretch>
            <a:fillRect/>
          </a:stretch>
        </p:blipFill>
        <p:spPr>
          <a:xfrm>
            <a:off x="22225" y="0"/>
            <a:ext cx="9144000" cy="6858000"/>
          </a:xfrm>
          <a:prstGeom prst="rect">
            <a:avLst/>
          </a:prstGeom>
          <a:noFill/>
          <a:ln w="9525">
            <a:noFill/>
          </a:ln>
        </p:spPr>
      </p:pic>
      <p:pic>
        <p:nvPicPr>
          <p:cNvPr id="37891" name="Picture 4" descr="http://biology.mcgill.ca/faculty/hendry/finchcomparison_files/image006.jpg"/>
          <p:cNvPicPr>
            <a:picLocks noChangeAspect="1"/>
          </p:cNvPicPr>
          <p:nvPr/>
        </p:nvPicPr>
        <p:blipFill>
          <a:blip r:embed="rId3"/>
          <a:stretch>
            <a:fillRect/>
          </a:stretch>
        </p:blipFill>
        <p:spPr>
          <a:xfrm>
            <a:off x="44450" y="22225"/>
            <a:ext cx="1111250" cy="558800"/>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1"/>
                                        </p:tgtEl>
                                      </p:cBhvr>
                                    </p:animEffect>
                                    <p:set>
                                      <p:cBhvr>
                                        <p:cTn id="7" dur="1" fill="hold">
                                          <p:stCondLst>
                                            <p:cond delay="4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1"/>
          <p:cNvSpPr txBox="1"/>
          <p:nvPr/>
        </p:nvSpPr>
        <p:spPr bwMode="auto">
          <a:xfrm>
            <a:off x="457200" y="1524000"/>
            <a:ext cx="8229600" cy="1143000"/>
          </a:xfrm>
          <a:prstGeom prst="rect">
            <a:avLst/>
          </a:prstGeom>
          <a:noFill/>
          <a:ln w="9525">
            <a:noFill/>
            <a:miter lim="800000"/>
          </a:ln>
          <a:effectLst>
            <a:glow rad="127000">
              <a:schemeClr val="tx1">
                <a:alpha val="40000"/>
              </a:schemeClr>
            </a:glow>
          </a:effectLst>
        </p:spPr>
        <p:txBody>
          <a:bodyPr anchor="ctr"/>
          <a:lstStyle/>
          <a:p>
            <a:pPr algn="ctr" fontAlgn="auto">
              <a:defRPr/>
            </a:pPr>
            <a:r>
              <a:rPr lang="en-US" sz="3200" noProof="1" dirty="0">
                <a:solidFill>
                  <a:schemeClr val="bg1">
                    <a:lumMod val="95000"/>
                  </a:schemeClr>
                </a:solidFill>
                <a:latin typeface="Open Sans Condensed" panose="020B0806030504020204" charset="0"/>
                <a:ea typeface="Open Sans Condensed" panose="020B0806030504020204" charset="0"/>
                <a:cs typeface="+mj-cs"/>
              </a:rPr>
              <a:t>All studies of phenotypic evolution measure comparable quantities</a:t>
            </a:r>
            <a:endParaRPr lang="en-US" sz="3200" noProof="1" dirty="0">
              <a:solidFill>
                <a:schemeClr val="bg1">
                  <a:lumMod val="95000"/>
                </a:schemeClr>
              </a:solidFill>
              <a:latin typeface="Open Sans Condensed" panose="020B0806030504020204" charset="0"/>
              <a:ea typeface="Open Sans Condensed" panose="020B0806030504020204" charset="0"/>
              <a:cs typeface="+mj-cs"/>
            </a:endParaRPr>
          </a:p>
        </p:txBody>
      </p:sp>
      <p:sp>
        <p:nvSpPr>
          <p:cNvPr id="2" name="Title 1"/>
          <p:cNvSpPr>
            <a:spLocks noGrp="1"/>
          </p:cNvSpPr>
          <p:nvPr>
            <p:ph type="title"/>
          </p:nvPr>
        </p:nvSpPr>
        <p:spPr>
          <a:xfrm>
            <a:off x="0" y="381000"/>
            <a:ext cx="8915400" cy="762000"/>
          </a:xfrm>
        </p:spPr>
        <p:txBody>
          <a:bodyPr lIns="91440" tIns="45720" rIns="91440" bIns="45720" anchor="ctr" anchorCtr="0"/>
          <a:p>
            <a:pPr defTabSz="914400" fontAlgn="base">
              <a:spcAft>
                <a:spcPct val="0"/>
              </a:spcAft>
              <a:buNone/>
            </a:pPr>
            <a:r>
              <a:rPr lang="en-US" altLang="en-US" sz="4000" kern="1200" dirty="0">
                <a:ea typeface="+mj-ea"/>
                <a:cs typeface="Aharoni" pitchFamily="2" charset="-79"/>
              </a:rPr>
              <a:t>How can we see the pattern across scales of time?</a:t>
            </a:r>
            <a:endParaRPr lang="en-US" altLang="en-US" sz="4000" kern="1200" dirty="0">
              <a:ea typeface="+mj-ea"/>
              <a:cs typeface="Aharoni" pitchFamily="2" charset="-79"/>
            </a:endParaRPr>
          </a:p>
        </p:txBody>
      </p:sp>
      <p:sp>
        <p:nvSpPr>
          <p:cNvPr id="33795" name="Content Placeholder 2"/>
          <p:cNvSpPr>
            <a:spLocks noGrp="1"/>
          </p:cNvSpPr>
          <p:nvPr>
            <p:ph idx="1"/>
          </p:nvPr>
        </p:nvSpPr>
        <p:spPr>
          <a:xfrm>
            <a:off x="914400" y="2103438"/>
            <a:ext cx="7239000" cy="4221162"/>
          </a:xfrm>
        </p:spPr>
        <p:txBody>
          <a:bodyPr lIns="91440" tIns="45720" rIns="91440" bIns="45720" anchor="t" anchorCtr="0"/>
          <a:p>
            <a:pPr defTabSz="914400">
              <a:buFont typeface="Arial" panose="020B0604020202020204" pitchFamily="34" charset="0"/>
              <a:buNone/>
            </a:pPr>
            <a:r>
              <a:rPr lang="en-US" altLang="en-US" kern="1200" dirty="0">
                <a:cs typeface="+mn-cs"/>
              </a:rPr>
              <a:t>		</a:t>
            </a:r>
            <a:endParaRPr lang="en-US" altLang="zh-CN" kern="1200">
              <a:cs typeface="+mn-cs"/>
            </a:endParaRPr>
          </a:p>
        </p:txBody>
      </p:sp>
      <p:sp>
        <p:nvSpPr>
          <p:cNvPr id="24" name="Title 1"/>
          <p:cNvSpPr txBox="1"/>
          <p:nvPr/>
        </p:nvSpPr>
        <p:spPr>
          <a:xfrm>
            <a:off x="1447800" y="6172200"/>
            <a:ext cx="6096000" cy="762000"/>
          </a:xfrm>
          <a:prstGeom prst="rect">
            <a:avLst/>
          </a:prstGeom>
          <a:noFill/>
          <a:ln w="9525">
            <a:noFill/>
          </a:ln>
        </p:spPr>
        <p:txBody>
          <a:bodyPr anchor="ctr" anchorCtr="0"/>
          <a:p>
            <a:pPr algn="ctr"/>
            <a:r>
              <a:rPr lang="en-US" altLang="en-US" sz="3200" b="1" dirty="0">
                <a:solidFill>
                  <a:srgbClr val="F2F2F2"/>
                </a:solidFill>
                <a:latin typeface="Open Sans Condensed" panose="020B0806030504020204" charset="0"/>
              </a:rPr>
              <a:t>We measure two quantities:</a:t>
            </a:r>
            <a:endParaRPr lang="en-US" altLang="en-US" sz="3200" b="1" dirty="0">
              <a:solidFill>
                <a:srgbClr val="F2F2F2"/>
              </a:solidFill>
              <a:latin typeface="Open Sans Condensed" panose="020B0806030504020204" charset="0"/>
            </a:endParaRPr>
          </a:p>
          <a:p>
            <a:pPr algn="ctr"/>
            <a:r>
              <a:rPr lang="en-US" altLang="en-US" sz="3200" b="1" dirty="0">
                <a:solidFill>
                  <a:srgbClr val="F2F2F2"/>
                </a:solidFill>
                <a:latin typeface="Open Sans Condensed" panose="020B0806030504020204" charset="0"/>
              </a:rPr>
              <a:t>(1) “time for evolution”</a:t>
            </a:r>
            <a:endParaRPr lang="en-US" altLang="en-US" sz="3200" b="1" dirty="0">
              <a:solidFill>
                <a:srgbClr val="F2F2F2"/>
              </a:solidFill>
              <a:latin typeface="Open Sans Condensed" panose="020B0806030504020204" charset="0"/>
            </a:endParaRPr>
          </a:p>
          <a:p>
            <a:pPr algn="ctr"/>
            <a:r>
              <a:rPr lang="en-US" altLang="en-US" sz="3200" b="1" dirty="0">
                <a:solidFill>
                  <a:srgbClr val="F2F2F2"/>
                </a:solidFill>
                <a:latin typeface="Open Sans Condensed" panose="020B0806030504020204" charset="0"/>
              </a:rPr>
              <a:t>(2) Δ mean body size</a:t>
            </a:r>
            <a:endParaRPr lang="en-US" altLang="en-US" sz="3200" b="1" dirty="0">
              <a:solidFill>
                <a:srgbClr val="F2F2F2"/>
              </a:solidFill>
              <a:latin typeface="Open Sans Condensed" panose="020B0806030504020204" charset="0"/>
            </a:endParaRPr>
          </a:p>
          <a:p>
            <a:pPr algn="ctr"/>
            <a:endParaRPr lang="en-US" altLang="en-US" sz="3200" b="1" dirty="0">
              <a:solidFill>
                <a:srgbClr val="F2F2F2"/>
              </a:solidFill>
              <a:latin typeface="Open Sans Condensed" panose="020B0806030504020204" charset="0"/>
            </a:endParaRPr>
          </a:p>
          <a:p>
            <a:pPr algn="ctr"/>
            <a:r>
              <a:rPr lang="en-US" altLang="en-US" sz="3200" b="1" dirty="0">
                <a:solidFill>
                  <a:srgbClr val="F2F2F2"/>
                </a:solidFill>
                <a:latin typeface="Open Sans Condensed" panose="020B0806030504020204" charset="0"/>
              </a:rPr>
              <a:t>		</a:t>
            </a:r>
            <a:endParaRPr lang="en-US" altLang="zh-CN">
              <a:latin typeface="Open Sans Condensed" panose="020B0806030504020204" charset="0"/>
              <a:ea typeface="Open Sans Condensed" panose="020B0806030504020204" charset="0"/>
            </a:endParaRPr>
          </a:p>
        </p:txBody>
      </p:sp>
      <p:grpSp>
        <p:nvGrpSpPr>
          <p:cNvPr id="4" name="Group 11"/>
          <p:cNvGrpSpPr/>
          <p:nvPr/>
        </p:nvGrpSpPr>
        <p:grpSpPr>
          <a:xfrm>
            <a:off x="7600950" y="3074988"/>
            <a:ext cx="1314450" cy="857250"/>
            <a:chOff x="5715000" y="2743200"/>
            <a:chExt cx="1752600" cy="1143000"/>
          </a:xfrm>
        </p:grpSpPr>
        <p:sp>
          <p:nvSpPr>
            <p:cNvPr id="7" name="Oval 6"/>
            <p:cNvSpPr/>
            <p:nvPr/>
          </p:nvSpPr>
          <p:spPr>
            <a:xfrm>
              <a:off x="5715000" y="2743200"/>
              <a:ext cx="1752600" cy="11430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spcBef>
                  <a:spcPct val="0"/>
                </a:spcBef>
                <a:spcAft>
                  <a:spcPct val="0"/>
                </a:spcAft>
              </a:pPr>
              <a:endParaRPr lang="en-US" altLang="en-US" strike="noStrike" noProof="1">
                <a:latin typeface="Open Sans Condensed" panose="020B0806030504020204" charset="0"/>
                <a:ea typeface="Open Sans Condensed" panose="020B0806030504020204" charset="0"/>
              </a:endParaRPr>
            </a:p>
          </p:txBody>
        </p:sp>
        <p:sp>
          <p:nvSpPr>
            <p:cNvPr id="33799" name="Title 1"/>
            <p:cNvSpPr txBox="1"/>
            <p:nvPr/>
          </p:nvSpPr>
          <p:spPr>
            <a:xfrm>
              <a:off x="5943600" y="2971800"/>
              <a:ext cx="1219200" cy="609600"/>
            </a:xfrm>
            <a:prstGeom prst="rect">
              <a:avLst/>
            </a:prstGeom>
            <a:noFill/>
            <a:ln w="9525">
              <a:noFill/>
            </a:ln>
          </p:spPr>
          <p:txBody>
            <a:bodyPr anchor="ctr" anchorCtr="0"/>
            <a:p>
              <a:pPr algn="ctr"/>
              <a:r>
                <a:rPr lang="en-US" altLang="en-US" sz="1600" b="1" i="1" dirty="0">
                  <a:solidFill>
                    <a:schemeClr val="tx2"/>
                  </a:solidFill>
                  <a:latin typeface="Open Sans Condensed" panose="020B0806030504020204" charset="0"/>
                </a:rPr>
                <a:t>Pop B</a:t>
              </a:r>
              <a:endParaRPr lang="en-US" altLang="en-US" sz="1600" b="1" i="1" baseline="-25000" dirty="0">
                <a:solidFill>
                  <a:schemeClr val="tx2"/>
                </a:solidFill>
                <a:latin typeface="Open Sans Condensed" panose="020B0806030504020204" charset="0"/>
              </a:endParaRPr>
            </a:p>
            <a:p>
              <a:pPr algn="ctr"/>
              <a:r>
                <a:rPr lang="en-US" altLang="en-US" sz="1600" b="1" i="1" dirty="0">
                  <a:solidFill>
                    <a:schemeClr val="tx2"/>
                  </a:solidFill>
                  <a:latin typeface="Open Sans Condensed" panose="020B0806030504020204" charset="0"/>
                </a:rPr>
                <a:t>mean(z)</a:t>
              </a:r>
              <a:endParaRPr lang="en-US" altLang="zh-CN">
                <a:latin typeface="Open Sans Condensed" panose="020B0806030504020204" charset="0"/>
                <a:ea typeface="Open Sans Condensed" panose="020B0806030504020204" charset="0"/>
              </a:endParaRPr>
            </a:p>
          </p:txBody>
        </p:sp>
      </p:grpSp>
      <p:grpSp>
        <p:nvGrpSpPr>
          <p:cNvPr id="5" name="Group 12"/>
          <p:cNvGrpSpPr/>
          <p:nvPr/>
        </p:nvGrpSpPr>
        <p:grpSpPr>
          <a:xfrm>
            <a:off x="4457700" y="3074988"/>
            <a:ext cx="1314450" cy="857250"/>
            <a:chOff x="1524000" y="2743200"/>
            <a:chExt cx="1752600" cy="1143000"/>
          </a:xfrm>
        </p:grpSpPr>
        <p:sp>
          <p:nvSpPr>
            <p:cNvPr id="6" name="Oval 5"/>
            <p:cNvSpPr/>
            <p:nvPr/>
          </p:nvSpPr>
          <p:spPr>
            <a:xfrm>
              <a:off x="1524000" y="2743200"/>
              <a:ext cx="1752600" cy="1143000"/>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spcBef>
                  <a:spcPct val="0"/>
                </a:spcBef>
                <a:spcAft>
                  <a:spcPct val="0"/>
                </a:spcAft>
              </a:pPr>
              <a:endParaRPr lang="en-US" altLang="en-US" strike="noStrike" noProof="1" dirty="0">
                <a:solidFill>
                  <a:srgbClr val="953735"/>
                </a:solidFill>
                <a:latin typeface="Open Sans Condensed" panose="020B0806030504020204" charset="0"/>
                <a:ea typeface="Open Sans Condensed" panose="020B0806030504020204" charset="0"/>
              </a:endParaRPr>
            </a:p>
          </p:txBody>
        </p:sp>
        <p:sp>
          <p:nvSpPr>
            <p:cNvPr id="33802" name="Title 1"/>
            <p:cNvSpPr txBox="1"/>
            <p:nvPr/>
          </p:nvSpPr>
          <p:spPr>
            <a:xfrm>
              <a:off x="1752600" y="2971800"/>
              <a:ext cx="1219200" cy="609600"/>
            </a:xfrm>
            <a:prstGeom prst="rect">
              <a:avLst/>
            </a:prstGeom>
            <a:noFill/>
            <a:ln w="9525">
              <a:noFill/>
            </a:ln>
          </p:spPr>
          <p:txBody>
            <a:bodyPr anchor="ctr" anchorCtr="0"/>
            <a:p>
              <a:pPr algn="ctr"/>
              <a:r>
                <a:rPr lang="en-US" altLang="en-US" sz="1600" b="1" i="1" dirty="0">
                  <a:solidFill>
                    <a:srgbClr val="953735"/>
                  </a:solidFill>
                  <a:latin typeface="Open Sans Condensed" panose="020B0806030504020204" charset="0"/>
                </a:rPr>
                <a:t>Pop A</a:t>
              </a:r>
              <a:endParaRPr lang="en-US" altLang="en-US" sz="1600" b="1" i="1" baseline="-25000" dirty="0">
                <a:solidFill>
                  <a:srgbClr val="953735"/>
                </a:solidFill>
                <a:latin typeface="Open Sans Condensed" panose="020B0806030504020204" charset="0"/>
              </a:endParaRPr>
            </a:p>
            <a:p>
              <a:pPr algn="ctr"/>
              <a:r>
                <a:rPr lang="en-US" altLang="en-US" sz="1600" b="1" i="1" dirty="0">
                  <a:solidFill>
                    <a:srgbClr val="953735"/>
                  </a:solidFill>
                  <a:latin typeface="Open Sans Condensed" panose="020B0806030504020204" charset="0"/>
                </a:rPr>
                <a:t>mean(z)</a:t>
              </a:r>
              <a:endParaRPr lang="en-US" altLang="zh-CN">
                <a:latin typeface="Open Sans Condensed" panose="020B0806030504020204" charset="0"/>
                <a:ea typeface="Open Sans Condensed" panose="020B0806030504020204" charset="0"/>
              </a:endParaRPr>
            </a:p>
          </p:txBody>
        </p:sp>
      </p:grpSp>
      <p:sp>
        <p:nvSpPr>
          <p:cNvPr id="22" name="Title 1"/>
          <p:cNvSpPr txBox="1"/>
          <p:nvPr/>
        </p:nvSpPr>
        <p:spPr>
          <a:xfrm>
            <a:off x="685800" y="2705100"/>
            <a:ext cx="2895600" cy="571500"/>
          </a:xfrm>
          <a:prstGeom prst="rect">
            <a:avLst/>
          </a:prstGeom>
          <a:noFill/>
          <a:ln w="9525">
            <a:noFill/>
          </a:ln>
        </p:spPr>
        <p:txBody>
          <a:bodyPr anchor="ctr" anchorCtr="0"/>
          <a:p>
            <a:pPr algn="ctr"/>
            <a:r>
              <a:rPr lang="en-US" altLang="en-US" sz="2000" i="1" dirty="0">
                <a:solidFill>
                  <a:srgbClr val="F2F2F2"/>
                </a:solidFill>
                <a:latin typeface="Open Sans Condensed" panose="020B0806030504020204" charset="0"/>
              </a:rPr>
              <a:t>Time interval</a:t>
            </a:r>
            <a:endParaRPr lang="en-US" altLang="en-US" sz="2000" i="1" dirty="0">
              <a:solidFill>
                <a:srgbClr val="F2F2F2"/>
              </a:solidFill>
              <a:latin typeface="Open Sans Condensed" panose="020B0806030504020204" charset="0"/>
            </a:endParaRPr>
          </a:p>
          <a:p>
            <a:pPr algn="ctr"/>
            <a:endParaRPr lang="en-US" altLang="en-US" sz="2000" i="1" dirty="0">
              <a:solidFill>
                <a:srgbClr val="F2F2F2"/>
              </a:solidFill>
              <a:latin typeface="Open Sans Condensed" panose="020B0806030504020204" charset="0"/>
              <a:ea typeface="Open Sans Condensed" panose="020B0806030504020204" charset="0"/>
            </a:endParaRPr>
          </a:p>
        </p:txBody>
      </p:sp>
      <p:cxnSp>
        <p:nvCxnSpPr>
          <p:cNvPr id="20" name="Straight Arrow Connector 19"/>
          <p:cNvCxnSpPr/>
          <p:nvPr/>
        </p:nvCxnSpPr>
        <p:spPr>
          <a:xfrm rot="5400000" flipH="1" flipV="1">
            <a:off x="6772275" y="3389313"/>
            <a:ext cx="714375" cy="942975"/>
          </a:xfrm>
          <a:prstGeom prst="straightConnector1">
            <a:avLst/>
          </a:prstGeom>
          <a:ln w="63500">
            <a:solidFill>
              <a:srgbClr val="91C7A9"/>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V="1">
            <a:off x="5872163" y="3432175"/>
            <a:ext cx="685800" cy="885825"/>
          </a:xfrm>
          <a:prstGeom prst="straightConnector1">
            <a:avLst/>
          </a:prstGeom>
          <a:ln w="63500">
            <a:solidFill>
              <a:srgbClr val="91C7A9"/>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29"/>
          <p:cNvGrpSpPr/>
          <p:nvPr/>
        </p:nvGrpSpPr>
        <p:grpSpPr>
          <a:xfrm>
            <a:off x="6000750" y="4217988"/>
            <a:ext cx="1314450" cy="857250"/>
            <a:chOff x="1524000" y="2743200"/>
            <a:chExt cx="1752600" cy="1143000"/>
          </a:xfrm>
        </p:grpSpPr>
        <p:sp>
          <p:nvSpPr>
            <p:cNvPr id="31" name="Oval 30"/>
            <p:cNvSpPr/>
            <p:nvPr/>
          </p:nvSpPr>
          <p:spPr>
            <a:xfrm>
              <a:off x="1524000" y="2743200"/>
              <a:ext cx="1752600" cy="1143000"/>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spcBef>
                  <a:spcPct val="0"/>
                </a:spcBef>
                <a:spcAft>
                  <a:spcPct val="0"/>
                </a:spcAft>
              </a:pPr>
              <a:endParaRPr lang="en-US" altLang="en-US" strike="noStrike" noProof="1" dirty="0">
                <a:solidFill>
                  <a:srgbClr val="953735"/>
                </a:solidFill>
                <a:latin typeface="Open Sans Condensed" panose="020B0806030504020204" charset="0"/>
                <a:ea typeface="Open Sans Condensed" panose="020B0806030504020204" charset="0"/>
              </a:endParaRPr>
            </a:p>
          </p:txBody>
        </p:sp>
        <p:sp>
          <p:nvSpPr>
            <p:cNvPr id="33808" name="Title 1"/>
            <p:cNvSpPr txBox="1"/>
            <p:nvPr/>
          </p:nvSpPr>
          <p:spPr>
            <a:xfrm>
              <a:off x="1752600" y="2971800"/>
              <a:ext cx="1219200" cy="609600"/>
            </a:xfrm>
            <a:prstGeom prst="rect">
              <a:avLst/>
            </a:prstGeom>
            <a:noFill/>
            <a:ln w="9525">
              <a:noFill/>
            </a:ln>
          </p:spPr>
          <p:txBody>
            <a:bodyPr anchor="ctr" anchorCtr="0"/>
            <a:p>
              <a:pPr algn="ctr"/>
              <a:r>
                <a:rPr lang="en-US" altLang="en-US" sz="1600" b="1" i="1" dirty="0">
                  <a:solidFill>
                    <a:srgbClr val="604A7B"/>
                  </a:solidFill>
                  <a:latin typeface="Open Sans Condensed" panose="020B0806030504020204" charset="0"/>
                </a:rPr>
                <a:t>Pop X</a:t>
              </a:r>
              <a:endParaRPr lang="en-US" altLang="en-US" sz="1600" b="1" i="1" baseline="-25000" dirty="0">
                <a:solidFill>
                  <a:srgbClr val="604A7B"/>
                </a:solidFill>
                <a:latin typeface="Open Sans Condensed" panose="020B0806030504020204" charset="0"/>
                <a:ea typeface="Open Sans Condensed" panose="020B0806030504020204" charset="0"/>
              </a:endParaRPr>
            </a:p>
          </p:txBody>
        </p:sp>
      </p:grpSp>
      <p:grpSp>
        <p:nvGrpSpPr>
          <p:cNvPr id="12" name="Group 36"/>
          <p:cNvGrpSpPr/>
          <p:nvPr/>
        </p:nvGrpSpPr>
        <p:grpSpPr>
          <a:xfrm>
            <a:off x="2647950" y="3065463"/>
            <a:ext cx="1314450" cy="857250"/>
            <a:chOff x="5715000" y="2743200"/>
            <a:chExt cx="1752600" cy="1143000"/>
          </a:xfrm>
        </p:grpSpPr>
        <p:sp>
          <p:nvSpPr>
            <p:cNvPr id="38" name="Oval 37"/>
            <p:cNvSpPr/>
            <p:nvPr/>
          </p:nvSpPr>
          <p:spPr>
            <a:xfrm>
              <a:off x="5715000" y="2743200"/>
              <a:ext cx="1752600" cy="11430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spcBef>
                  <a:spcPct val="0"/>
                </a:spcBef>
                <a:spcAft>
                  <a:spcPct val="0"/>
                </a:spcAft>
              </a:pPr>
              <a:endParaRPr lang="en-US" altLang="en-US" strike="noStrike" noProof="1">
                <a:latin typeface="Open Sans Condensed" panose="020B0806030504020204" charset="0"/>
                <a:ea typeface="Open Sans Condensed" panose="020B0806030504020204" charset="0"/>
              </a:endParaRPr>
            </a:p>
          </p:txBody>
        </p:sp>
        <p:sp>
          <p:nvSpPr>
            <p:cNvPr id="33811" name="Title 1"/>
            <p:cNvSpPr txBox="1"/>
            <p:nvPr/>
          </p:nvSpPr>
          <p:spPr>
            <a:xfrm>
              <a:off x="5943600" y="2971800"/>
              <a:ext cx="1219200" cy="609600"/>
            </a:xfrm>
            <a:prstGeom prst="rect">
              <a:avLst/>
            </a:prstGeom>
            <a:noFill/>
            <a:ln w="9525">
              <a:noFill/>
            </a:ln>
          </p:spPr>
          <p:txBody>
            <a:bodyPr anchor="ctr" anchorCtr="0"/>
            <a:p>
              <a:pPr algn="ctr"/>
              <a:r>
                <a:rPr lang="en-US" altLang="en-US" sz="1600" b="1" i="1" dirty="0">
                  <a:solidFill>
                    <a:schemeClr val="tx2"/>
                  </a:solidFill>
                  <a:latin typeface="Open Sans Condensed" panose="020B0806030504020204" charset="0"/>
                </a:rPr>
                <a:t>Pop B</a:t>
              </a:r>
              <a:endParaRPr lang="en-US" altLang="en-US" sz="1600" b="1" i="1" baseline="-25000" dirty="0">
                <a:solidFill>
                  <a:schemeClr val="tx2"/>
                </a:solidFill>
                <a:latin typeface="Open Sans Condensed" panose="020B0806030504020204" charset="0"/>
              </a:endParaRPr>
            </a:p>
            <a:p>
              <a:pPr algn="ctr"/>
              <a:r>
                <a:rPr lang="en-US" altLang="en-US" sz="1600" b="1" i="1" dirty="0">
                  <a:solidFill>
                    <a:schemeClr val="tx2"/>
                  </a:solidFill>
                  <a:latin typeface="Open Sans Condensed" panose="020B0806030504020204" charset="0"/>
                </a:rPr>
                <a:t>mean(z)</a:t>
              </a:r>
              <a:endParaRPr lang="en-US" altLang="zh-CN">
                <a:latin typeface="Open Sans Condensed" panose="020B0806030504020204" charset="0"/>
                <a:ea typeface="Open Sans Condensed" panose="020B0806030504020204" charset="0"/>
              </a:endParaRPr>
            </a:p>
          </p:txBody>
        </p:sp>
      </p:grpSp>
      <p:grpSp>
        <p:nvGrpSpPr>
          <p:cNvPr id="13" name="Group 39"/>
          <p:cNvGrpSpPr/>
          <p:nvPr/>
        </p:nvGrpSpPr>
        <p:grpSpPr>
          <a:xfrm>
            <a:off x="285750" y="3017838"/>
            <a:ext cx="1314450" cy="857250"/>
            <a:chOff x="1524000" y="2743200"/>
            <a:chExt cx="1752600" cy="1143000"/>
          </a:xfrm>
        </p:grpSpPr>
        <p:sp>
          <p:nvSpPr>
            <p:cNvPr id="41" name="Oval 40"/>
            <p:cNvSpPr/>
            <p:nvPr/>
          </p:nvSpPr>
          <p:spPr>
            <a:xfrm>
              <a:off x="1524000" y="2743200"/>
              <a:ext cx="1752600" cy="1143000"/>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defRPr>
              </a:lvl1pPr>
              <a:lvl2pPr marL="457200" lvl="1"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2pPr>
              <a:lvl3pPr marL="914400" lvl="2"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3pPr>
              <a:lvl4pPr marL="1371600" lvl="3"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4pPr>
              <a:lvl5pPr marL="1828800" lvl="4" indent="0" algn="l" defTabSz="914400" eaLnBrk="1" fontAlgn="base" latinLnBrk="0" hangingPunct="1">
                <a:lnSpc>
                  <a:spcPct val="100000"/>
                </a:lnSpc>
                <a:spcBef>
                  <a:spcPct val="0"/>
                </a:spcBef>
                <a:spcAft>
                  <a:spcPct val="0"/>
                </a:spcAft>
                <a:buFontTx/>
                <a:buNone/>
                <a:defRPr sz="1800" kern="1200">
                  <a:solidFill>
                    <a:schemeClr val="tx1"/>
                  </a:solidFill>
                  <a:latin typeface="Calibri" pitchFamily="34" charset="0"/>
                  <a:ea typeface="SimSun" pitchFamily="2" charset="-122"/>
                  <a:cs typeface="+mn-cs"/>
                </a:defRPr>
              </a:lvl5pPr>
            </a:lstStyle>
            <a:p>
              <a:pPr lvl="0" algn="ctr" fontAlgn="base">
                <a:spcBef>
                  <a:spcPct val="0"/>
                </a:spcBef>
                <a:spcAft>
                  <a:spcPct val="0"/>
                </a:spcAft>
              </a:pPr>
              <a:endParaRPr lang="en-US" altLang="en-US" strike="noStrike" noProof="1" dirty="0">
                <a:solidFill>
                  <a:srgbClr val="953735"/>
                </a:solidFill>
                <a:latin typeface="Open Sans Condensed" panose="020B0806030504020204" charset="0"/>
                <a:ea typeface="Open Sans Condensed" panose="020B0806030504020204" charset="0"/>
              </a:endParaRPr>
            </a:p>
          </p:txBody>
        </p:sp>
        <p:sp>
          <p:nvSpPr>
            <p:cNvPr id="33814" name="Title 1"/>
            <p:cNvSpPr txBox="1"/>
            <p:nvPr/>
          </p:nvSpPr>
          <p:spPr>
            <a:xfrm>
              <a:off x="1752600" y="2971800"/>
              <a:ext cx="1219200" cy="609600"/>
            </a:xfrm>
            <a:prstGeom prst="rect">
              <a:avLst/>
            </a:prstGeom>
            <a:noFill/>
            <a:ln w="9525">
              <a:noFill/>
            </a:ln>
          </p:spPr>
          <p:txBody>
            <a:bodyPr anchor="ctr" anchorCtr="0"/>
            <a:p>
              <a:pPr algn="ctr"/>
              <a:r>
                <a:rPr lang="en-US" altLang="en-US" sz="1600" b="1" i="1" dirty="0">
                  <a:solidFill>
                    <a:srgbClr val="953735"/>
                  </a:solidFill>
                  <a:latin typeface="Open Sans Condensed" panose="020B0806030504020204" charset="0"/>
                </a:rPr>
                <a:t>Pop A</a:t>
              </a:r>
              <a:endParaRPr lang="en-US" altLang="en-US" sz="1600" b="1" i="1" baseline="-25000" dirty="0">
                <a:solidFill>
                  <a:srgbClr val="953735"/>
                </a:solidFill>
                <a:latin typeface="Open Sans Condensed" panose="020B0806030504020204" charset="0"/>
              </a:endParaRPr>
            </a:p>
            <a:p>
              <a:pPr algn="ctr"/>
              <a:r>
                <a:rPr lang="en-US" altLang="en-US" sz="1600" b="1" i="1" dirty="0">
                  <a:solidFill>
                    <a:srgbClr val="953735"/>
                  </a:solidFill>
                  <a:latin typeface="Open Sans Condensed" panose="020B0806030504020204" charset="0"/>
                </a:rPr>
                <a:t>mean(z)</a:t>
              </a:r>
              <a:endParaRPr lang="en-US" altLang="zh-CN">
                <a:latin typeface="Open Sans Condensed" panose="020B0806030504020204" charset="0"/>
                <a:ea typeface="Open Sans Condensed" panose="020B0806030504020204" charset="0"/>
              </a:endParaRPr>
            </a:p>
          </p:txBody>
        </p:sp>
      </p:grpSp>
      <p:cxnSp>
        <p:nvCxnSpPr>
          <p:cNvPr id="45" name="Straight Arrow Connector 44"/>
          <p:cNvCxnSpPr/>
          <p:nvPr/>
        </p:nvCxnSpPr>
        <p:spPr>
          <a:xfrm>
            <a:off x="1600200" y="3446463"/>
            <a:ext cx="1047750" cy="1588"/>
          </a:xfrm>
          <a:prstGeom prst="straightConnector1">
            <a:avLst/>
          </a:prstGeom>
          <a:ln w="63500">
            <a:solidFill>
              <a:srgbClr val="91C7A9"/>
            </a:solidFill>
            <a:tailEnd type="arrow"/>
          </a:ln>
        </p:spPr>
        <p:style>
          <a:lnRef idx="1">
            <a:schemeClr val="accent1"/>
          </a:lnRef>
          <a:fillRef idx="0">
            <a:schemeClr val="accent1"/>
          </a:fillRef>
          <a:effectRef idx="0">
            <a:schemeClr val="accent1"/>
          </a:effectRef>
          <a:fontRef idx="minor">
            <a:schemeClr val="tx1"/>
          </a:fontRef>
        </p:style>
      </p:cxnSp>
      <p:sp>
        <p:nvSpPr>
          <p:cNvPr id="48" name="Title 1"/>
          <p:cNvSpPr txBox="1"/>
          <p:nvPr/>
        </p:nvSpPr>
        <p:spPr>
          <a:xfrm>
            <a:off x="5257800" y="2781300"/>
            <a:ext cx="2895600" cy="571500"/>
          </a:xfrm>
          <a:prstGeom prst="rect">
            <a:avLst/>
          </a:prstGeom>
          <a:noFill/>
          <a:ln w="9525">
            <a:noFill/>
          </a:ln>
        </p:spPr>
        <p:txBody>
          <a:bodyPr anchor="ctr" anchorCtr="0"/>
          <a:p>
            <a:pPr algn="ctr"/>
            <a:r>
              <a:rPr lang="en-US" altLang="en-US" sz="2000" i="1" dirty="0">
                <a:solidFill>
                  <a:srgbClr val="F2F2F2"/>
                </a:solidFill>
                <a:latin typeface="Open Sans Condensed" panose="020B0806030504020204" charset="0"/>
              </a:rPr>
              <a:t>Time interval</a:t>
            </a:r>
            <a:endParaRPr lang="en-US" altLang="en-US" sz="2000" i="1" dirty="0">
              <a:solidFill>
                <a:srgbClr val="F2F2F2"/>
              </a:solidFill>
              <a:latin typeface="Open Sans Condensed" panose="020B0806030504020204" charset="0"/>
            </a:endParaRPr>
          </a:p>
          <a:p>
            <a:pPr algn="ctr"/>
            <a:endParaRPr lang="en-US" altLang="en-US" sz="2000" i="1" dirty="0">
              <a:solidFill>
                <a:srgbClr val="F2F2F2"/>
              </a:solidFill>
              <a:latin typeface="Open Sans Condensed" panose="020B0806030504020204" charset="0"/>
              <a:ea typeface="Open Sans Condensed" panose="020B080603050402020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p:bldP spid="24" grpId="0"/>
      <p:bldP spid="22" grpId="0"/>
      <p:bldP spid="4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3" name="Picture 2"/>
          <p:cNvPicPr>
            <a:picLocks noChangeAspect="1"/>
          </p:cNvPicPr>
          <p:nvPr/>
        </p:nvPicPr>
        <p:blipFill>
          <a:blip r:embed="rId1">
            <a:clrChange>
              <a:clrFrom>
                <a:srgbClr val="000000"/>
              </a:clrFrom>
              <a:clrTo>
                <a:srgbClr val="000000">
                  <a:alpha val="0"/>
                </a:srgbClr>
              </a:clrTo>
            </a:clrChange>
          </a:blip>
          <a:stretch>
            <a:fillRect/>
          </a:stretch>
        </p:blipFill>
        <p:spPr>
          <a:xfrm>
            <a:off x="0" y="-685800"/>
            <a:ext cx="7543800" cy="7543800"/>
          </a:xfrm>
          <a:prstGeom prst="rect">
            <a:avLst/>
          </a:prstGeom>
          <a:noFill/>
          <a:ln w="9525">
            <a:noFill/>
          </a:ln>
        </p:spPr>
      </p:pic>
      <p:sp>
        <p:nvSpPr>
          <p:cNvPr id="4" name="TextBox 3"/>
          <p:cNvSpPr txBox="1"/>
          <p:nvPr/>
        </p:nvSpPr>
        <p:spPr>
          <a:xfrm>
            <a:off x="7315200" y="5867400"/>
            <a:ext cx="3124200" cy="700088"/>
          </a:xfrm>
          <a:prstGeom prst="rect">
            <a:avLst/>
          </a:prstGeom>
          <a:noFill/>
        </p:spPr>
        <p:txBody>
          <a:bodyPr wrap="square" rtlCol="0">
            <a:spAutoFit/>
          </a:bodyPr>
          <a:lstStyle/>
          <a:p>
            <a:pPr fontAlgn="auto"/>
            <a:r>
              <a:rPr lang="en-US" sz="2000" b="1" noProof="1" dirty="0" err="1" smtClean="0">
                <a:solidFill>
                  <a:schemeClr val="accent5">
                    <a:lumMod val="60000"/>
                    <a:lumOff val="40000"/>
                  </a:schemeClr>
                </a:solidFill>
                <a:latin typeface="Open Sans Condensed" panose="020B0806030504020204" charset="0"/>
                <a:ea typeface="Open Sans Condensed" panose="020B0806030504020204" charset="0"/>
                <a:cs typeface="+mn-cs"/>
              </a:rPr>
              <a:t>Uyeda</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 et al., </a:t>
            </a:r>
            <a:endParaRPr lang="en-US" sz="2000" b="1" noProof="1" dirty="0" smtClean="0">
              <a:solidFill>
                <a:schemeClr val="accent5">
                  <a:lumMod val="60000"/>
                  <a:lumOff val="40000"/>
                </a:schemeClr>
              </a:solidFill>
              <a:latin typeface="Open Sans Condensed" panose="020B0806030504020204" charset="0"/>
              <a:ea typeface="Open Sans Condensed" panose="020B0806030504020204" charset="0"/>
            </a:endParaRPr>
          </a:p>
          <a:p>
            <a:pPr fontAlgn="auto"/>
            <a:r>
              <a:rPr lang="en-US" sz="2000" b="1" i="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PNAS, </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2011</a:t>
            </a:r>
            <a:endParaRPr lang="en-US" sz="2000" b="1" noProof="1" dirty="0">
              <a:solidFill>
                <a:schemeClr val="accent5">
                  <a:lumMod val="60000"/>
                  <a:lumOff val="40000"/>
                </a:schemeClr>
              </a:solidFill>
              <a:latin typeface="Open Sans Condensed" panose="020B0806030504020204" charset="0"/>
              <a:ea typeface="Open Sans Condensed" panose="020B0806030504020204" charset="0"/>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7" name="Picture 2"/>
          <p:cNvPicPr>
            <a:picLocks noChangeAspect="1"/>
          </p:cNvPicPr>
          <p:nvPr/>
        </p:nvPicPr>
        <p:blipFill>
          <a:blip r:embed="rId1"/>
          <a:stretch>
            <a:fillRect/>
          </a:stretch>
        </p:blipFill>
        <p:spPr>
          <a:xfrm>
            <a:off x="0" y="-685800"/>
            <a:ext cx="7543800" cy="7543800"/>
          </a:xfrm>
          <a:prstGeom prst="rect">
            <a:avLst/>
          </a:prstGeom>
          <a:noFill/>
          <a:ln w="9525">
            <a:noFill/>
          </a:ln>
        </p:spPr>
      </p:pic>
      <p:pic>
        <p:nvPicPr>
          <p:cNvPr id="39938" name="Picture 4" descr="http://biology.mcgill.ca/faculty/hendry/finchcomparison_files/image006.jpg"/>
          <p:cNvPicPr>
            <a:picLocks noChangeAspect="1"/>
          </p:cNvPicPr>
          <p:nvPr/>
        </p:nvPicPr>
        <p:blipFill>
          <a:blip r:embed="rId2"/>
          <a:stretch>
            <a:fillRect/>
          </a:stretch>
        </p:blipFill>
        <p:spPr>
          <a:xfrm>
            <a:off x="1066800" y="3651250"/>
            <a:ext cx="927100" cy="466725"/>
          </a:xfrm>
          <a:prstGeom prst="rect">
            <a:avLst/>
          </a:prstGeom>
          <a:noFill/>
          <a:ln w="9525">
            <a:noFill/>
          </a:ln>
        </p:spPr>
      </p:pic>
      <p:pic>
        <p:nvPicPr>
          <p:cNvPr id="39939" name="Picture 4" descr="http://biology.mcgill.ca/faculty/hendry/finchcomparison_files/image006.jpg"/>
          <p:cNvPicPr>
            <a:picLocks noChangeAspect="1"/>
          </p:cNvPicPr>
          <p:nvPr/>
        </p:nvPicPr>
        <p:blipFill>
          <a:blip r:embed="rId2"/>
          <a:stretch>
            <a:fillRect/>
          </a:stretch>
        </p:blipFill>
        <p:spPr>
          <a:xfrm>
            <a:off x="2603500" y="3622675"/>
            <a:ext cx="984250" cy="495300"/>
          </a:xfrm>
          <a:prstGeom prst="rect">
            <a:avLst/>
          </a:prstGeom>
          <a:noFill/>
          <a:ln w="9525">
            <a:noFill/>
          </a:ln>
        </p:spPr>
      </p:pic>
      <p:cxnSp>
        <p:nvCxnSpPr>
          <p:cNvPr id="5" name="Straight Arrow Connector 4"/>
          <p:cNvCxnSpPr/>
          <p:nvPr/>
        </p:nvCxnSpPr>
        <p:spPr>
          <a:xfrm>
            <a:off x="1993900" y="3889375"/>
            <a:ext cx="6096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9941" name="TextBox 7"/>
          <p:cNvSpPr txBox="1"/>
          <p:nvPr/>
        </p:nvSpPr>
        <p:spPr>
          <a:xfrm>
            <a:off x="1787525" y="3200400"/>
            <a:ext cx="1504950" cy="461963"/>
          </a:xfrm>
          <a:prstGeom prst="rect">
            <a:avLst/>
          </a:prstGeom>
          <a:noFill/>
          <a:ln w="9525">
            <a:noFill/>
          </a:ln>
        </p:spPr>
        <p:txBody>
          <a:bodyPr wrap="square" anchor="t" anchorCtr="0">
            <a:spAutoFit/>
          </a:bodyPr>
          <a:p>
            <a:r>
              <a:rPr lang="en-US" altLang="en-US" sz="2400" b="1" dirty="0">
                <a:solidFill>
                  <a:schemeClr val="bg1"/>
                </a:solidFill>
                <a:latin typeface="Calibri" pitchFamily="34" charset="0"/>
              </a:rPr>
              <a:t>2 years</a:t>
            </a:r>
            <a:endParaRPr lang="en-US" altLang="en-US" sz="2400" b="1" dirty="0">
              <a:solidFill>
                <a:schemeClr val="bg1"/>
              </a:solidFill>
              <a:latin typeface="Calibri" pitchFamily="34" charset="0"/>
            </a:endParaRPr>
          </a:p>
        </p:txBody>
      </p:sp>
      <p:sp>
        <p:nvSpPr>
          <p:cNvPr id="10" name="TextBox 9"/>
          <p:cNvSpPr txBox="1"/>
          <p:nvPr/>
        </p:nvSpPr>
        <p:spPr>
          <a:xfrm>
            <a:off x="7581900" y="6103938"/>
            <a:ext cx="3124200" cy="701675"/>
          </a:xfrm>
          <a:prstGeom prst="rect">
            <a:avLst/>
          </a:prstGeom>
          <a:noFill/>
        </p:spPr>
        <p:txBody>
          <a:bodyPr wrap="square" rtlCol="0">
            <a:spAutoFit/>
          </a:bodyPr>
          <a:lstStyle/>
          <a:p>
            <a:pPr fontAlgn="auto"/>
            <a:r>
              <a:rPr lang="en-US" sz="2000" b="1" noProof="1" dirty="0" err="1" smtClean="0">
                <a:solidFill>
                  <a:schemeClr val="accent5">
                    <a:lumMod val="60000"/>
                    <a:lumOff val="40000"/>
                  </a:schemeClr>
                </a:solidFill>
                <a:latin typeface="Open Sans Condensed" panose="020B0806030504020204" charset="0"/>
                <a:ea typeface="Open Sans Condensed" panose="020B0806030504020204" charset="0"/>
                <a:cs typeface="+mn-cs"/>
              </a:rPr>
              <a:t>Uyeda</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 et al., </a:t>
            </a:r>
            <a:endParaRPr lang="en-US" sz="2000" b="1" noProof="1" dirty="0" smtClean="0">
              <a:solidFill>
                <a:schemeClr val="accent5">
                  <a:lumMod val="60000"/>
                  <a:lumOff val="40000"/>
                </a:schemeClr>
              </a:solidFill>
              <a:latin typeface="Open Sans Condensed" panose="020B0806030504020204" charset="0"/>
              <a:ea typeface="Open Sans Condensed" panose="020B0806030504020204" charset="0"/>
            </a:endParaRPr>
          </a:p>
          <a:p>
            <a:pPr fontAlgn="auto"/>
            <a:r>
              <a:rPr lang="en-US" sz="2000" b="1" i="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PNAS, </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2011</a:t>
            </a:r>
            <a:endParaRPr lang="en-US" sz="2000" b="1" noProof="1" dirty="0">
              <a:solidFill>
                <a:schemeClr val="accent5">
                  <a:lumMod val="60000"/>
                  <a:lumOff val="40000"/>
                </a:schemeClr>
              </a:solidFill>
              <a:latin typeface="Open Sans Condensed" panose="020B0806030504020204" charset="0"/>
              <a:ea typeface="Open Sans Condensed" panose="020B0806030504020204" charset="0"/>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1" name="Picture 2"/>
          <p:cNvPicPr>
            <a:picLocks noChangeAspect="1"/>
          </p:cNvPicPr>
          <p:nvPr/>
        </p:nvPicPr>
        <p:blipFill>
          <a:blip r:embed="rId1">
            <a:clrChange>
              <a:clrFrom>
                <a:srgbClr val="000000"/>
              </a:clrFrom>
              <a:clrTo>
                <a:srgbClr val="000000">
                  <a:alpha val="0"/>
                </a:srgbClr>
              </a:clrTo>
            </a:clrChange>
          </a:blip>
          <a:stretch>
            <a:fillRect/>
          </a:stretch>
        </p:blipFill>
        <p:spPr>
          <a:xfrm>
            <a:off x="0" y="-685800"/>
            <a:ext cx="7543800" cy="7543800"/>
          </a:xfrm>
          <a:prstGeom prst="rect">
            <a:avLst/>
          </a:prstGeom>
          <a:noFill/>
          <a:ln w="9525">
            <a:noFill/>
          </a:ln>
        </p:spPr>
      </p:pic>
      <p:pic>
        <p:nvPicPr>
          <p:cNvPr id="40962" name="Picture 6" descr="http://i106.photobucket.com/albums/m247/NekoD3m0n/evolution/fossil-hominid-skulls.jpg"/>
          <p:cNvPicPr>
            <a:picLocks noChangeAspect="1"/>
          </p:cNvPicPr>
          <p:nvPr/>
        </p:nvPicPr>
        <p:blipFill>
          <a:blip r:embed="rId2"/>
          <a:stretch>
            <a:fillRect/>
          </a:stretch>
        </p:blipFill>
        <p:spPr>
          <a:xfrm>
            <a:off x="923925" y="4076700"/>
            <a:ext cx="811213" cy="1293813"/>
          </a:xfrm>
          <a:prstGeom prst="rect">
            <a:avLst/>
          </a:prstGeom>
          <a:noFill/>
          <a:ln w="9525">
            <a:noFill/>
          </a:ln>
        </p:spPr>
      </p:pic>
      <p:pic>
        <p:nvPicPr>
          <p:cNvPr id="40963" name="Picture 6" descr="http://i106.photobucket.com/albums/m247/NekoD3m0n/evolution/fossil-hominid-skulls.jpg"/>
          <p:cNvPicPr>
            <a:picLocks noChangeAspect="1"/>
          </p:cNvPicPr>
          <p:nvPr/>
        </p:nvPicPr>
        <p:blipFill>
          <a:blip r:embed="rId2"/>
          <a:stretch>
            <a:fillRect/>
          </a:stretch>
        </p:blipFill>
        <p:spPr>
          <a:xfrm>
            <a:off x="5267325" y="3810000"/>
            <a:ext cx="977900" cy="1560513"/>
          </a:xfrm>
          <a:prstGeom prst="rect">
            <a:avLst/>
          </a:prstGeom>
          <a:noFill/>
          <a:ln w="9525">
            <a:noFill/>
          </a:ln>
        </p:spPr>
      </p:pic>
      <p:cxnSp>
        <p:nvCxnSpPr>
          <p:cNvPr id="7" name="Straight Arrow Connector 6"/>
          <p:cNvCxnSpPr/>
          <p:nvPr/>
        </p:nvCxnSpPr>
        <p:spPr>
          <a:xfrm>
            <a:off x="1735138" y="4724400"/>
            <a:ext cx="3532188"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0965" name="TextBox 7"/>
          <p:cNvSpPr txBox="1"/>
          <p:nvPr/>
        </p:nvSpPr>
        <p:spPr>
          <a:xfrm>
            <a:off x="2689225" y="4262438"/>
            <a:ext cx="2349500" cy="461962"/>
          </a:xfrm>
          <a:prstGeom prst="rect">
            <a:avLst/>
          </a:prstGeom>
          <a:noFill/>
          <a:ln w="9525">
            <a:noFill/>
          </a:ln>
        </p:spPr>
        <p:txBody>
          <a:bodyPr wrap="square" anchor="t" anchorCtr="0">
            <a:spAutoFit/>
          </a:bodyPr>
          <a:p>
            <a:r>
              <a:rPr lang="en-US" altLang="en-US" sz="2400" b="1" dirty="0">
                <a:solidFill>
                  <a:schemeClr val="bg1"/>
                </a:solidFill>
                <a:latin typeface="Calibri" pitchFamily="34" charset="0"/>
              </a:rPr>
              <a:t>800,000 years</a:t>
            </a:r>
            <a:endParaRPr lang="en-US" altLang="en-US" sz="2400" b="1" dirty="0">
              <a:solidFill>
                <a:schemeClr val="bg1"/>
              </a:solidFill>
              <a:latin typeface="Calibri" pitchFamily="34" charset="0"/>
            </a:endParaRPr>
          </a:p>
        </p:txBody>
      </p:sp>
      <p:sp>
        <p:nvSpPr>
          <p:cNvPr id="16" name="TextBox 15"/>
          <p:cNvSpPr txBox="1"/>
          <p:nvPr/>
        </p:nvSpPr>
        <p:spPr>
          <a:xfrm>
            <a:off x="7581900" y="6103938"/>
            <a:ext cx="3124200" cy="701675"/>
          </a:xfrm>
          <a:prstGeom prst="rect">
            <a:avLst/>
          </a:prstGeom>
          <a:noFill/>
        </p:spPr>
        <p:txBody>
          <a:bodyPr wrap="square" rtlCol="0">
            <a:spAutoFit/>
          </a:bodyPr>
          <a:lstStyle/>
          <a:p>
            <a:pPr fontAlgn="auto"/>
            <a:r>
              <a:rPr lang="en-US" sz="2000" b="1" noProof="1" dirty="0" err="1" smtClean="0">
                <a:solidFill>
                  <a:schemeClr val="accent5">
                    <a:lumMod val="60000"/>
                    <a:lumOff val="40000"/>
                  </a:schemeClr>
                </a:solidFill>
                <a:latin typeface="Open Sans Condensed" panose="020B0806030504020204" charset="0"/>
                <a:ea typeface="Open Sans Condensed" panose="020B0806030504020204" charset="0"/>
                <a:cs typeface="+mn-cs"/>
              </a:rPr>
              <a:t>Uyeda</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 et al., </a:t>
            </a:r>
            <a:endParaRPr lang="en-US" sz="2000" b="1" noProof="1" dirty="0" smtClean="0">
              <a:solidFill>
                <a:schemeClr val="accent5">
                  <a:lumMod val="60000"/>
                  <a:lumOff val="40000"/>
                </a:schemeClr>
              </a:solidFill>
              <a:latin typeface="Open Sans Condensed" panose="020B0806030504020204" charset="0"/>
              <a:ea typeface="Open Sans Condensed" panose="020B0806030504020204" charset="0"/>
            </a:endParaRPr>
          </a:p>
          <a:p>
            <a:pPr fontAlgn="auto"/>
            <a:r>
              <a:rPr lang="en-US" sz="2000" b="1" i="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PNAS, </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2011</a:t>
            </a:r>
            <a:endParaRPr lang="en-US" sz="2000" b="1" noProof="1" dirty="0">
              <a:solidFill>
                <a:schemeClr val="accent5">
                  <a:lumMod val="60000"/>
                  <a:lumOff val="40000"/>
                </a:schemeClr>
              </a:solidFill>
              <a:latin typeface="Open Sans Condensed" panose="020B0806030504020204" charset="0"/>
              <a:ea typeface="Open Sans Condensed" panose="020B0806030504020204" charset="0"/>
            </a:endParaRP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5" name="Picture 2"/>
          <p:cNvPicPr>
            <a:picLocks noChangeAspect="1"/>
          </p:cNvPicPr>
          <p:nvPr/>
        </p:nvPicPr>
        <p:blipFill>
          <a:blip r:embed="rId1">
            <a:clrChange>
              <a:clrFrom>
                <a:srgbClr val="000000"/>
              </a:clrFrom>
              <a:clrTo>
                <a:srgbClr val="000000">
                  <a:alpha val="0"/>
                </a:srgbClr>
              </a:clrTo>
            </a:clrChange>
          </a:blip>
          <a:stretch>
            <a:fillRect/>
          </a:stretch>
        </p:blipFill>
        <p:spPr>
          <a:xfrm>
            <a:off x="0" y="-685800"/>
            <a:ext cx="7543800" cy="7543800"/>
          </a:xfrm>
          <a:prstGeom prst="rect">
            <a:avLst/>
          </a:prstGeom>
          <a:noFill/>
          <a:ln w="9525">
            <a:noFill/>
          </a:ln>
        </p:spPr>
      </p:pic>
      <p:cxnSp>
        <p:nvCxnSpPr>
          <p:cNvPr id="5" name="Straight Arrow Connector 4"/>
          <p:cNvCxnSpPr/>
          <p:nvPr/>
        </p:nvCxnSpPr>
        <p:spPr>
          <a:xfrm>
            <a:off x="2679700" y="5140325"/>
            <a:ext cx="3282950" cy="0"/>
          </a:xfrm>
          <a:prstGeom prst="straightConnector1">
            <a:avLst/>
          </a:prstGeom>
          <a:ln w="635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987" name="TextBox 12"/>
          <p:cNvSpPr txBox="1"/>
          <p:nvPr/>
        </p:nvSpPr>
        <p:spPr>
          <a:xfrm>
            <a:off x="3657600" y="4572000"/>
            <a:ext cx="2349500" cy="457200"/>
          </a:xfrm>
          <a:prstGeom prst="rect">
            <a:avLst/>
          </a:prstGeom>
          <a:noFill/>
          <a:ln w="9525">
            <a:noFill/>
          </a:ln>
        </p:spPr>
        <p:txBody>
          <a:bodyPr wrap="square" anchor="t" anchorCtr="0">
            <a:spAutoFit/>
          </a:bodyPr>
          <a:p>
            <a:r>
              <a:rPr lang="en-US" altLang="en-US" sz="2400" b="1" dirty="0">
                <a:solidFill>
                  <a:schemeClr val="bg1"/>
                </a:solidFill>
                <a:latin typeface="Open Sans Condensed" panose="020B0806030504020204" charset="0"/>
              </a:rPr>
              <a:t>332.4 my</a:t>
            </a:r>
            <a:endParaRPr lang="en-US" altLang="en-US" sz="2400" b="1" dirty="0">
              <a:solidFill>
                <a:schemeClr val="bg1"/>
              </a:solidFill>
              <a:latin typeface="Open Sans Condensed" panose="020B0806030504020204" charset="0"/>
              <a:ea typeface="Open Sans Condensed" panose="020B0806030504020204" charset="0"/>
            </a:endParaRPr>
          </a:p>
        </p:txBody>
      </p:sp>
      <p:pic>
        <p:nvPicPr>
          <p:cNvPr id="41988" name="Picture 4" descr="http://www.dkimages.com/discover/previews/852/75005375.JPG"/>
          <p:cNvPicPr>
            <a:picLocks noChangeAspect="1"/>
          </p:cNvPicPr>
          <p:nvPr/>
        </p:nvPicPr>
        <p:blipFill>
          <a:blip r:embed="rId2"/>
          <a:stretch>
            <a:fillRect/>
          </a:stretch>
        </p:blipFill>
        <p:spPr>
          <a:xfrm>
            <a:off x="922338" y="4572000"/>
            <a:ext cx="1711325" cy="1141413"/>
          </a:xfrm>
          <a:prstGeom prst="rect">
            <a:avLst/>
          </a:prstGeom>
          <a:noFill/>
          <a:ln w="9525">
            <a:noFill/>
          </a:ln>
        </p:spPr>
      </p:pic>
      <p:pic>
        <p:nvPicPr>
          <p:cNvPr id="41989" name="Picture 6" descr="http://www.dungevalley.co.uk/Animals/Shrew.jpg"/>
          <p:cNvPicPr>
            <a:picLocks noChangeAspect="1"/>
          </p:cNvPicPr>
          <p:nvPr/>
        </p:nvPicPr>
        <p:blipFill>
          <a:blip r:embed="rId3"/>
          <a:stretch>
            <a:fillRect/>
          </a:stretch>
        </p:blipFill>
        <p:spPr>
          <a:xfrm>
            <a:off x="6015038" y="4873625"/>
            <a:ext cx="928687" cy="536575"/>
          </a:xfrm>
          <a:prstGeom prst="rect">
            <a:avLst/>
          </a:prstGeom>
          <a:noFill/>
          <a:ln w="9525">
            <a:noFill/>
          </a:ln>
        </p:spPr>
      </p:pic>
      <p:sp>
        <p:nvSpPr>
          <p:cNvPr id="41990" name="TextBox 21"/>
          <p:cNvSpPr txBox="1"/>
          <p:nvPr/>
        </p:nvSpPr>
        <p:spPr>
          <a:xfrm>
            <a:off x="6115050" y="457200"/>
            <a:ext cx="895350" cy="369888"/>
          </a:xfrm>
          <a:prstGeom prst="rect">
            <a:avLst/>
          </a:prstGeom>
          <a:solidFill>
            <a:schemeClr val="tx1"/>
          </a:solidFill>
          <a:ln w="9525">
            <a:noFill/>
          </a:ln>
        </p:spPr>
        <p:txBody>
          <a:bodyPr wrap="square" anchor="t" anchorCtr="0">
            <a:spAutoFit/>
          </a:bodyPr>
          <a:p>
            <a:endParaRPr lang="en-US" altLang="en-US" dirty="0">
              <a:solidFill>
                <a:schemeClr val="bg1"/>
              </a:solidFill>
              <a:latin typeface="Calibri" pitchFamily="34" charset="0"/>
            </a:endParaRPr>
          </a:p>
        </p:txBody>
      </p:sp>
      <p:sp>
        <p:nvSpPr>
          <p:cNvPr id="3" name="Oval 2"/>
          <p:cNvSpPr>
            <a:spLocks noChangeAspect="1"/>
          </p:cNvSpPr>
          <p:nvPr/>
        </p:nvSpPr>
        <p:spPr>
          <a:xfrm>
            <a:off x="6553200" y="4376738"/>
            <a:ext cx="104775" cy="101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trike="noStrike" noProof="1"/>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Title 1"/>
          <p:cNvSpPr>
            <a:spLocks noGrp="1"/>
          </p:cNvSpPr>
          <p:nvPr>
            <p:ph type="title"/>
          </p:nvPr>
        </p:nvSpPr>
        <p:spPr>
          <a:xfrm>
            <a:off x="174625" y="-20637"/>
            <a:ext cx="8229600" cy="1143000"/>
          </a:xfrm>
        </p:spPr>
        <p:txBody>
          <a:bodyPr lIns="91440" tIns="45720" rIns="91440" bIns="45720" anchor="ctr" anchorCtr="0"/>
          <a:p>
            <a:pPr algn="l" defTabSz="914400">
              <a:buNone/>
            </a:pPr>
            <a:r>
              <a:rPr lang="en-US" altLang="en-US" sz="3200" kern="1200">
                <a:ea typeface="Ubuntu" charset="0"/>
              </a:rPr>
              <a:t>Estimating Additive Genetic Variance</a:t>
            </a:r>
            <a:endParaRPr lang="en-US" altLang="en-US" sz="3200" kern="1200">
              <a:ea typeface="Ubuntu" charset="0"/>
            </a:endParaRPr>
          </a:p>
        </p:txBody>
      </p:sp>
      <p:pic>
        <p:nvPicPr>
          <p:cNvPr id="10242" name="Picture 3"/>
          <p:cNvPicPr>
            <a:picLocks noChangeAspect="1"/>
          </p:cNvPicPr>
          <p:nvPr/>
        </p:nvPicPr>
        <p:blipFill>
          <a:blip r:embed="rId1"/>
          <a:srcRect b="28477"/>
          <a:stretch>
            <a:fillRect/>
          </a:stretch>
        </p:blipFill>
        <p:spPr>
          <a:xfrm>
            <a:off x="2998788" y="3533775"/>
            <a:ext cx="5992812" cy="3157538"/>
          </a:xfrm>
          <a:prstGeom prst="rect">
            <a:avLst/>
          </a:prstGeom>
          <a:noFill/>
          <a:ln w="9525">
            <a:noFill/>
          </a:ln>
        </p:spPr>
      </p:pic>
      <p:sp>
        <p:nvSpPr>
          <p:cNvPr id="10243" name="Content Placeholder 4"/>
          <p:cNvSpPr>
            <a:spLocks noGrp="1"/>
          </p:cNvSpPr>
          <p:nvPr>
            <p:ph idx="1"/>
          </p:nvPr>
        </p:nvSpPr>
        <p:spPr>
          <a:xfrm>
            <a:off x="285750" y="1019175"/>
            <a:ext cx="8839200" cy="4525963"/>
          </a:xfrm>
        </p:spPr>
        <p:txBody>
          <a:bodyPr vert="horz" lIns="91440" tIns="45720" rIns="91440" bIns="45720" anchor="t" anchorCtr="0"/>
          <a:p>
            <a:pPr marL="0" indent="0" defTabSz="914400" fontAlgn="base">
              <a:lnSpc>
                <a:spcPct val="100000"/>
              </a:lnSpc>
              <a:spcAft>
                <a:spcPct val="0"/>
              </a:spcAft>
              <a:buFont typeface="Arial" panose="020B0604020202020204" pitchFamily="34" charset="0"/>
              <a:buNone/>
            </a:pPr>
            <a:r>
              <a:rPr lang="en-US" altLang="en-US" sz="2800" b="1" kern="1200" baseline="0" dirty="0">
                <a:ea typeface="Ubuntu" charset="0"/>
              </a:rPr>
              <a:t>Basic idea: </a:t>
            </a:r>
            <a:endParaRPr lang="en-US" altLang="en-US" sz="2800" b="1" kern="1200" baseline="0" dirty="0">
              <a:ea typeface="Ubuntu" charset="0"/>
            </a:endParaRPr>
          </a:p>
          <a:p>
            <a:pPr marL="0" indent="0" defTabSz="914400" fontAlgn="base">
              <a:lnSpc>
                <a:spcPct val="100000"/>
              </a:lnSpc>
              <a:spcAft>
                <a:spcPct val="0"/>
              </a:spcAft>
              <a:buFont typeface="Arial" panose="020B0604020202020204" pitchFamily="34" charset="0"/>
              <a:buNone/>
            </a:pPr>
            <a:r>
              <a:rPr lang="en-US" altLang="en-US" sz="2800" b="1" i="1" kern="1200" baseline="0" dirty="0">
                <a:ea typeface="Ubuntu" charset="0"/>
              </a:rPr>
              <a:t>Pedigree</a:t>
            </a:r>
            <a:r>
              <a:rPr lang="en-US" altLang="en-US" sz="2800" b="1" kern="1200" baseline="0" dirty="0">
                <a:ea typeface="Ubuntu" charset="0"/>
              </a:rPr>
              <a:t> provides </a:t>
            </a:r>
            <a:r>
              <a:rPr lang="en-US" altLang="en-US" sz="2800" b="1" i="1" kern="1200" baseline="0" dirty="0">
                <a:ea typeface="Ubuntu" charset="0"/>
              </a:rPr>
              <a:t>structured knowledge</a:t>
            </a:r>
            <a:r>
              <a:rPr lang="en-US" altLang="en-US" sz="2800" b="1" kern="1200" baseline="0" dirty="0">
                <a:ea typeface="Ubuntu" charset="0"/>
              </a:rPr>
              <a:t> and </a:t>
            </a:r>
            <a:r>
              <a:rPr lang="en-US" altLang="en-US" sz="2800" b="1" i="1" kern="1200" baseline="0" dirty="0">
                <a:ea typeface="Ubuntu" charset="0"/>
              </a:rPr>
              <a:t>expected similarity </a:t>
            </a:r>
            <a:r>
              <a:rPr lang="en-US" altLang="en-US" sz="2800" b="1" kern="1200" baseline="0" dirty="0">
                <a:ea typeface="Ubuntu" charset="0"/>
              </a:rPr>
              <a:t>betwen relatives, allowing partitioning of </a:t>
            </a:r>
            <a:r>
              <a:rPr lang="en-US" altLang="en-US" sz="2800" b="1" i="1" kern="1200" baseline="0" dirty="0">
                <a:ea typeface="Ubuntu" charset="0"/>
              </a:rPr>
              <a:t>phenotypic variance</a:t>
            </a:r>
            <a:r>
              <a:rPr lang="en-US" altLang="en-US" sz="2800" b="1" kern="1200" baseline="0" dirty="0">
                <a:ea typeface="Ubuntu" charset="0"/>
              </a:rPr>
              <a:t> </a:t>
            </a:r>
            <a:r>
              <a:rPr lang="en-US" altLang="en-US" sz="2800" b="1" i="1" kern="1200" baseline="0" dirty="0">
                <a:ea typeface="Ubuntu" charset="0"/>
              </a:rPr>
              <a:t>among individuals</a:t>
            </a:r>
            <a:r>
              <a:rPr lang="en-US" altLang="en-US" sz="2800" b="1" kern="1200" baseline="0" dirty="0">
                <a:ea typeface="Ubuntu" charset="0"/>
              </a:rPr>
              <a:t> and estimation of </a:t>
            </a:r>
            <a:r>
              <a:rPr lang="en-US" altLang="en-US" sz="2800" b="1" i="1" kern="1200" baseline="0" dirty="0">
                <a:ea typeface="Ubuntu" charset="0"/>
              </a:rPr>
              <a:t>heritable genetic variation</a:t>
            </a:r>
            <a:endParaRPr lang="en-US" altLang="en-US" sz="2800" b="1" i="1" kern="1200" baseline="0" dirty="0">
              <a:ea typeface="Ubuntu"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09" name="Picture 2"/>
          <p:cNvPicPr>
            <a:picLocks noChangeAspect="1"/>
          </p:cNvPicPr>
          <p:nvPr/>
        </p:nvPicPr>
        <p:blipFill>
          <a:blip r:embed="rId1">
            <a:clrChange>
              <a:clrFrom>
                <a:srgbClr val="000000"/>
              </a:clrFrom>
              <a:clrTo>
                <a:srgbClr val="000000">
                  <a:alpha val="0"/>
                </a:srgbClr>
              </a:clrTo>
            </a:clrChange>
          </a:blip>
          <a:stretch>
            <a:fillRect/>
          </a:stretch>
        </p:blipFill>
        <p:spPr>
          <a:xfrm>
            <a:off x="0" y="-685800"/>
            <a:ext cx="7543800" cy="7543800"/>
          </a:xfrm>
          <a:prstGeom prst="rect">
            <a:avLst/>
          </a:prstGeom>
          <a:noFill/>
          <a:ln w="9525">
            <a:noFill/>
          </a:ln>
        </p:spPr>
      </p:pic>
      <p:pic>
        <p:nvPicPr>
          <p:cNvPr id="43010" name="Picture 6" descr="http://s3.amazonaws.com/readers/2010/12/16/bluewhale1_1.jpg"/>
          <p:cNvPicPr>
            <a:picLocks noChangeAspect="1"/>
          </p:cNvPicPr>
          <p:nvPr/>
        </p:nvPicPr>
        <p:blipFill>
          <a:blip r:embed="rId2"/>
          <a:stretch>
            <a:fillRect/>
          </a:stretch>
        </p:blipFill>
        <p:spPr>
          <a:xfrm>
            <a:off x="5387975" y="4419600"/>
            <a:ext cx="1587500" cy="1284288"/>
          </a:xfrm>
          <a:prstGeom prst="rect">
            <a:avLst/>
          </a:prstGeom>
          <a:noFill/>
          <a:ln w="9525">
            <a:noFill/>
          </a:ln>
        </p:spPr>
      </p:pic>
      <p:pic>
        <p:nvPicPr>
          <p:cNvPr id="43011" name="Picture 10" descr="http://farm2.staticflickr.com/1357/1049371622_223f055d0a.jpg"/>
          <p:cNvPicPr>
            <a:picLocks noChangeAspect="1"/>
          </p:cNvPicPr>
          <p:nvPr/>
        </p:nvPicPr>
        <p:blipFill>
          <a:blip r:embed="rId3"/>
          <a:stretch>
            <a:fillRect/>
          </a:stretch>
        </p:blipFill>
        <p:spPr>
          <a:xfrm>
            <a:off x="1050925" y="4625975"/>
            <a:ext cx="1168400" cy="835025"/>
          </a:xfrm>
          <a:prstGeom prst="rect">
            <a:avLst/>
          </a:prstGeom>
          <a:noFill/>
          <a:ln w="9525">
            <a:noFill/>
          </a:ln>
        </p:spPr>
      </p:pic>
      <p:sp>
        <p:nvSpPr>
          <p:cNvPr id="10" name="Oval 9"/>
          <p:cNvSpPr>
            <a:spLocks noChangeAspect="1"/>
          </p:cNvSpPr>
          <p:nvPr/>
        </p:nvSpPr>
        <p:spPr>
          <a:xfrm>
            <a:off x="6542088" y="849313"/>
            <a:ext cx="104775" cy="10318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trike="noStrike" noProof="1"/>
          </a:p>
        </p:txBody>
      </p:sp>
      <p:sp>
        <p:nvSpPr>
          <p:cNvPr id="12" name="TextBox 11"/>
          <p:cNvSpPr txBox="1"/>
          <p:nvPr/>
        </p:nvSpPr>
        <p:spPr>
          <a:xfrm>
            <a:off x="7581900" y="6103938"/>
            <a:ext cx="3124200" cy="701675"/>
          </a:xfrm>
          <a:prstGeom prst="rect">
            <a:avLst/>
          </a:prstGeom>
          <a:noFill/>
        </p:spPr>
        <p:txBody>
          <a:bodyPr wrap="square" rtlCol="0">
            <a:spAutoFit/>
          </a:bodyPr>
          <a:lstStyle/>
          <a:p>
            <a:pPr fontAlgn="auto"/>
            <a:r>
              <a:rPr lang="en-US" sz="2000" b="1" noProof="1" dirty="0" err="1" smtClean="0">
                <a:solidFill>
                  <a:schemeClr val="accent5">
                    <a:lumMod val="60000"/>
                    <a:lumOff val="40000"/>
                  </a:schemeClr>
                </a:solidFill>
                <a:latin typeface="Open Sans Condensed" panose="020B0806030504020204" charset="0"/>
                <a:ea typeface="Open Sans Condensed" panose="020B0806030504020204" charset="0"/>
                <a:cs typeface="+mn-cs"/>
              </a:rPr>
              <a:t>Uyeda</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 et al., </a:t>
            </a:r>
            <a:endParaRPr lang="en-US" sz="2000" b="1" noProof="1" dirty="0" smtClean="0">
              <a:solidFill>
                <a:schemeClr val="accent5">
                  <a:lumMod val="60000"/>
                  <a:lumOff val="40000"/>
                </a:schemeClr>
              </a:solidFill>
              <a:latin typeface="Open Sans Condensed" panose="020B0806030504020204" charset="0"/>
              <a:ea typeface="Open Sans Condensed" panose="020B0806030504020204" charset="0"/>
            </a:endParaRPr>
          </a:p>
          <a:p>
            <a:pPr fontAlgn="auto"/>
            <a:r>
              <a:rPr lang="en-US" sz="2000" b="1" i="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PNAS, </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2011</a:t>
            </a:r>
            <a:endParaRPr lang="en-US" sz="2000" b="1" noProof="1" dirty="0">
              <a:solidFill>
                <a:schemeClr val="accent5">
                  <a:lumMod val="60000"/>
                  <a:lumOff val="40000"/>
                </a:schemeClr>
              </a:solidFill>
              <a:latin typeface="Open Sans Condensed" panose="020B0806030504020204" charset="0"/>
              <a:ea typeface="Open Sans Condensed" panose="020B0806030504020204" charset="0"/>
            </a:endParaRPr>
          </a:p>
        </p:txBody>
      </p:sp>
      <p:cxnSp>
        <p:nvCxnSpPr>
          <p:cNvPr id="15" name="Straight Arrow Connector 14"/>
          <p:cNvCxnSpPr/>
          <p:nvPr/>
        </p:nvCxnSpPr>
        <p:spPr>
          <a:xfrm>
            <a:off x="2286000" y="5129213"/>
            <a:ext cx="3001963" cy="0"/>
          </a:xfrm>
          <a:prstGeom prst="straightConnector1">
            <a:avLst/>
          </a:prstGeom>
          <a:ln w="635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015" name="TextBox 15"/>
          <p:cNvSpPr txBox="1"/>
          <p:nvPr/>
        </p:nvSpPr>
        <p:spPr>
          <a:xfrm>
            <a:off x="3213100" y="4560888"/>
            <a:ext cx="2349500" cy="457200"/>
          </a:xfrm>
          <a:prstGeom prst="rect">
            <a:avLst/>
          </a:prstGeom>
          <a:noFill/>
          <a:ln w="9525">
            <a:noFill/>
          </a:ln>
        </p:spPr>
        <p:txBody>
          <a:bodyPr wrap="square" anchor="t" anchorCtr="0">
            <a:spAutoFit/>
          </a:bodyPr>
          <a:p>
            <a:r>
              <a:rPr lang="en-US" altLang="en-US" sz="2400" b="1" dirty="0">
                <a:solidFill>
                  <a:schemeClr val="bg1"/>
                </a:solidFill>
                <a:latin typeface="Open Sans Condensed" panose="020B0806030504020204" charset="0"/>
              </a:rPr>
              <a:t>332.4 my</a:t>
            </a:r>
            <a:endParaRPr lang="en-US" altLang="en-US" sz="2400" b="1" dirty="0">
              <a:solidFill>
                <a:schemeClr val="bg1"/>
              </a:solidFill>
              <a:latin typeface="Open Sans Condensed" panose="020B0806030504020204" charset="0"/>
              <a:ea typeface="Open Sans Condensed" panose="020B0806030504020204" charset="0"/>
            </a:endParaRP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p:nvPr/>
        </p:nvSpPr>
        <p:spPr>
          <a:xfrm>
            <a:off x="7581900" y="6103938"/>
            <a:ext cx="3124200" cy="701675"/>
          </a:xfrm>
          <a:prstGeom prst="rect">
            <a:avLst/>
          </a:prstGeom>
          <a:noFill/>
        </p:spPr>
        <p:txBody>
          <a:bodyPr wrap="square" rtlCol="0">
            <a:spAutoFit/>
          </a:bodyPr>
          <a:lstStyle/>
          <a:p>
            <a:pPr fontAlgn="auto"/>
            <a:r>
              <a:rPr lang="en-US" sz="2000" b="1" noProof="1" dirty="0" err="1" smtClean="0">
                <a:solidFill>
                  <a:schemeClr val="accent5">
                    <a:lumMod val="60000"/>
                    <a:lumOff val="40000"/>
                  </a:schemeClr>
                </a:solidFill>
                <a:latin typeface="Open Sans Condensed" panose="020B0806030504020204" charset="0"/>
                <a:ea typeface="Open Sans Condensed" panose="020B0806030504020204" charset="0"/>
                <a:cs typeface="+mn-cs"/>
              </a:rPr>
              <a:t>Uyeda</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 et al., </a:t>
            </a:r>
            <a:endParaRPr lang="en-US" sz="2000" b="1" noProof="1" dirty="0" smtClean="0">
              <a:solidFill>
                <a:schemeClr val="accent5">
                  <a:lumMod val="60000"/>
                  <a:lumOff val="40000"/>
                </a:schemeClr>
              </a:solidFill>
              <a:latin typeface="Open Sans Condensed" panose="020B0806030504020204" charset="0"/>
              <a:ea typeface="Open Sans Condensed" panose="020B0806030504020204" charset="0"/>
            </a:endParaRPr>
          </a:p>
          <a:p>
            <a:pPr fontAlgn="auto"/>
            <a:r>
              <a:rPr lang="en-US" sz="2000" b="1" i="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PNAS, </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2011</a:t>
            </a:r>
            <a:endParaRPr lang="en-US" sz="2000" b="1" noProof="1" dirty="0">
              <a:solidFill>
                <a:schemeClr val="accent5">
                  <a:lumMod val="60000"/>
                  <a:lumOff val="40000"/>
                </a:schemeClr>
              </a:solidFill>
              <a:latin typeface="Open Sans Condensed" panose="020B0806030504020204" charset="0"/>
              <a:ea typeface="Open Sans Condensed" panose="020B0806030504020204" charset="0"/>
            </a:endParaRPr>
          </a:p>
        </p:txBody>
      </p:sp>
      <p:pic>
        <p:nvPicPr>
          <p:cNvPr id="44034" name="Picture 2"/>
          <p:cNvPicPr>
            <a:picLocks noChangeAspect="1"/>
          </p:cNvPicPr>
          <p:nvPr/>
        </p:nvPicPr>
        <p:blipFill>
          <a:blip r:embed="rId1">
            <a:clrChange>
              <a:clrFrom>
                <a:srgbClr val="000000"/>
              </a:clrFrom>
              <a:clrTo>
                <a:srgbClr val="000000">
                  <a:alpha val="0"/>
                </a:srgbClr>
              </a:clrTo>
            </a:clrChange>
          </a:blip>
          <a:stretch>
            <a:fillRect/>
          </a:stretch>
        </p:blipFill>
        <p:spPr>
          <a:xfrm>
            <a:off x="0" y="-685800"/>
            <a:ext cx="7543800" cy="7543800"/>
          </a:xfrm>
          <a:prstGeom prst="rect">
            <a:avLst/>
          </a:prstGeom>
          <a:noFill/>
          <a:ln w="9525">
            <a:noFill/>
          </a:ln>
        </p:spPr>
      </p:pic>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p:nvPr/>
        </p:nvSpPr>
        <p:spPr>
          <a:xfrm>
            <a:off x="7505700" y="5951538"/>
            <a:ext cx="3124200" cy="701675"/>
          </a:xfrm>
          <a:prstGeom prst="rect">
            <a:avLst/>
          </a:prstGeom>
          <a:noFill/>
        </p:spPr>
        <p:txBody>
          <a:bodyPr wrap="square" rtlCol="0">
            <a:spAutoFit/>
          </a:bodyPr>
          <a:lstStyle/>
          <a:p>
            <a:pPr fontAlgn="auto"/>
            <a:r>
              <a:rPr lang="en-US" sz="2000" b="1" noProof="1" dirty="0" err="1" smtClean="0">
                <a:solidFill>
                  <a:schemeClr val="accent5">
                    <a:lumMod val="60000"/>
                    <a:lumOff val="40000"/>
                  </a:schemeClr>
                </a:solidFill>
                <a:latin typeface="Open Sans Condensed" panose="020B0806030504020204" charset="0"/>
                <a:ea typeface="Open Sans Condensed" panose="020B0806030504020204" charset="0"/>
                <a:cs typeface="+mn-cs"/>
              </a:rPr>
              <a:t>Uyeda</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 et al., </a:t>
            </a:r>
            <a:endParaRPr lang="en-US" sz="2000" b="1" noProof="1" dirty="0" smtClean="0">
              <a:solidFill>
                <a:schemeClr val="accent5">
                  <a:lumMod val="60000"/>
                  <a:lumOff val="40000"/>
                </a:schemeClr>
              </a:solidFill>
              <a:latin typeface="Open Sans Condensed" panose="020B0806030504020204" charset="0"/>
              <a:ea typeface="Open Sans Condensed" panose="020B0806030504020204" charset="0"/>
            </a:endParaRPr>
          </a:p>
          <a:p>
            <a:pPr fontAlgn="auto"/>
            <a:r>
              <a:rPr lang="en-US" sz="2000" b="1" i="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PNAS, </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2011</a:t>
            </a:r>
            <a:endParaRPr lang="en-US" sz="2000" b="1" noProof="1" dirty="0">
              <a:solidFill>
                <a:schemeClr val="accent5">
                  <a:lumMod val="60000"/>
                  <a:lumOff val="40000"/>
                </a:schemeClr>
              </a:solidFill>
              <a:latin typeface="Open Sans Condensed" panose="020B0806030504020204" charset="0"/>
              <a:ea typeface="Open Sans Condensed" panose="020B0806030504020204" charset="0"/>
            </a:endParaRPr>
          </a:p>
        </p:txBody>
      </p:sp>
      <p:pic>
        <p:nvPicPr>
          <p:cNvPr id="45058" name="Picture 2"/>
          <p:cNvPicPr>
            <a:picLocks noChangeAspect="1"/>
          </p:cNvPicPr>
          <p:nvPr/>
        </p:nvPicPr>
        <p:blipFill>
          <a:blip r:embed="rId1">
            <a:clrChange>
              <a:clrFrom>
                <a:srgbClr val="000000"/>
              </a:clrFrom>
              <a:clrTo>
                <a:srgbClr val="000000">
                  <a:alpha val="0"/>
                </a:srgbClr>
              </a:clrTo>
            </a:clrChange>
          </a:blip>
          <a:stretch>
            <a:fillRect/>
          </a:stretch>
        </p:blipFill>
        <p:spPr>
          <a:xfrm>
            <a:off x="0" y="-685800"/>
            <a:ext cx="7543800" cy="7543800"/>
          </a:xfrm>
          <a:prstGeom prst="rect">
            <a:avLst/>
          </a:prstGeom>
          <a:noFill/>
          <a:ln w="9525">
            <a:noFill/>
          </a:ln>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Box 4"/>
          <p:cNvSpPr txBox="1"/>
          <p:nvPr/>
        </p:nvSpPr>
        <p:spPr>
          <a:xfrm>
            <a:off x="7505700" y="5951538"/>
            <a:ext cx="3124200" cy="701675"/>
          </a:xfrm>
          <a:prstGeom prst="rect">
            <a:avLst/>
          </a:prstGeom>
          <a:noFill/>
        </p:spPr>
        <p:txBody>
          <a:bodyPr wrap="square" rtlCol="0">
            <a:spAutoFit/>
          </a:bodyPr>
          <a:lstStyle/>
          <a:p>
            <a:pPr fontAlgn="auto"/>
            <a:r>
              <a:rPr lang="en-US" sz="2000" b="1" noProof="1" dirty="0" err="1" smtClean="0">
                <a:solidFill>
                  <a:schemeClr val="accent5">
                    <a:lumMod val="60000"/>
                    <a:lumOff val="40000"/>
                  </a:schemeClr>
                </a:solidFill>
                <a:latin typeface="Open Sans Condensed" panose="020B0806030504020204" charset="0"/>
                <a:ea typeface="Open Sans Condensed" panose="020B0806030504020204" charset="0"/>
                <a:cs typeface="+mn-cs"/>
              </a:rPr>
              <a:t>Uyeda</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 et al., </a:t>
            </a:r>
            <a:endParaRPr lang="en-US" sz="2000" b="1" noProof="1" dirty="0" smtClean="0">
              <a:solidFill>
                <a:schemeClr val="accent5">
                  <a:lumMod val="60000"/>
                  <a:lumOff val="40000"/>
                </a:schemeClr>
              </a:solidFill>
              <a:latin typeface="Open Sans Condensed" panose="020B0806030504020204" charset="0"/>
              <a:ea typeface="Open Sans Condensed" panose="020B0806030504020204" charset="0"/>
            </a:endParaRPr>
          </a:p>
          <a:p>
            <a:pPr fontAlgn="auto"/>
            <a:r>
              <a:rPr lang="en-US" sz="2000" b="1" i="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PNAS, </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2011</a:t>
            </a:r>
            <a:endParaRPr lang="en-US" sz="2000" b="1" noProof="1" dirty="0">
              <a:solidFill>
                <a:schemeClr val="accent5">
                  <a:lumMod val="60000"/>
                  <a:lumOff val="40000"/>
                </a:schemeClr>
              </a:solidFill>
              <a:latin typeface="Open Sans Condensed" panose="020B0806030504020204" charset="0"/>
              <a:ea typeface="Open Sans Condensed" panose="020B0806030504020204" charset="0"/>
            </a:endParaRPr>
          </a:p>
        </p:txBody>
      </p:sp>
      <p:pic>
        <p:nvPicPr>
          <p:cNvPr id="46082" name="Picture 2"/>
          <p:cNvPicPr>
            <a:picLocks noChangeAspect="1"/>
          </p:cNvPicPr>
          <p:nvPr/>
        </p:nvPicPr>
        <p:blipFill>
          <a:blip r:embed="rId1">
            <a:clrChange>
              <a:clrFrom>
                <a:srgbClr val="000000"/>
              </a:clrFrom>
              <a:clrTo>
                <a:srgbClr val="000000">
                  <a:alpha val="0"/>
                </a:srgbClr>
              </a:clrTo>
            </a:clrChange>
          </a:blip>
          <a:stretch>
            <a:fillRect/>
          </a:stretch>
        </p:blipFill>
        <p:spPr>
          <a:xfrm>
            <a:off x="0" y="-685800"/>
            <a:ext cx="7543800" cy="7543800"/>
          </a:xfrm>
          <a:prstGeom prst="rect">
            <a:avLst/>
          </a:prstGeom>
          <a:noFill/>
          <a:ln w="9525">
            <a:noFill/>
          </a:ln>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Picture 2"/>
          <p:cNvPicPr>
            <a:picLocks noChangeAspect="1"/>
          </p:cNvPicPr>
          <p:nvPr/>
        </p:nvPicPr>
        <p:blipFill>
          <a:blip r:embed="rId1">
            <a:clrChange>
              <a:clrFrom>
                <a:srgbClr val="000000"/>
              </a:clrFrom>
              <a:clrTo>
                <a:srgbClr val="000000">
                  <a:alpha val="0"/>
                </a:srgbClr>
              </a:clrTo>
            </a:clrChange>
          </a:blip>
          <a:stretch>
            <a:fillRect/>
          </a:stretch>
        </p:blipFill>
        <p:spPr>
          <a:xfrm>
            <a:off x="0" y="-685800"/>
            <a:ext cx="7543800" cy="7543800"/>
          </a:xfrm>
          <a:prstGeom prst="rect">
            <a:avLst/>
          </a:prstGeom>
          <a:noFill/>
          <a:ln w="9525">
            <a:noFill/>
          </a:ln>
        </p:spPr>
      </p:pic>
      <p:grpSp>
        <p:nvGrpSpPr>
          <p:cNvPr id="5" name="Group 6"/>
          <p:cNvGrpSpPr/>
          <p:nvPr/>
        </p:nvGrpSpPr>
        <p:grpSpPr>
          <a:xfrm>
            <a:off x="-304800" y="-457200"/>
            <a:ext cx="6972300" cy="6972300"/>
            <a:chOff x="647700" y="-381000"/>
            <a:chExt cx="6972300" cy="6972300"/>
          </a:xfrm>
        </p:grpSpPr>
        <p:sp>
          <p:nvSpPr>
            <p:cNvPr id="6" name="Freeform 5"/>
            <p:cNvSpPr/>
            <p:nvPr/>
          </p:nvSpPr>
          <p:spPr>
            <a:xfrm>
              <a:off x="4600575" y="2286000"/>
              <a:ext cx="2160588" cy="887413"/>
            </a:xfrm>
            <a:custGeom>
              <a:avLst/>
              <a:gdLst>
                <a:gd name="connsiteX0" fmla="*/ 275771 w 2160814"/>
                <a:gd name="connsiteY0" fmla="*/ 586013 h 887185"/>
                <a:gd name="connsiteX1" fmla="*/ 1026885 w 2160814"/>
                <a:gd name="connsiteY1" fmla="*/ 542471 h 887185"/>
                <a:gd name="connsiteX2" fmla="*/ 1005114 w 2160814"/>
                <a:gd name="connsiteY2" fmla="*/ 531585 h 887185"/>
                <a:gd name="connsiteX3" fmla="*/ 2028371 w 2160814"/>
                <a:gd name="connsiteY3" fmla="*/ 41728 h 887185"/>
                <a:gd name="connsiteX4" fmla="*/ 1799771 w 2160814"/>
                <a:gd name="connsiteY4" fmla="*/ 781956 h 887185"/>
                <a:gd name="connsiteX5" fmla="*/ 254000 w 2160814"/>
                <a:gd name="connsiteY5" fmla="*/ 673099 h 887185"/>
                <a:gd name="connsiteX6" fmla="*/ 275771 w 2160814"/>
                <a:gd name="connsiteY6" fmla="*/ 586013 h 88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814" h="887185">
                  <a:moveTo>
                    <a:pt x="275771" y="586013"/>
                  </a:moveTo>
                  <a:cubicBezTo>
                    <a:pt x="404585" y="564242"/>
                    <a:pt x="905328" y="551542"/>
                    <a:pt x="1026885" y="542471"/>
                  </a:cubicBezTo>
                  <a:cubicBezTo>
                    <a:pt x="1148442" y="533400"/>
                    <a:pt x="838200" y="615042"/>
                    <a:pt x="1005114" y="531585"/>
                  </a:cubicBezTo>
                  <a:cubicBezTo>
                    <a:pt x="1172028" y="448128"/>
                    <a:pt x="1895928" y="0"/>
                    <a:pt x="2028371" y="41728"/>
                  </a:cubicBezTo>
                  <a:cubicBezTo>
                    <a:pt x="2160814" y="83457"/>
                    <a:pt x="2095500" y="676727"/>
                    <a:pt x="1799771" y="781956"/>
                  </a:cubicBezTo>
                  <a:cubicBezTo>
                    <a:pt x="1504042" y="887185"/>
                    <a:pt x="508000" y="707570"/>
                    <a:pt x="254000" y="673099"/>
                  </a:cubicBezTo>
                  <a:cubicBezTo>
                    <a:pt x="0" y="638628"/>
                    <a:pt x="146957" y="607784"/>
                    <a:pt x="275771" y="586013"/>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trike="noStrike" noProof="1"/>
            </a:p>
          </p:txBody>
        </p:sp>
        <p:pic>
          <p:nvPicPr>
            <p:cNvPr id="48132" name="Picture 2" descr="http://www.istockphoto.com/file_thumbview_approve/9448710/2/istockphoto_9448710-cartoon-hunter-stalking.jpg"/>
            <p:cNvPicPr>
              <a:picLocks noChangeAspect="1"/>
            </p:cNvPicPr>
            <p:nvPr/>
          </p:nvPicPr>
          <p:blipFill>
            <a:blip r:embed="rId2">
              <a:clrChange>
                <a:clrFrom>
                  <a:srgbClr val="FFFFFF"/>
                </a:clrFrom>
                <a:clrTo>
                  <a:srgbClr val="FFFFFF">
                    <a:alpha val="0"/>
                  </a:srgbClr>
                </a:clrTo>
              </a:clrChange>
            </a:blip>
            <a:stretch>
              <a:fillRect/>
            </a:stretch>
          </p:blipFill>
          <p:spPr>
            <a:xfrm>
              <a:off x="647700" y="-381000"/>
              <a:ext cx="6972300" cy="6972300"/>
            </a:xfrm>
            <a:prstGeom prst="rect">
              <a:avLst/>
            </a:prstGeom>
            <a:noFill/>
            <a:ln w="9525">
              <a:noFill/>
            </a:ln>
          </p:spPr>
        </p:pic>
      </p:grpSp>
      <p:sp>
        <p:nvSpPr>
          <p:cNvPr id="8" name="TextBox 7"/>
          <p:cNvSpPr txBox="1"/>
          <p:nvPr/>
        </p:nvSpPr>
        <p:spPr>
          <a:xfrm>
            <a:off x="0" y="381000"/>
            <a:ext cx="7391400" cy="639763"/>
          </a:xfrm>
          <a:prstGeom prst="rect">
            <a:avLst/>
          </a:prstGeom>
          <a:solidFill>
            <a:srgbClr val="F2F2F2"/>
          </a:solidFill>
          <a:ln w="9525">
            <a:noFill/>
          </a:ln>
        </p:spPr>
        <p:txBody>
          <a:bodyPr wrap="square" anchor="t" anchorCtr="0">
            <a:spAutoFit/>
          </a:bodyPr>
          <a:p>
            <a:pPr algn="ctr"/>
            <a:r>
              <a:rPr lang="en-US" altLang="en-US" sz="3600" b="1" dirty="0">
                <a:solidFill>
                  <a:srgbClr val="C00000"/>
                </a:solidFill>
                <a:latin typeface="Open Sans Condensed" panose="020B0806030504020204" charset="0"/>
              </a:rPr>
              <a:t>“The Evolutionary Blunderbuss”</a:t>
            </a:r>
            <a:endParaRPr lang="en-US" altLang="en-US" sz="3600" b="1" baseline="30000" dirty="0">
              <a:solidFill>
                <a:srgbClr val="C00000"/>
              </a:solidFill>
              <a:latin typeface="Open Sans Condensed" panose="020B0806030504020204" charset="0"/>
              <a:ea typeface="Open Sans Condensed" panose="020B0806030504020204" charset="0"/>
            </a:endParaRPr>
          </a:p>
        </p:txBody>
      </p:sp>
      <p:sp>
        <p:nvSpPr>
          <p:cNvPr id="9" name="TextBox 8"/>
          <p:cNvSpPr txBox="1"/>
          <p:nvPr/>
        </p:nvSpPr>
        <p:spPr>
          <a:xfrm>
            <a:off x="7505700" y="5951538"/>
            <a:ext cx="3124200" cy="701675"/>
          </a:xfrm>
          <a:prstGeom prst="rect">
            <a:avLst/>
          </a:prstGeom>
          <a:noFill/>
        </p:spPr>
        <p:txBody>
          <a:bodyPr wrap="square" rtlCol="0">
            <a:spAutoFit/>
          </a:bodyPr>
          <a:lstStyle/>
          <a:p>
            <a:pPr fontAlgn="auto"/>
            <a:r>
              <a:rPr lang="en-US" sz="2000" b="1" noProof="1" dirty="0" err="1" smtClean="0">
                <a:solidFill>
                  <a:schemeClr val="accent5">
                    <a:lumMod val="60000"/>
                    <a:lumOff val="40000"/>
                  </a:schemeClr>
                </a:solidFill>
                <a:latin typeface="Open Sans Condensed" panose="020B0806030504020204" charset="0"/>
                <a:ea typeface="Open Sans Condensed" panose="020B0806030504020204" charset="0"/>
                <a:cs typeface="+mn-cs"/>
              </a:rPr>
              <a:t>Uyeda</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 et al., </a:t>
            </a:r>
            <a:endParaRPr lang="en-US" sz="2000" b="1" noProof="1" dirty="0" smtClean="0">
              <a:solidFill>
                <a:schemeClr val="accent5">
                  <a:lumMod val="60000"/>
                  <a:lumOff val="40000"/>
                </a:schemeClr>
              </a:solidFill>
              <a:latin typeface="Open Sans Condensed" panose="020B0806030504020204" charset="0"/>
              <a:ea typeface="Open Sans Condensed" panose="020B0806030504020204" charset="0"/>
            </a:endParaRPr>
          </a:p>
          <a:p>
            <a:pPr fontAlgn="auto"/>
            <a:r>
              <a:rPr lang="en-US" sz="2000" b="1" i="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PNAS, </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cs"/>
              </a:rPr>
              <a:t>2011</a:t>
            </a:r>
            <a:endParaRPr lang="en-US" sz="2000" b="1" noProof="1" dirty="0">
              <a:solidFill>
                <a:schemeClr val="accent5">
                  <a:lumMod val="60000"/>
                  <a:lumOff val="40000"/>
                </a:schemeClr>
              </a:solidFill>
              <a:latin typeface="Open Sans Condensed" panose="020B0806030504020204" charset="0"/>
              <a:ea typeface="Open Sans Condensed" panose="020B080603050402020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0-#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3" name="Picture 2"/>
          <p:cNvPicPr>
            <a:picLocks noChangeAspect="1"/>
          </p:cNvPicPr>
          <p:nvPr/>
        </p:nvPicPr>
        <p:blipFill>
          <a:blip r:embed="rId1"/>
          <a:stretch>
            <a:fillRect/>
          </a:stretch>
        </p:blipFill>
        <p:spPr>
          <a:xfrm>
            <a:off x="0" y="-685800"/>
            <a:ext cx="7543800" cy="7543800"/>
          </a:xfrm>
          <a:prstGeom prst="rect">
            <a:avLst/>
          </a:prstGeom>
          <a:noFill/>
          <a:ln w="9525">
            <a:noFill/>
          </a:ln>
        </p:spPr>
      </p:pic>
      <p:pic>
        <p:nvPicPr>
          <p:cNvPr id="49154" name="Picture 4" descr="http://wallpaper.1000webgames.com/wallpapers/great_dane_with_chihuahua_pc_wallpaper-1024x768.jpg"/>
          <p:cNvPicPr>
            <a:picLocks noChangeAspect="1"/>
          </p:cNvPicPr>
          <p:nvPr/>
        </p:nvPicPr>
        <p:blipFill>
          <a:blip r:embed="rId2">
            <a:clrChange>
              <a:clrFrom>
                <a:srgbClr val="FFFFFF"/>
              </a:clrFrom>
              <a:clrTo>
                <a:srgbClr val="FFFFFF">
                  <a:alpha val="0"/>
                </a:srgbClr>
              </a:clrTo>
            </a:clrChange>
          </a:blip>
          <a:stretch>
            <a:fillRect/>
          </a:stretch>
        </p:blipFill>
        <p:spPr>
          <a:xfrm>
            <a:off x="2419350" y="3724275"/>
            <a:ext cx="2846388" cy="2135188"/>
          </a:xfrm>
          <a:prstGeom prst="rect">
            <a:avLst/>
          </a:prstGeom>
          <a:noFill/>
          <a:ln w="9525">
            <a:noFill/>
          </a:ln>
        </p:spPr>
      </p:pic>
      <p:sp>
        <p:nvSpPr>
          <p:cNvPr id="7" name="TextBox 6"/>
          <p:cNvSpPr txBox="1"/>
          <p:nvPr/>
        </p:nvSpPr>
        <p:spPr>
          <a:xfrm>
            <a:off x="7581900" y="6103938"/>
            <a:ext cx="3124200" cy="701675"/>
          </a:xfrm>
          <a:prstGeom prst="rect">
            <a:avLst/>
          </a:prstGeom>
          <a:noFill/>
        </p:spPr>
        <p:txBody>
          <a:bodyPr wrap="square" rtlCol="0">
            <a:spAutoFit/>
          </a:bodyPr>
          <a:lstStyle/>
          <a:p>
            <a:r>
              <a:rPr lang="en-US" sz="2000" b="1" noProof="1" dirty="0" err="1" smtClean="0">
                <a:solidFill>
                  <a:schemeClr val="accent5">
                    <a:lumMod val="60000"/>
                    <a:lumOff val="40000"/>
                  </a:schemeClr>
                </a:solidFill>
                <a:latin typeface="Open Sans Condensed" panose="020B0806030504020204" charset="0"/>
                <a:ea typeface="Open Sans Condensed" panose="020B0806030504020204" charset="0"/>
                <a:cs typeface="+mn-ea"/>
              </a:rPr>
              <a:t>Uyeda</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ea"/>
              </a:rPr>
              <a:t> et al., </a:t>
            </a:r>
            <a:endParaRPr lang="en-US" sz="2000" b="1" noProof="1" dirty="0" smtClean="0">
              <a:solidFill>
                <a:schemeClr val="accent5">
                  <a:lumMod val="60000"/>
                  <a:lumOff val="40000"/>
                </a:schemeClr>
              </a:solidFill>
              <a:latin typeface="Open Sans Condensed" panose="020B0806030504020204" charset="0"/>
              <a:ea typeface="Open Sans Condensed" panose="020B0806030504020204" charset="0"/>
            </a:endParaRPr>
          </a:p>
          <a:p>
            <a:r>
              <a:rPr lang="en-US" sz="2000" b="1" i="1" noProof="1" dirty="0" smtClean="0">
                <a:solidFill>
                  <a:schemeClr val="accent5">
                    <a:lumMod val="60000"/>
                    <a:lumOff val="40000"/>
                  </a:schemeClr>
                </a:solidFill>
                <a:latin typeface="Open Sans Condensed" panose="020B0806030504020204" charset="0"/>
                <a:ea typeface="Open Sans Condensed" panose="020B0806030504020204" charset="0"/>
                <a:cs typeface="+mn-ea"/>
              </a:rPr>
              <a:t>PNAS, </a:t>
            </a:r>
            <a:r>
              <a:rPr lang="en-US" sz="2000" b="1" noProof="1" dirty="0" smtClean="0">
                <a:solidFill>
                  <a:schemeClr val="accent5">
                    <a:lumMod val="60000"/>
                    <a:lumOff val="40000"/>
                  </a:schemeClr>
                </a:solidFill>
                <a:latin typeface="Open Sans Condensed" panose="020B0806030504020204" charset="0"/>
                <a:ea typeface="Open Sans Condensed" panose="020B0806030504020204" charset="0"/>
                <a:cs typeface="+mn-ea"/>
              </a:rPr>
              <a:t>2011</a:t>
            </a:r>
            <a:endParaRPr lang="en-US" sz="2000" b="1" noProof="1" dirty="0">
              <a:solidFill>
                <a:schemeClr val="accent5">
                  <a:lumMod val="60000"/>
                  <a:lumOff val="40000"/>
                </a:schemeClr>
              </a:solidFill>
              <a:latin typeface="Open Sans Condensed" panose="020B0806030504020204" charset="0"/>
              <a:ea typeface="Open Sans Condensed" panose="020B0806030504020204" charset="0"/>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7" name="Picture 2" descr="http://www.stephenjaygould.org/images/ggs_figure-44.gif"/>
          <p:cNvPicPr>
            <a:picLocks noChangeAspect="1"/>
          </p:cNvPicPr>
          <p:nvPr/>
        </p:nvPicPr>
        <p:blipFill>
          <a:blip r:embed="rId1"/>
          <a:srcRect r="20645"/>
          <a:stretch>
            <a:fillRect/>
          </a:stretch>
        </p:blipFill>
        <p:spPr>
          <a:xfrm>
            <a:off x="1946275" y="1447800"/>
            <a:ext cx="6892925" cy="5181600"/>
          </a:xfrm>
          <a:prstGeom prst="rect">
            <a:avLst/>
          </a:prstGeom>
          <a:noFill/>
          <a:ln w="9525">
            <a:noFill/>
          </a:ln>
        </p:spPr>
      </p:pic>
      <p:sp>
        <p:nvSpPr>
          <p:cNvPr id="50178" name="Title 2"/>
          <p:cNvSpPr>
            <a:spLocks noGrp="1"/>
          </p:cNvSpPr>
          <p:nvPr>
            <p:ph type="title"/>
          </p:nvPr>
        </p:nvSpPr>
        <p:spPr>
          <a:xfrm>
            <a:off x="914400" y="-152400"/>
            <a:ext cx="8229600" cy="1143000"/>
          </a:xfrm>
        </p:spPr>
        <p:txBody>
          <a:bodyPr lIns="91440" tIns="45720" rIns="91440" bIns="45720" anchor="ctr" anchorCtr="0"/>
          <a:p>
            <a:pPr defTabSz="914400">
              <a:buNone/>
            </a:pPr>
            <a:r>
              <a:rPr lang="en-US" altLang="en-US" kern="1200" dirty="0">
                <a:ea typeface="+mj-ea"/>
                <a:cs typeface="Aharoni" pitchFamily="2" charset="-79"/>
              </a:rPr>
              <a:t>Simpson’s Adaptive Zones</a:t>
            </a:r>
            <a:endParaRPr lang="en-US" altLang="zh-CN" kern="1200">
              <a:ea typeface="+mj-ea"/>
              <a:cs typeface="Aharoni" pitchFamily="2" charset="-79"/>
            </a:endParaRPr>
          </a:p>
        </p:txBody>
      </p:sp>
      <p:pic>
        <p:nvPicPr>
          <p:cNvPr id="4" name="Picture 6" descr="http://www.nceas.ucsb.edu/~alroy/lefa/Simpson.jpg"/>
          <p:cNvPicPr>
            <a:picLocks noChangeAspect="1"/>
          </p:cNvPicPr>
          <p:nvPr/>
        </p:nvPicPr>
        <p:blipFill>
          <a:blip r:embed="rId2"/>
          <a:stretch>
            <a:fillRect/>
          </a:stretch>
        </p:blipFill>
        <p:spPr>
          <a:xfrm>
            <a:off x="304800" y="76200"/>
            <a:ext cx="969963" cy="1474788"/>
          </a:xfrm>
          <a:prstGeom prst="rect">
            <a:avLst/>
          </a:prstGeom>
          <a:noFill/>
          <a:ln w="9525">
            <a:noFill/>
          </a:ln>
        </p:spPr>
      </p:pic>
      <p:pic>
        <p:nvPicPr>
          <p:cNvPr id="50180" name="Picture 2" descr="http://www.stephenjaygould.org/images/ggs_figure-44.gif"/>
          <p:cNvPicPr>
            <a:picLocks noChangeAspect="1"/>
          </p:cNvPicPr>
          <p:nvPr/>
        </p:nvPicPr>
        <p:blipFill>
          <a:blip r:embed="rId1"/>
          <a:srcRect l="58955" t="38850" r="22400" b="50000"/>
          <a:stretch>
            <a:fillRect/>
          </a:stretch>
        </p:blipFill>
        <p:spPr>
          <a:xfrm>
            <a:off x="5480050" y="4033838"/>
            <a:ext cx="1619250" cy="577850"/>
          </a:xfrm>
          <a:prstGeom prst="rect">
            <a:avLst/>
          </a:prstGeom>
          <a:noFill/>
          <a:ln w="9525">
            <a:noFill/>
          </a:ln>
        </p:spPr>
      </p:pic>
      <p:pic>
        <p:nvPicPr>
          <p:cNvPr id="50181" name="Picture 2" descr="http://www.stephenjaygould.org/images/ggs_figure-44.gif"/>
          <p:cNvPicPr>
            <a:picLocks noChangeAspect="1"/>
          </p:cNvPicPr>
          <p:nvPr/>
        </p:nvPicPr>
        <p:blipFill>
          <a:blip r:embed="rId1"/>
          <a:srcRect l="58955" t="38850" r="22400" b="50000"/>
          <a:stretch>
            <a:fillRect/>
          </a:stretch>
        </p:blipFill>
        <p:spPr>
          <a:xfrm>
            <a:off x="6899275" y="3733800"/>
            <a:ext cx="1619250" cy="577850"/>
          </a:xfrm>
          <a:prstGeom prst="rect">
            <a:avLst/>
          </a:prstGeom>
          <a:noFill/>
          <a:ln w="9525">
            <a:noFill/>
          </a:ln>
        </p:spPr>
      </p:pic>
      <p:pic>
        <p:nvPicPr>
          <p:cNvPr id="50182" name="Picture 2" descr="http://www.stephenjaygould.org/images/ggs_figure-44.gif"/>
          <p:cNvPicPr>
            <a:picLocks noChangeAspect="1"/>
          </p:cNvPicPr>
          <p:nvPr/>
        </p:nvPicPr>
        <p:blipFill>
          <a:blip r:embed="rId1"/>
          <a:srcRect l="58955" t="38850" r="22400" b="50000"/>
          <a:stretch>
            <a:fillRect/>
          </a:stretch>
        </p:blipFill>
        <p:spPr>
          <a:xfrm>
            <a:off x="7099300" y="4243388"/>
            <a:ext cx="1619250" cy="577850"/>
          </a:xfrm>
          <a:prstGeom prst="rect">
            <a:avLst/>
          </a:prstGeom>
          <a:noFill/>
          <a:ln w="9525">
            <a:noFill/>
          </a:ln>
        </p:spPr>
      </p:pic>
      <p:pic>
        <p:nvPicPr>
          <p:cNvPr id="50183" name="Picture 2" descr="http://www.stephenjaygould.org/images/ggs_figure-44.gif"/>
          <p:cNvPicPr>
            <a:picLocks noChangeAspect="1"/>
          </p:cNvPicPr>
          <p:nvPr/>
        </p:nvPicPr>
        <p:blipFill>
          <a:blip r:embed="rId1"/>
          <a:srcRect l="58955" t="38850" r="22400" b="50000"/>
          <a:stretch>
            <a:fillRect/>
          </a:stretch>
        </p:blipFill>
        <p:spPr>
          <a:xfrm>
            <a:off x="6289675" y="4375150"/>
            <a:ext cx="1619250" cy="577850"/>
          </a:xfrm>
          <a:prstGeom prst="rect">
            <a:avLst/>
          </a:prstGeom>
          <a:noFill/>
          <a:ln w="9525">
            <a:noFill/>
          </a:ln>
        </p:spPr>
      </p:pic>
      <p:pic>
        <p:nvPicPr>
          <p:cNvPr id="50184" name="Picture 2" descr="http://www.stephenjaygould.org/images/ggs_figure-44.gif"/>
          <p:cNvPicPr>
            <a:picLocks noChangeAspect="1"/>
          </p:cNvPicPr>
          <p:nvPr/>
        </p:nvPicPr>
        <p:blipFill>
          <a:blip r:embed="rId1"/>
          <a:srcRect l="58955" t="38850" r="22400" b="50000"/>
          <a:stretch>
            <a:fillRect/>
          </a:stretch>
        </p:blipFill>
        <p:spPr>
          <a:xfrm>
            <a:off x="5413375" y="4375150"/>
            <a:ext cx="1619250" cy="577850"/>
          </a:xfrm>
          <a:prstGeom prst="rect">
            <a:avLst/>
          </a:prstGeom>
          <a:noFill/>
          <a:ln w="9525">
            <a:noFill/>
          </a:ln>
        </p:spPr>
      </p:pic>
      <p:pic>
        <p:nvPicPr>
          <p:cNvPr id="50185" name="Picture 2" descr="http://www.stephenjaygould.org/images/ggs_figure-44.gif"/>
          <p:cNvPicPr>
            <a:picLocks noChangeAspect="1"/>
          </p:cNvPicPr>
          <p:nvPr/>
        </p:nvPicPr>
        <p:blipFill>
          <a:blip r:embed="rId1"/>
          <a:srcRect l="58955" t="38850" r="22400" b="50000"/>
          <a:stretch>
            <a:fillRect/>
          </a:stretch>
        </p:blipFill>
        <p:spPr>
          <a:xfrm>
            <a:off x="4859338" y="4322763"/>
            <a:ext cx="1619250" cy="577850"/>
          </a:xfrm>
          <a:prstGeom prst="rect">
            <a:avLst/>
          </a:prstGeom>
          <a:noFill/>
          <a:ln w="9525">
            <a:noFill/>
          </a:ln>
        </p:spPr>
      </p:pic>
      <p:pic>
        <p:nvPicPr>
          <p:cNvPr id="50186" name="Picture 2" descr="http://www.stephenjaygould.org/images/ggs_figure-44.gif"/>
          <p:cNvPicPr>
            <a:picLocks noChangeAspect="1"/>
          </p:cNvPicPr>
          <p:nvPr/>
        </p:nvPicPr>
        <p:blipFill>
          <a:blip r:embed="rId1"/>
          <a:srcRect l="58955" t="38850" r="22400" b="50000"/>
          <a:stretch>
            <a:fillRect/>
          </a:stretch>
        </p:blipFill>
        <p:spPr>
          <a:xfrm>
            <a:off x="4232275" y="4508500"/>
            <a:ext cx="1247775" cy="444500"/>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Note that this implies </a:t>
            </a:r>
            <a:r>
              <a:rPr lang="en-US" i="1"/>
              <a:t>rate scaling</a:t>
            </a:r>
            <a:endParaRPr lang="en-US" i="1"/>
          </a:p>
        </p:txBody>
      </p:sp>
      <p:pic>
        <p:nvPicPr>
          <p:cNvPr id="4" name="Picture 3"/>
          <p:cNvPicPr>
            <a:picLocks noChangeAspect="1"/>
          </p:cNvPicPr>
          <p:nvPr/>
        </p:nvPicPr>
        <p:blipFill>
          <a:blip r:embed="rId1"/>
          <a:stretch>
            <a:fillRect/>
          </a:stretch>
        </p:blipFill>
        <p:spPr>
          <a:xfrm>
            <a:off x="3733800" y="2667000"/>
            <a:ext cx="4906010" cy="3669030"/>
          </a:xfrm>
          <a:prstGeom prst="rect">
            <a:avLst/>
          </a:prstGeom>
        </p:spPr>
      </p:pic>
      <p:sp>
        <p:nvSpPr>
          <p:cNvPr id="5" name="Text Box 4"/>
          <p:cNvSpPr txBox="1"/>
          <p:nvPr/>
        </p:nvSpPr>
        <p:spPr>
          <a:xfrm>
            <a:off x="502920" y="2011680"/>
            <a:ext cx="2038985" cy="368300"/>
          </a:xfrm>
          <a:prstGeom prst="rect">
            <a:avLst/>
          </a:prstGeom>
          <a:noFill/>
        </p:spPr>
        <p:txBody>
          <a:bodyPr wrap="none" rtlCol="0">
            <a:spAutoFit/>
          </a:bodyPr>
          <a:p>
            <a:r>
              <a:rPr lang="en-US">
                <a:solidFill>
                  <a:schemeClr val="bg1">
                    <a:lumMod val="85000"/>
                  </a:schemeClr>
                </a:solidFill>
                <a:latin typeface="Open Sans Condensed" panose="020B0806030504020204" charset="0"/>
                <a:cs typeface="Open Sans Condensed" panose="020B0806030504020204" charset="0"/>
              </a:rPr>
              <a:t>Rate = Change/Time </a:t>
            </a:r>
            <a:endParaRPr lang="en-US">
              <a:solidFill>
                <a:schemeClr val="bg1">
                  <a:lumMod val="85000"/>
                </a:schemeClr>
              </a:solidFill>
              <a:latin typeface="Open Sans Condensed" panose="020B0806030504020204" charset="0"/>
              <a:cs typeface="Open Sans Condensed" panose="020B0806030504020204" charset="0"/>
            </a:endParaRPr>
          </a:p>
        </p:txBody>
      </p:sp>
      <p:sp>
        <p:nvSpPr>
          <p:cNvPr id="6" name="Text Box 5"/>
          <p:cNvSpPr txBox="1"/>
          <p:nvPr/>
        </p:nvSpPr>
        <p:spPr>
          <a:xfrm>
            <a:off x="533400" y="2514600"/>
            <a:ext cx="2409190" cy="1198880"/>
          </a:xfrm>
          <a:prstGeom prst="rect">
            <a:avLst/>
          </a:prstGeom>
          <a:noFill/>
        </p:spPr>
        <p:txBody>
          <a:bodyPr wrap="square" rtlCol="0">
            <a:spAutoFit/>
          </a:bodyPr>
          <a:p>
            <a:r>
              <a:rPr lang="en-US">
                <a:solidFill>
                  <a:schemeClr val="bg1">
                    <a:lumMod val="85000"/>
                  </a:schemeClr>
                </a:solidFill>
                <a:latin typeface="Open Sans Condensed" panose="020B0806030504020204" charset="0"/>
                <a:cs typeface="Open Sans Condensed" panose="020B0806030504020204" charset="0"/>
              </a:rPr>
              <a:t>If the numerator doesn’t change, then rates will be fastest over short timescales!</a:t>
            </a:r>
            <a:endParaRPr lang="en-US">
              <a:solidFill>
                <a:schemeClr val="bg1">
                  <a:lumMod val="85000"/>
                </a:schemeClr>
              </a:solidFill>
              <a:latin typeface="Open Sans Condensed" panose="020B0806030504020204" charset="0"/>
              <a:cs typeface="Open Sans Condensed" panose="020B0806030504020204" charset="0"/>
            </a:endParaRPr>
          </a:p>
        </p:txBody>
      </p:sp>
      <p:sp>
        <p:nvSpPr>
          <p:cNvPr id="7" name="Text Box 6"/>
          <p:cNvSpPr txBox="1"/>
          <p:nvPr/>
        </p:nvSpPr>
        <p:spPr>
          <a:xfrm>
            <a:off x="502920" y="4343400"/>
            <a:ext cx="2409190" cy="2030095"/>
          </a:xfrm>
          <a:prstGeom prst="rect">
            <a:avLst/>
          </a:prstGeom>
          <a:noFill/>
        </p:spPr>
        <p:txBody>
          <a:bodyPr wrap="square" rtlCol="0">
            <a:spAutoFit/>
          </a:bodyPr>
          <a:p>
            <a:r>
              <a:rPr lang="en-US">
                <a:solidFill>
                  <a:schemeClr val="bg1">
                    <a:lumMod val="85000"/>
                  </a:schemeClr>
                </a:solidFill>
                <a:latin typeface="Open Sans Condensed" panose="020B0806030504020204" charset="0"/>
                <a:cs typeface="Open Sans Condensed" panose="020B0806030504020204" charset="0"/>
              </a:rPr>
              <a:t>Why this matters? </a:t>
            </a:r>
            <a:br>
              <a:rPr lang="en-US">
                <a:solidFill>
                  <a:schemeClr val="bg1">
                    <a:lumMod val="85000"/>
                  </a:schemeClr>
                </a:solidFill>
                <a:latin typeface="Open Sans Condensed" panose="020B0806030504020204" charset="0"/>
                <a:cs typeface="Open Sans Condensed" panose="020B0806030504020204" charset="0"/>
              </a:rPr>
            </a:br>
            <a:br>
              <a:rPr lang="en-US">
                <a:solidFill>
                  <a:schemeClr val="bg1">
                    <a:lumMod val="85000"/>
                  </a:schemeClr>
                </a:solidFill>
                <a:latin typeface="Open Sans Condensed" panose="020B0806030504020204" charset="0"/>
                <a:cs typeface="Open Sans Condensed" panose="020B0806030504020204" charset="0"/>
              </a:rPr>
            </a:br>
            <a:r>
              <a:rPr lang="en-US">
                <a:solidFill>
                  <a:schemeClr val="bg1">
                    <a:lumMod val="85000"/>
                  </a:schemeClr>
                </a:solidFill>
                <a:latin typeface="Open Sans Condensed" panose="020B0806030504020204" charset="0"/>
                <a:cs typeface="Open Sans Condensed" panose="020B0806030504020204" charset="0"/>
              </a:rPr>
              <a:t>Everything will look like it’s speeding up toward the present. Do we believe the past was like the present? </a:t>
            </a:r>
            <a:endParaRPr lang="en-US">
              <a:solidFill>
                <a:schemeClr val="bg1">
                  <a:lumMod val="85000"/>
                </a:schemeClr>
              </a:solidFill>
              <a:latin typeface="Open Sans Condensed" panose="020B0806030504020204" charset="0"/>
              <a:cs typeface="Open Sans Condensed" panose="020B080603050402020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524000" y="4800600"/>
            <a:ext cx="5819140" cy="2010410"/>
          </a:xfrm>
          <a:prstGeom prst="rect">
            <a:avLst/>
          </a:prstGeom>
        </p:spPr>
      </p:pic>
      <p:pic>
        <p:nvPicPr>
          <p:cNvPr id="5" name="Picture 4"/>
          <p:cNvPicPr>
            <a:picLocks noChangeAspect="1"/>
          </p:cNvPicPr>
          <p:nvPr/>
        </p:nvPicPr>
        <p:blipFill>
          <a:blip r:embed="rId2"/>
          <a:stretch>
            <a:fillRect/>
          </a:stretch>
        </p:blipFill>
        <p:spPr>
          <a:xfrm>
            <a:off x="219710" y="0"/>
            <a:ext cx="8703945" cy="4712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5" name="Picture 2"/>
          <p:cNvPicPr>
            <a:picLocks noChangeAspect="1"/>
          </p:cNvPicPr>
          <p:nvPr/>
        </p:nvPicPr>
        <p:blipFill>
          <a:blip r:embed="rId1"/>
          <a:stretch>
            <a:fillRect/>
          </a:stretch>
        </p:blipFill>
        <p:spPr>
          <a:xfrm>
            <a:off x="0" y="0"/>
            <a:ext cx="7367588" cy="6864350"/>
          </a:xfrm>
          <a:prstGeom prst="rect">
            <a:avLst/>
          </a:prstGeom>
          <a:noFill/>
          <a:ln w="9525">
            <a:noFill/>
          </a:ln>
        </p:spPr>
      </p:pic>
      <p:sp>
        <p:nvSpPr>
          <p:cNvPr id="6" name="TextBox 4"/>
          <p:cNvSpPr txBox="1"/>
          <p:nvPr/>
        </p:nvSpPr>
        <p:spPr>
          <a:xfrm>
            <a:off x="2143125" y="1981200"/>
            <a:ext cx="1676400" cy="461963"/>
          </a:xfrm>
          <a:prstGeom prst="rect">
            <a:avLst/>
          </a:prstGeom>
          <a:noFill/>
          <a:ln w="9525">
            <a:noFill/>
          </a:ln>
        </p:spPr>
        <p:txBody>
          <a:bodyPr anchor="t" anchorCtr="0">
            <a:spAutoFit/>
          </a:bodyPr>
          <a:p>
            <a:r>
              <a:rPr lang="en-US" altLang="en-US" sz="2400" b="1" dirty="0">
                <a:solidFill>
                  <a:schemeClr val="bg1"/>
                </a:solidFill>
                <a:latin typeface="Calibri" pitchFamily="34" charset="0"/>
              </a:rPr>
              <a:t>Study bias?</a:t>
            </a:r>
            <a:endParaRPr lang="en-US" altLang="en-US" sz="2400" dirty="0">
              <a:solidFill>
                <a:schemeClr val="bg1"/>
              </a:solidFill>
              <a:latin typeface="Calibri" pitchFamily="34" charset="0"/>
            </a:endParaRPr>
          </a:p>
        </p:txBody>
      </p:sp>
      <p:sp>
        <p:nvSpPr>
          <p:cNvPr id="2" name="Rectangle 1"/>
          <p:cNvSpPr/>
          <p:nvPr/>
        </p:nvSpPr>
        <p:spPr>
          <a:xfrm>
            <a:off x="923925" y="2514600"/>
            <a:ext cx="342900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Title 1"/>
          <p:cNvSpPr>
            <a:spLocks noGrp="1"/>
          </p:cNvSpPr>
          <p:nvPr>
            <p:ph type="title"/>
          </p:nvPr>
        </p:nvSpPr>
        <p:spPr/>
        <p:txBody>
          <a:bodyPr lIns="91440" tIns="45720" rIns="91440" bIns="45720" anchor="ctr" anchorCtr="0"/>
          <a:p>
            <a:pPr defTabSz="914400">
              <a:buNone/>
            </a:pPr>
            <a:r>
              <a:rPr lang="en-US" altLang="en-US" kern="1200">
                <a:ea typeface="Ubuntu" charset="0"/>
              </a:rPr>
              <a:t>“The Comparative Method”</a:t>
            </a:r>
            <a:endParaRPr lang="en-US" altLang="en-US" kern="1200">
              <a:ea typeface="Ubuntu" charset="0"/>
            </a:endParaRPr>
          </a:p>
        </p:txBody>
      </p:sp>
      <p:sp>
        <p:nvSpPr>
          <p:cNvPr id="15362" name="Content Placeholder 2"/>
          <p:cNvSpPr>
            <a:spLocks noGrp="1"/>
          </p:cNvSpPr>
          <p:nvPr>
            <p:ph idx="1"/>
          </p:nvPr>
        </p:nvSpPr>
        <p:spPr/>
        <p:txBody>
          <a:bodyPr lIns="91440" tIns="45720" rIns="91440" bIns="45720" anchor="t" anchorCtr="0"/>
          <a:p>
            <a:pPr defTabSz="914400"/>
            <a:endParaRPr lang="en-US" altLang="zh-CN" kern="1200">
              <a:latin typeface="Ubuntu" charset="0"/>
              <a:ea typeface="Ubuntu" charset="0"/>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69" name="Picture 4"/>
          <p:cNvPicPr>
            <a:picLocks noChangeAspect="1"/>
          </p:cNvPicPr>
          <p:nvPr/>
        </p:nvPicPr>
        <p:blipFill>
          <a:blip r:embed="rId1"/>
          <a:stretch>
            <a:fillRect/>
          </a:stretch>
        </p:blipFill>
        <p:spPr>
          <a:xfrm>
            <a:off x="0" y="-77787"/>
            <a:ext cx="7934325" cy="6935787"/>
          </a:xfrm>
          <a:prstGeom prst="rect">
            <a:avLst/>
          </a:prstGeom>
          <a:noFill/>
          <a:ln w="9525">
            <a:noFill/>
          </a:ln>
        </p:spPr>
      </p:pic>
      <p:pic>
        <p:nvPicPr>
          <p:cNvPr id="163845" name="Picture 5"/>
          <p:cNvPicPr>
            <a:picLocks noChangeAspect="1"/>
          </p:cNvPicPr>
          <p:nvPr/>
        </p:nvPicPr>
        <p:blipFill>
          <a:blip r:embed="rId2"/>
          <a:stretch>
            <a:fillRect/>
          </a:stretch>
        </p:blipFill>
        <p:spPr>
          <a:xfrm>
            <a:off x="0" y="-77787"/>
            <a:ext cx="7934325" cy="6935787"/>
          </a:xfrm>
          <a:prstGeom prst="rect">
            <a:avLst/>
          </a:prstGeom>
          <a:noFill/>
          <a:ln w="9525">
            <a:noFill/>
          </a:ln>
        </p:spPr>
      </p:pic>
      <p:pic>
        <p:nvPicPr>
          <p:cNvPr id="9" name="Picture 8" descr="Geospiza.gif"/>
          <p:cNvPicPr>
            <a:picLocks noChangeAspect="1"/>
          </p:cNvPicPr>
          <p:nvPr/>
        </p:nvPicPr>
        <p:blipFill>
          <a:blip r:embed="rId3"/>
          <a:stretch>
            <a:fillRect/>
          </a:stretch>
        </p:blipFill>
        <p:spPr>
          <a:xfrm>
            <a:off x="1152525" y="1600200"/>
            <a:ext cx="1006475" cy="1084263"/>
          </a:xfrm>
          <a:prstGeom prst="rect">
            <a:avLst/>
          </a:prstGeom>
          <a:noFill/>
          <a:ln w="9525">
            <a:noFill/>
          </a:ln>
        </p:spPr>
      </p:pic>
      <p:pic>
        <p:nvPicPr>
          <p:cNvPr id="10" name="Picture 9" descr="Bison.gif"/>
          <p:cNvPicPr>
            <a:picLocks noChangeAspect="1"/>
          </p:cNvPicPr>
          <p:nvPr/>
        </p:nvPicPr>
        <p:blipFill>
          <a:blip r:embed="rId4"/>
          <a:stretch>
            <a:fillRect/>
          </a:stretch>
        </p:blipFill>
        <p:spPr>
          <a:xfrm>
            <a:off x="5595938" y="4384675"/>
            <a:ext cx="1766887" cy="1101725"/>
          </a:xfrm>
          <a:prstGeom prst="rect">
            <a:avLst/>
          </a:prstGeom>
          <a:noFill/>
          <a:ln w="9525">
            <a:noFill/>
          </a:ln>
        </p:spPr>
      </p:pic>
      <p:pic>
        <p:nvPicPr>
          <p:cNvPr id="11" name="Picture 10" descr="Cervus.gif"/>
          <p:cNvPicPr>
            <a:picLocks noChangeAspect="1"/>
          </p:cNvPicPr>
          <p:nvPr/>
        </p:nvPicPr>
        <p:blipFill>
          <a:blip r:embed="rId5"/>
          <a:stretch>
            <a:fillRect/>
          </a:stretch>
        </p:blipFill>
        <p:spPr>
          <a:xfrm>
            <a:off x="3967163" y="4329113"/>
            <a:ext cx="1524000" cy="1282700"/>
          </a:xfrm>
          <a:prstGeom prst="rect">
            <a:avLst/>
          </a:prstGeom>
          <a:noFill/>
          <a:ln w="9525">
            <a:noFill/>
          </a:ln>
        </p:spPr>
      </p:pic>
      <p:pic>
        <p:nvPicPr>
          <p:cNvPr id="12" name="Picture 11" descr="Crotalus.gif"/>
          <p:cNvPicPr>
            <a:picLocks noChangeAspect="1"/>
          </p:cNvPicPr>
          <p:nvPr/>
        </p:nvPicPr>
        <p:blipFill>
          <a:blip r:embed="rId6"/>
          <a:stretch>
            <a:fillRect/>
          </a:stretch>
        </p:blipFill>
        <p:spPr>
          <a:xfrm>
            <a:off x="5495925" y="609600"/>
            <a:ext cx="1676400" cy="1117600"/>
          </a:xfrm>
          <a:prstGeom prst="rect">
            <a:avLst/>
          </a:prstGeom>
          <a:noFill/>
          <a:ln w="9525">
            <a:noFill/>
          </a:ln>
        </p:spPr>
      </p:pic>
      <p:pic>
        <p:nvPicPr>
          <p:cNvPr id="13" name="Picture 12" descr="gambusia.gif"/>
          <p:cNvPicPr>
            <a:picLocks noChangeAspect="1"/>
          </p:cNvPicPr>
          <p:nvPr/>
        </p:nvPicPr>
        <p:blipFill>
          <a:blip r:embed="rId7"/>
          <a:stretch>
            <a:fillRect/>
          </a:stretch>
        </p:blipFill>
        <p:spPr>
          <a:xfrm>
            <a:off x="3819525" y="609600"/>
            <a:ext cx="1447800" cy="908050"/>
          </a:xfrm>
          <a:prstGeom prst="rect">
            <a:avLst/>
          </a:prstGeom>
          <a:noFill/>
          <a:ln w="9525">
            <a:noFill/>
          </a:ln>
        </p:spPr>
      </p:pic>
      <p:pic>
        <p:nvPicPr>
          <p:cNvPr id="16" name="Picture 15" descr="Passer.gif"/>
          <p:cNvPicPr>
            <a:picLocks noChangeAspect="1"/>
          </p:cNvPicPr>
          <p:nvPr/>
        </p:nvPicPr>
        <p:blipFill>
          <a:blip r:embed="rId8"/>
          <a:stretch>
            <a:fillRect/>
          </a:stretch>
        </p:blipFill>
        <p:spPr>
          <a:xfrm>
            <a:off x="2981325" y="4267200"/>
            <a:ext cx="1219200" cy="1030288"/>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45"/>
                                        </p:tgtEl>
                                        <p:attrNameLst>
                                          <p:attrName>style.visibility</p:attrName>
                                        </p:attrNameLst>
                                      </p:cBhvr>
                                      <p:to>
                                        <p:strVal val="visible"/>
                                      </p:to>
                                    </p:set>
                                    <p:animEffect transition="in" filter="fade">
                                      <p:cBhvr>
                                        <p:cTn id="7" dur="2000"/>
                                        <p:tgtEl>
                                          <p:spTgt spid="1638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Title 1"/>
          <p:cNvSpPr>
            <a:spLocks noGrp="1"/>
          </p:cNvSpPr>
          <p:nvPr>
            <p:ph type="title"/>
          </p:nvPr>
        </p:nvSpPr>
        <p:spPr>
          <a:xfrm>
            <a:off x="533400" y="2743200"/>
            <a:ext cx="8229600" cy="1143000"/>
          </a:xfrm>
        </p:spPr>
        <p:txBody>
          <a:bodyPr lIns="91440" tIns="45720" rIns="91440" bIns="45720" anchor="ctr" anchorCtr="0"/>
          <a:p>
            <a:pPr defTabSz="914400">
              <a:buNone/>
            </a:pPr>
            <a:r>
              <a:rPr lang="en-US" altLang="en-US" kern="1200" dirty="0">
                <a:ea typeface="+mj-ea"/>
                <a:cs typeface="Aharoni" pitchFamily="2" charset="-79"/>
              </a:rPr>
              <a:t>Some proposals</a:t>
            </a:r>
            <a:endParaRPr lang="en-US" altLang="en-US" kern="1200" dirty="0">
              <a:ea typeface="+mj-ea"/>
              <a:cs typeface="Aharoni" pitchFamily="2" charset="-79"/>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Title 1"/>
          <p:cNvSpPr>
            <a:spLocks noGrp="1"/>
          </p:cNvSpPr>
          <p:nvPr>
            <p:ph type="title"/>
          </p:nvPr>
        </p:nvSpPr>
        <p:spPr/>
        <p:txBody>
          <a:bodyPr lIns="91440" tIns="45720" rIns="91440" bIns="45720" anchor="ctr" anchorCtr="0"/>
          <a:p>
            <a:pPr defTabSz="914400">
              <a:buNone/>
            </a:pPr>
            <a:r>
              <a:rPr lang="en-US" altLang="en-US" kern="1200" dirty="0">
                <a:ea typeface="+mj-ea"/>
                <a:cs typeface="Aharoni" pitchFamily="2" charset="-79"/>
              </a:rPr>
              <a:t>Populations vs. lineages</a:t>
            </a:r>
            <a:endParaRPr lang="en-US" altLang="en-US" kern="1200" dirty="0">
              <a:ea typeface="+mj-ea"/>
              <a:cs typeface="Aharoni" pitchFamily="2" charset="-79"/>
            </a:endParaRPr>
          </a:p>
        </p:txBody>
      </p:sp>
      <p:pic>
        <p:nvPicPr>
          <p:cNvPr id="62466" name="Picture 1"/>
          <p:cNvPicPr>
            <a:picLocks noChangeAspect="1"/>
          </p:cNvPicPr>
          <p:nvPr/>
        </p:nvPicPr>
        <p:blipFill>
          <a:blip r:embed="rId1"/>
          <a:stretch>
            <a:fillRect/>
          </a:stretch>
        </p:blipFill>
        <p:spPr>
          <a:xfrm>
            <a:off x="5105400" y="1371600"/>
            <a:ext cx="3913188" cy="4283075"/>
          </a:xfrm>
          <a:prstGeom prst="rect">
            <a:avLst/>
          </a:prstGeom>
          <a:noFill/>
          <a:ln w="9525">
            <a:noFill/>
          </a:ln>
        </p:spPr>
      </p:pic>
      <p:sp>
        <p:nvSpPr>
          <p:cNvPr id="62467" name="Content Placeholder 2"/>
          <p:cNvSpPr txBox="1"/>
          <p:nvPr/>
        </p:nvSpPr>
        <p:spPr>
          <a:xfrm>
            <a:off x="457200" y="1676400"/>
            <a:ext cx="4264025" cy="2209800"/>
          </a:xfrm>
          <a:prstGeom prst="rect">
            <a:avLst/>
          </a:prstGeom>
          <a:noFill/>
          <a:ln w="9525">
            <a:noFill/>
          </a:ln>
        </p:spPr>
        <p:txBody>
          <a:bodyPr lIns="91440" tIns="45720" rIns="91440" bIns="45720" anchor="t" anchorCtr="0"/>
          <a:p>
            <a:pPr algn="just">
              <a:spcBef>
                <a:spcPct val="20000"/>
              </a:spcBef>
              <a:buFont typeface="Arial" panose="020B0604020202020204" pitchFamily="34" charset="0"/>
            </a:pPr>
            <a:r>
              <a:rPr lang="zh-CN" altLang="en-US" sz="1600" b="1" dirty="0" err="1">
                <a:solidFill>
                  <a:srgbClr val="D9D9D9"/>
                </a:solidFill>
                <a:latin typeface="Open Sans Condensed" panose="020B0806030504020204" charset="0"/>
              </a:rPr>
              <a:t>Eldredge, et al</a:t>
            </a:r>
            <a:r>
              <a:rPr lang="en-US" altLang="en-US" sz="1600" b="1" dirty="0">
                <a:solidFill>
                  <a:srgbClr val="D9D9D9"/>
                </a:solidFill>
                <a:latin typeface="Open Sans Condensed" panose="020B0806030504020204" charset="0"/>
              </a:rPr>
              <a:t>. </a:t>
            </a:r>
            <a:r>
              <a:rPr lang="zh-CN" altLang="en-US" sz="1600" b="1" dirty="0">
                <a:solidFill>
                  <a:srgbClr val="D9D9D9"/>
                </a:solidFill>
                <a:latin typeface="Open Sans Condensed" panose="020B0806030504020204" charset="0"/>
              </a:rPr>
              <a:t>20</a:t>
            </a:r>
            <a:r>
              <a:rPr lang="zh-CN" altLang="zh-CN" sz="1600" b="1" dirty="0">
                <a:solidFill>
                  <a:srgbClr val="D9D9D9"/>
                </a:solidFill>
                <a:latin typeface="Open Sans Condensed" panose="020B0806030504020204" charset="0"/>
              </a:rPr>
              <a:t>05</a:t>
            </a:r>
            <a:r>
              <a:rPr lang="zh-CN" altLang="en-US" sz="1600" b="1" dirty="0">
                <a:solidFill>
                  <a:srgbClr val="D9D9D9"/>
                </a:solidFill>
                <a:latin typeface="Open Sans Condensed" panose="020B0806030504020204" charset="0"/>
              </a:rPr>
              <a:t>. </a:t>
            </a:r>
            <a:r>
              <a:rPr lang="zh-CN" altLang="zh-CN" sz="1600" b="1" i="1" dirty="0">
                <a:solidFill>
                  <a:srgbClr val="D9D9D9"/>
                </a:solidFill>
                <a:latin typeface="Open Sans Condensed" panose="020B0806030504020204" charset="0"/>
              </a:rPr>
              <a:t>The dynamicsof evolutionary stasis. </a:t>
            </a:r>
            <a:r>
              <a:rPr lang="zh-CN" altLang="en-US" sz="1600" b="1" i="1" dirty="0">
                <a:solidFill>
                  <a:srgbClr val="D9D9D9"/>
                </a:solidFill>
                <a:latin typeface="Open Sans Condensed" panose="020B0806030504020204" charset="0"/>
              </a:rPr>
              <a:t>Paleobiology.</a:t>
            </a:r>
            <a:endParaRPr lang="zh-CN" altLang="en-US" sz="1600" b="1" i="1" dirty="0">
              <a:solidFill>
                <a:srgbClr val="D9D9D9"/>
              </a:solidFill>
              <a:latin typeface="Open Sans Condensed" panose="020B0806030504020204" charset="0"/>
            </a:endParaRPr>
          </a:p>
          <a:p>
            <a:pPr algn="just">
              <a:spcBef>
                <a:spcPct val="20000"/>
              </a:spcBef>
              <a:buFont typeface="Arial" panose="020B0604020202020204" pitchFamily="34" charset="0"/>
            </a:pPr>
            <a:endParaRPr lang="zh-CN" altLang="en-US" sz="1600" b="1" i="1" dirty="0">
              <a:solidFill>
                <a:srgbClr val="D9D9D9"/>
              </a:solidFill>
              <a:latin typeface="Open Sans Condensed" panose="020B0806030504020204" charset="0"/>
            </a:endParaRPr>
          </a:p>
          <a:p>
            <a:pPr algn="just">
              <a:spcBef>
                <a:spcPct val="20000"/>
              </a:spcBef>
              <a:buFont typeface="Arial" panose="020B0604020202020204" pitchFamily="34" charset="0"/>
            </a:pPr>
            <a:r>
              <a:rPr lang="en-US" altLang="en-US" sz="1600" b="1" dirty="0" err="1">
                <a:solidFill>
                  <a:srgbClr val="D9D9D9"/>
                </a:solidFill>
                <a:latin typeface="Open Sans Condensed" panose="020B0806030504020204" charset="0"/>
                <a:sym typeface="Arial" panose="020B0604020202020204" pitchFamily="34" charset="0"/>
              </a:rPr>
              <a:t>Bartoszek</a:t>
            </a:r>
            <a:r>
              <a:rPr lang="en-US" altLang="en-US" sz="1600" b="1" dirty="0">
                <a:solidFill>
                  <a:srgbClr val="D9D9D9"/>
                </a:solidFill>
                <a:latin typeface="Open Sans Condensed" panose="020B0806030504020204" charset="0"/>
                <a:sym typeface="Arial" panose="020B0604020202020204" pitchFamily="34" charset="0"/>
              </a:rPr>
              <a:t> et al. </a:t>
            </a:r>
            <a:r>
              <a:rPr lang="zh-CN" altLang="en-US" sz="1600" b="1" dirty="0">
                <a:solidFill>
                  <a:srgbClr val="D9D9D9"/>
                </a:solidFill>
                <a:latin typeface="Open Sans Condensed" panose="020B0806030504020204" charset="0"/>
                <a:sym typeface="Arial" panose="020B0604020202020204" pitchFamily="34" charset="0"/>
              </a:rPr>
              <a:t>2017. </a:t>
            </a:r>
            <a:r>
              <a:rPr lang="zh-CN" altLang="en-US" sz="1600" b="1" i="1" dirty="0">
                <a:solidFill>
                  <a:srgbClr val="D9D9D9"/>
                </a:solidFill>
                <a:latin typeface="Open Sans Condensed" panose="020B0806030504020204" charset="0"/>
                <a:sym typeface="Arial" panose="020B0604020202020204" pitchFamily="34" charset="0"/>
              </a:rPr>
              <a:t>Using the Ornstein-Uhlenbeck process to model the evolution of interacting populations</a:t>
            </a:r>
            <a:r>
              <a:rPr lang="en-US" altLang="en-US" sz="1600" b="1" i="1" dirty="0">
                <a:solidFill>
                  <a:srgbClr val="D9D9D9"/>
                </a:solidFill>
                <a:latin typeface="Open Sans Condensed" panose="020B0806030504020204" charset="0"/>
                <a:sym typeface="Arial" panose="020B0604020202020204" pitchFamily="34" charset="0"/>
              </a:rPr>
              <a:t>, </a:t>
            </a:r>
            <a:r>
              <a:rPr lang="zh-CN" altLang="en-US" sz="1600" b="1" dirty="0">
                <a:solidFill>
                  <a:srgbClr val="D9D9D9"/>
                </a:solidFill>
                <a:latin typeface="Open Sans Condensed" panose="020B0806030504020204" charset="0"/>
                <a:sym typeface="Arial" panose="020B0604020202020204" pitchFamily="34" charset="0"/>
              </a:rPr>
              <a:t>J. of Theoretical Biology</a:t>
            </a:r>
            <a:endParaRPr lang="zh-CN" altLang="en-US" sz="1600" b="1" dirty="0">
              <a:solidFill>
                <a:srgbClr val="D9D9D9"/>
              </a:solidFill>
              <a:latin typeface="Open Sans Condensed" panose="020B0806030504020204" charset="0"/>
            </a:endParaRPr>
          </a:p>
          <a:p>
            <a:pPr algn="just">
              <a:spcBef>
                <a:spcPct val="20000"/>
              </a:spcBef>
              <a:buFont typeface="Arial" panose="020B0604020202020204" pitchFamily="34" charset="0"/>
            </a:pPr>
            <a:endParaRPr lang="zh-CN" altLang="en-US" sz="1600" b="1" i="1" dirty="0">
              <a:solidFill>
                <a:srgbClr val="D9D9D9"/>
              </a:solidFill>
              <a:latin typeface="Open Sans Condensed" panose="020B0806030504020204" charset="0"/>
              <a:ea typeface="Open Sans Condensed" panose="020B080603050402020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Title 1"/>
          <p:cNvSpPr>
            <a:spLocks noGrp="1"/>
          </p:cNvSpPr>
          <p:nvPr>
            <p:ph type="title"/>
          </p:nvPr>
        </p:nvSpPr>
        <p:spPr/>
        <p:txBody>
          <a:bodyPr lIns="91440" tIns="45720" rIns="91440" bIns="45720" anchor="ctr" anchorCtr="0"/>
          <a:p>
            <a:pPr defTabSz="914400">
              <a:buNone/>
            </a:pPr>
            <a:endParaRPr lang="en-US" altLang="en-US" kern="1200">
              <a:ea typeface="+mj-ea"/>
              <a:cs typeface="Aharoni" pitchFamily="2" charset="-79"/>
            </a:endParaRPr>
          </a:p>
        </p:txBody>
      </p:sp>
      <p:pic>
        <p:nvPicPr>
          <p:cNvPr id="63490" name="Picture 2"/>
          <p:cNvPicPr>
            <a:picLocks noGrp="1" noChangeAspect="1"/>
          </p:cNvPicPr>
          <p:nvPr>
            <p:ph idx="1"/>
          </p:nvPr>
        </p:nvPicPr>
        <p:blipFill>
          <a:blip r:embed="rId1"/>
          <a:srcRect l="7413" t="9183" r="4247"/>
          <a:stretch>
            <a:fillRect/>
          </a:stretch>
        </p:blipFill>
        <p:spPr>
          <a:xfrm>
            <a:off x="152400" y="381000"/>
            <a:ext cx="6705600" cy="6378575"/>
          </a:xfrm>
        </p:spPr>
      </p:pic>
      <p:sp>
        <p:nvSpPr>
          <p:cNvPr id="63491" name="Text Box 3"/>
          <p:cNvSpPr txBox="1"/>
          <p:nvPr/>
        </p:nvSpPr>
        <p:spPr>
          <a:xfrm>
            <a:off x="6834188" y="2819400"/>
            <a:ext cx="2049462" cy="914400"/>
          </a:xfrm>
          <a:prstGeom prst="rect">
            <a:avLst/>
          </a:prstGeom>
          <a:noFill/>
          <a:ln w="9525">
            <a:noFill/>
          </a:ln>
        </p:spPr>
        <p:txBody>
          <a:bodyPr wrap="square" anchor="t" anchorCtr="0">
            <a:spAutoFit/>
          </a:bodyPr>
          <a:p>
            <a:r>
              <a:rPr lang="zh-CN" altLang="en-US">
                <a:solidFill>
                  <a:srgbClr val="FF0000"/>
                </a:solidFill>
                <a:latin typeface="Open Sans Condensed" panose="020B0806030504020204" charset="0"/>
              </a:rPr>
              <a:t>Species mean</a:t>
            </a:r>
            <a:r>
              <a:rPr lang="zh-CN" altLang="zh-CN">
                <a:solidFill>
                  <a:srgbClr val="FF0000"/>
                </a:solidFill>
                <a:latin typeface="Open Sans Condensed" panose="020B0806030504020204" charset="0"/>
              </a:rPr>
              <a:t>s = How we measure macroevolution</a:t>
            </a:r>
            <a:endParaRPr lang="zh-CN" altLang="zh-CN">
              <a:solidFill>
                <a:srgbClr val="FF0000"/>
              </a:solidFill>
              <a:latin typeface="Open Sans Condensed" panose="020B0806030504020204" charset="0"/>
              <a:ea typeface="Open Sans Condensed" panose="020B0806030504020204" charset="0"/>
            </a:endParaRPr>
          </a:p>
        </p:txBody>
      </p:sp>
      <p:sp>
        <p:nvSpPr>
          <p:cNvPr id="63492" name="Text Box 4"/>
          <p:cNvSpPr txBox="1"/>
          <p:nvPr/>
        </p:nvSpPr>
        <p:spPr>
          <a:xfrm>
            <a:off x="1982788" y="1674813"/>
            <a:ext cx="3281362" cy="914400"/>
          </a:xfrm>
          <a:prstGeom prst="rect">
            <a:avLst/>
          </a:prstGeom>
          <a:noFill/>
          <a:ln w="9525">
            <a:noFill/>
          </a:ln>
        </p:spPr>
        <p:txBody>
          <a:bodyPr wrap="square" anchor="t" anchorCtr="0">
            <a:spAutoFit/>
          </a:bodyPr>
          <a:p>
            <a:r>
              <a:rPr lang="zh-CN" altLang="en-US">
                <a:solidFill>
                  <a:srgbClr val="595959"/>
                </a:solidFill>
                <a:latin typeface="Open Sans Condensed" panose="020B0806030504020204" charset="0"/>
              </a:rPr>
              <a:t>Population means </a:t>
            </a:r>
            <a:r>
              <a:rPr lang="zh-CN" altLang="zh-CN">
                <a:solidFill>
                  <a:srgbClr val="595959"/>
                </a:solidFill>
                <a:latin typeface="Open Sans Condensed" panose="020B0806030504020204" charset="0"/>
              </a:rPr>
              <a:t>= </a:t>
            </a:r>
            <a:endParaRPr lang="zh-CN" altLang="zh-CN">
              <a:solidFill>
                <a:srgbClr val="595959"/>
              </a:solidFill>
              <a:latin typeface="Open Sans Condensed" panose="020B0806030504020204" charset="0"/>
            </a:endParaRPr>
          </a:p>
          <a:p>
            <a:r>
              <a:rPr lang="zh-CN" altLang="zh-CN">
                <a:solidFill>
                  <a:srgbClr val="595959"/>
                </a:solidFill>
                <a:latin typeface="Open Sans Condensed" panose="020B0806030504020204" charset="0"/>
              </a:rPr>
              <a:t>How we measure microevolution</a:t>
            </a:r>
            <a:endParaRPr lang="zh-CN" altLang="zh-CN">
              <a:solidFill>
                <a:srgbClr val="595959"/>
              </a:solidFill>
              <a:latin typeface="Open Sans Condensed" panose="020B0806030504020204" charset="0"/>
              <a:ea typeface="Open Sans Condensed" panose="020B080603050402020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Title 1"/>
          <p:cNvSpPr>
            <a:spLocks noGrp="1"/>
          </p:cNvSpPr>
          <p:nvPr>
            <p:ph type="title"/>
          </p:nvPr>
        </p:nvSpPr>
        <p:spPr/>
        <p:txBody>
          <a:bodyPr lIns="91440" tIns="45720" rIns="91440" bIns="45720" anchor="ctr" anchorCtr="0"/>
          <a:p>
            <a:pPr defTabSz="914400">
              <a:buNone/>
            </a:pPr>
            <a:r>
              <a:rPr lang="en-US" altLang="en-US" kern="1200" dirty="0">
                <a:ea typeface="+mj-ea"/>
                <a:cs typeface="Aharoni" pitchFamily="2" charset="-79"/>
              </a:rPr>
              <a:t>Intraspecific competition</a:t>
            </a:r>
            <a:endParaRPr lang="en-US" altLang="en-US" kern="1200" dirty="0">
              <a:ea typeface="+mj-ea"/>
              <a:cs typeface="Aharoni" pitchFamily="2" charset="-79"/>
            </a:endParaRPr>
          </a:p>
        </p:txBody>
      </p:sp>
      <p:pic>
        <p:nvPicPr>
          <p:cNvPr id="64514" name="Picture 2"/>
          <p:cNvPicPr>
            <a:picLocks noChangeAspect="1"/>
          </p:cNvPicPr>
          <p:nvPr/>
        </p:nvPicPr>
        <p:blipFill>
          <a:blip r:embed="rId1"/>
          <a:stretch>
            <a:fillRect/>
          </a:stretch>
        </p:blipFill>
        <p:spPr>
          <a:xfrm>
            <a:off x="0" y="3581400"/>
            <a:ext cx="9115425" cy="2416175"/>
          </a:xfrm>
          <a:prstGeom prst="rect">
            <a:avLst/>
          </a:prstGeom>
          <a:noFill/>
          <a:ln w="9525">
            <a:noFill/>
          </a:ln>
        </p:spPr>
      </p:pic>
      <p:sp>
        <p:nvSpPr>
          <p:cNvPr id="9" name="Content Placeholder 2"/>
          <p:cNvSpPr txBox="1"/>
          <p:nvPr/>
        </p:nvSpPr>
        <p:spPr>
          <a:xfrm>
            <a:off x="228600" y="1371600"/>
            <a:ext cx="8686800" cy="2209800"/>
          </a:xfrm>
          <a:prstGeom prst="rect">
            <a:avLst/>
          </a:prstGeom>
          <a:noFill/>
          <a:ln w="9525">
            <a:noFill/>
          </a:ln>
        </p:spPr>
        <p:txBody>
          <a:bodyPr lIns="91440" tIns="45720" rIns="91440" bIns="45720" anchor="t" anchorCtr="0"/>
          <a:p>
            <a:pPr>
              <a:spcBef>
                <a:spcPct val="20000"/>
              </a:spcBef>
              <a:buFont typeface="Arial" panose="020B0604020202020204" pitchFamily="34" charset="0"/>
            </a:pPr>
            <a:r>
              <a:rPr lang="en-US" altLang="en-US" sz="3200" b="1" dirty="0">
                <a:solidFill>
                  <a:srgbClr val="D9D9D9"/>
                </a:solidFill>
                <a:latin typeface="Open Sans Condensed" panose="020B0806030504020204" charset="0"/>
              </a:rPr>
              <a:t>Haller &amp; Hendry. 2014. </a:t>
            </a:r>
            <a:r>
              <a:rPr lang="en-US" altLang="en-US" sz="3200" b="1" i="1" dirty="0">
                <a:solidFill>
                  <a:srgbClr val="D9D9D9"/>
                </a:solidFill>
                <a:latin typeface="Open Sans Condensed" panose="020B0806030504020204" charset="0"/>
              </a:rPr>
              <a:t>Solving the paradox of stasis: Squashed stabilizing selection and the limits of detection, Evolution</a:t>
            </a:r>
            <a:endParaRPr lang="en-US" altLang="en-US" sz="3200" b="1" dirty="0">
              <a:solidFill>
                <a:srgbClr val="D9D9D9"/>
              </a:solidFill>
              <a:latin typeface="Open Sans Condensed" panose="020B0806030504020204" charset="0"/>
              <a:ea typeface="Open Sans Condensed" panose="020B0806030504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charRg st="0" end="124"/>
                                            </p:txEl>
                                          </p:spTgt>
                                        </p:tgtEl>
                                        <p:attrNameLst>
                                          <p:attrName>style.visibility</p:attrName>
                                        </p:attrNameLst>
                                      </p:cBhvr>
                                      <p:to>
                                        <p:strVal val="visible"/>
                                      </p:to>
                                    </p:set>
                                    <p:animEffect transition="in" filter="fade">
                                      <p:cBhvr>
                                        <p:cTn id="7" dur="500"/>
                                        <p:tgtEl>
                                          <p:spTgt spid="9">
                                            <p:txEl>
                                              <p:charRg st="0" end="1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Title 1"/>
          <p:cNvSpPr>
            <a:spLocks noGrp="1"/>
          </p:cNvSpPr>
          <p:nvPr>
            <p:ph type="title"/>
          </p:nvPr>
        </p:nvSpPr>
        <p:spPr/>
        <p:txBody>
          <a:bodyPr lIns="91440" tIns="45720" rIns="91440" bIns="45720" anchor="ctr" anchorCtr="0"/>
          <a:p>
            <a:pPr defTabSz="914400">
              <a:buNone/>
            </a:pPr>
            <a:r>
              <a:rPr lang="en-US" altLang="en-US" kern="1200" dirty="0">
                <a:ea typeface="+mj-ea"/>
                <a:cs typeface="Aharoni" pitchFamily="2" charset="-79"/>
              </a:rPr>
              <a:t>Temperature tracking</a:t>
            </a:r>
            <a:endParaRPr lang="en-US" altLang="en-US" kern="1200" dirty="0">
              <a:ea typeface="+mj-ea"/>
              <a:cs typeface="Aharoni" pitchFamily="2" charset="-79"/>
            </a:endParaRPr>
          </a:p>
        </p:txBody>
      </p:sp>
      <p:pic>
        <p:nvPicPr>
          <p:cNvPr id="65538" name="Content Placeholder 3"/>
          <p:cNvPicPr>
            <a:picLocks noGrp="1" noChangeAspect="1"/>
          </p:cNvPicPr>
          <p:nvPr>
            <p:ph idx="1"/>
          </p:nvPr>
        </p:nvPicPr>
        <p:blipFill>
          <a:blip r:embed="rId1"/>
          <a:stretch>
            <a:fillRect/>
          </a:stretch>
        </p:blipFill>
        <p:spPr>
          <a:xfrm>
            <a:off x="2895600" y="3136900"/>
            <a:ext cx="6248400" cy="3568700"/>
          </a:xfrm>
        </p:spPr>
      </p:pic>
      <p:sp>
        <p:nvSpPr>
          <p:cNvPr id="5" name="Content Placeholder 2"/>
          <p:cNvSpPr txBox="1"/>
          <p:nvPr/>
        </p:nvSpPr>
        <p:spPr>
          <a:xfrm>
            <a:off x="76200" y="1371600"/>
            <a:ext cx="8229600" cy="2209800"/>
          </a:xfrm>
          <a:prstGeom prst="rect">
            <a:avLst/>
          </a:prstGeom>
          <a:noFill/>
          <a:ln w="9525">
            <a:noFill/>
          </a:ln>
        </p:spPr>
        <p:txBody>
          <a:bodyPr lIns="91440" tIns="45720" rIns="91440" bIns="45720" anchor="t" anchorCtr="0"/>
          <a:p>
            <a:pPr>
              <a:spcBef>
                <a:spcPct val="20000"/>
              </a:spcBef>
              <a:buFont typeface="Arial" panose="020B0604020202020204" pitchFamily="34" charset="0"/>
            </a:pPr>
            <a:r>
              <a:rPr lang="en-US" altLang="en-US" sz="3200" b="1" dirty="0">
                <a:solidFill>
                  <a:srgbClr val="D9D9D9"/>
                </a:solidFill>
                <a:latin typeface="Open Sans Condensed" panose="020B0806030504020204" charset="0"/>
              </a:rPr>
              <a:t>Hunt et al. 2015. </a:t>
            </a:r>
            <a:r>
              <a:rPr lang="en-US" altLang="en-US" sz="3200" b="1" i="1" dirty="0">
                <a:solidFill>
                  <a:srgbClr val="D9D9D9"/>
                </a:solidFill>
                <a:latin typeface="Open Sans Condensed" panose="020B0806030504020204" charset="0"/>
              </a:rPr>
              <a:t>Simple </a:t>
            </a:r>
            <a:r>
              <a:rPr lang="en-US" altLang="en-US" sz="3200" b="1" i="1" dirty="0" err="1">
                <a:solidFill>
                  <a:srgbClr val="D9D9D9"/>
                </a:solidFill>
                <a:latin typeface="Open Sans Condensed" panose="020B0806030504020204" charset="0"/>
              </a:rPr>
              <a:t>vs</a:t>
            </a:r>
            <a:r>
              <a:rPr lang="en-US" altLang="en-US" sz="3200" b="1" i="1" dirty="0">
                <a:solidFill>
                  <a:srgbClr val="D9D9D9"/>
                </a:solidFill>
                <a:latin typeface="Open Sans Condensed" panose="020B0806030504020204" charset="0"/>
              </a:rPr>
              <a:t> complex models of trait evolution and stasis as a response to environmental change, PNAS</a:t>
            </a:r>
            <a:endParaRPr lang="en-US" altLang="en-US" sz="3200" b="1" dirty="0">
              <a:solidFill>
                <a:srgbClr val="D9D9D9"/>
              </a:solidFill>
              <a:latin typeface="Open Sans Condensed" panose="020B0806030504020204" charset="0"/>
              <a:ea typeface="Open Sans Condensed" panose="020B0806030504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charRg st="0" end="117"/>
                                            </p:txEl>
                                          </p:spTgt>
                                        </p:tgtEl>
                                        <p:attrNameLst>
                                          <p:attrName>style.visibility</p:attrName>
                                        </p:attrNameLst>
                                      </p:cBhvr>
                                      <p:to>
                                        <p:strVal val="visible"/>
                                      </p:to>
                                    </p:set>
                                    <p:animEffect transition="in" filter="fade">
                                      <p:cBhvr>
                                        <p:cTn id="7" dur="500"/>
                                        <p:tgtEl>
                                          <p:spTgt spid="5">
                                            <p:txEl>
                                              <p:charRg st="0" end="1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Title 1"/>
          <p:cNvSpPr>
            <a:spLocks noGrp="1"/>
          </p:cNvSpPr>
          <p:nvPr>
            <p:ph type="title"/>
          </p:nvPr>
        </p:nvSpPr>
        <p:spPr/>
        <p:txBody>
          <a:bodyPr lIns="91440" tIns="45720" rIns="91440" bIns="45720" anchor="ctr" anchorCtr="0"/>
          <a:p>
            <a:pPr defTabSz="914400">
              <a:buNone/>
            </a:pPr>
            <a:endParaRPr lang="en-US" altLang="en-US" kern="1200">
              <a:ea typeface="+mj-ea"/>
              <a:cs typeface="Aharoni" pitchFamily="2" charset="-79"/>
            </a:endParaRPr>
          </a:p>
        </p:txBody>
      </p:sp>
      <p:sp>
        <p:nvSpPr>
          <p:cNvPr id="66562" name="Content Placeholder 2"/>
          <p:cNvSpPr>
            <a:spLocks noGrp="1"/>
          </p:cNvSpPr>
          <p:nvPr>
            <p:ph idx="1"/>
          </p:nvPr>
        </p:nvSpPr>
        <p:spPr/>
        <p:txBody>
          <a:bodyPr lIns="91440" tIns="45720" rIns="91440" bIns="45720" anchor="t" anchorCtr="0"/>
          <a:p>
            <a:pPr defTabSz="914400"/>
            <a:endParaRPr lang="en-US" altLang="en-US" kern="1200">
              <a:cs typeface="+mn-cs"/>
            </a:endParaRPr>
          </a:p>
        </p:txBody>
      </p:sp>
      <p:pic>
        <p:nvPicPr>
          <p:cNvPr id="66563" name="Picture 2"/>
          <p:cNvPicPr>
            <a:picLocks noChangeAspect="1"/>
          </p:cNvPicPr>
          <p:nvPr/>
        </p:nvPicPr>
        <p:blipFill>
          <a:blip r:embed="rId1"/>
          <a:stretch>
            <a:fillRect/>
          </a:stretch>
        </p:blipFill>
        <p:spPr>
          <a:xfrm>
            <a:off x="609600" y="0"/>
            <a:ext cx="8001000" cy="6896100"/>
          </a:xfrm>
          <a:prstGeom prst="rect">
            <a:avLst/>
          </a:prstGeom>
          <a:noFill/>
          <a:ln w="9525">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Randomly fluctuating selection</a:t>
            </a:r>
            <a:endParaRPr lang="en-US"/>
          </a:p>
        </p:txBody>
      </p:sp>
      <p:pic>
        <p:nvPicPr>
          <p:cNvPr id="4" name="Picture 3"/>
          <p:cNvPicPr>
            <a:picLocks noChangeAspect="1"/>
          </p:cNvPicPr>
          <p:nvPr/>
        </p:nvPicPr>
        <p:blipFill>
          <a:blip r:embed="rId1"/>
          <a:stretch>
            <a:fillRect/>
          </a:stretch>
        </p:blipFill>
        <p:spPr>
          <a:xfrm>
            <a:off x="304800" y="1295400"/>
            <a:ext cx="7084060" cy="3112770"/>
          </a:xfrm>
          <a:prstGeom prst="rect">
            <a:avLst/>
          </a:prstGeom>
        </p:spPr>
      </p:pic>
      <p:pic>
        <p:nvPicPr>
          <p:cNvPr id="5" name="Picture 4"/>
          <p:cNvPicPr>
            <a:picLocks noChangeAspect="1"/>
          </p:cNvPicPr>
          <p:nvPr/>
        </p:nvPicPr>
        <p:blipFill>
          <a:blip r:embed="rId2"/>
          <a:stretch>
            <a:fillRect/>
          </a:stretch>
        </p:blipFill>
        <p:spPr>
          <a:xfrm>
            <a:off x="228600" y="4800600"/>
            <a:ext cx="5488305" cy="1962785"/>
          </a:xfrm>
          <a:prstGeom prst="rect">
            <a:avLst/>
          </a:prstGeom>
        </p:spPr>
      </p:pic>
      <p:sp>
        <p:nvSpPr>
          <p:cNvPr id="6" name="Text Box 5"/>
          <p:cNvSpPr txBox="1"/>
          <p:nvPr/>
        </p:nvSpPr>
        <p:spPr>
          <a:xfrm>
            <a:off x="6781800" y="4876800"/>
            <a:ext cx="2243455" cy="1168400"/>
          </a:xfrm>
          <a:prstGeom prst="rect">
            <a:avLst/>
          </a:prstGeom>
          <a:noFill/>
        </p:spPr>
        <p:txBody>
          <a:bodyPr wrap="none" rtlCol="0">
            <a:spAutoFit/>
          </a:bodyPr>
          <a:p>
            <a:pPr algn="l"/>
            <a:r>
              <a:rPr lang="en-US" sz="1400">
                <a:solidFill>
                  <a:schemeClr val="bg1">
                    <a:lumMod val="85000"/>
                  </a:schemeClr>
                </a:solidFill>
                <a:latin typeface="Open Sans Condensed" panose="020B0806030504020204" charset="0"/>
                <a:cs typeface="Open Sans Condensed" panose="020B0806030504020204" charset="0"/>
              </a:rPr>
              <a:t>Holstad et al. 2024</a:t>
            </a:r>
            <a:endParaRPr lang="en-US" sz="1400">
              <a:solidFill>
                <a:schemeClr val="bg1">
                  <a:lumMod val="85000"/>
                </a:schemeClr>
              </a:solidFill>
              <a:latin typeface="Open Sans Condensed" panose="020B0806030504020204" charset="0"/>
              <a:cs typeface="Open Sans Condensed" panose="020B0806030504020204" charset="0"/>
            </a:endParaRPr>
          </a:p>
          <a:p>
            <a:pPr algn="l"/>
            <a:r>
              <a:rPr lang="en-US" sz="1400">
                <a:solidFill>
                  <a:schemeClr val="bg1">
                    <a:lumMod val="85000"/>
                  </a:schemeClr>
                </a:solidFill>
                <a:latin typeface="Open Sans Condensed" panose="020B0806030504020204" charset="0"/>
                <a:cs typeface="Open Sans Condensed" panose="020B0806030504020204" charset="0"/>
              </a:rPr>
              <a:t>Evolvability predicts </a:t>
            </a:r>
            <a:endParaRPr lang="en-US" sz="1400">
              <a:solidFill>
                <a:schemeClr val="bg1">
                  <a:lumMod val="85000"/>
                </a:schemeClr>
              </a:solidFill>
              <a:latin typeface="Open Sans Condensed" panose="020B0806030504020204" charset="0"/>
              <a:cs typeface="Open Sans Condensed" panose="020B0806030504020204" charset="0"/>
            </a:endParaRPr>
          </a:p>
          <a:p>
            <a:pPr algn="l"/>
            <a:r>
              <a:rPr lang="en-US" sz="1400">
                <a:solidFill>
                  <a:schemeClr val="bg1">
                    <a:lumMod val="85000"/>
                  </a:schemeClr>
                </a:solidFill>
                <a:latin typeface="Open Sans Condensed" panose="020B0806030504020204" charset="0"/>
                <a:cs typeface="Open Sans Condensed" panose="020B0806030504020204" charset="0"/>
              </a:rPr>
              <a:t>macroevolution under </a:t>
            </a:r>
            <a:endParaRPr lang="en-US" sz="1400">
              <a:solidFill>
                <a:schemeClr val="bg1">
                  <a:lumMod val="85000"/>
                </a:schemeClr>
              </a:solidFill>
              <a:latin typeface="Open Sans Condensed" panose="020B0806030504020204" charset="0"/>
              <a:cs typeface="Open Sans Condensed" panose="020B0806030504020204" charset="0"/>
            </a:endParaRPr>
          </a:p>
          <a:p>
            <a:pPr algn="l"/>
            <a:r>
              <a:rPr lang="en-US" sz="1400">
                <a:solidFill>
                  <a:schemeClr val="bg1">
                    <a:lumMod val="85000"/>
                  </a:schemeClr>
                </a:solidFill>
                <a:latin typeface="Open Sans Condensed" panose="020B0806030504020204" charset="0"/>
                <a:cs typeface="Open Sans Condensed" panose="020B0806030504020204" charset="0"/>
              </a:rPr>
              <a:t>fluctuating selection. Science.</a:t>
            </a:r>
            <a:endParaRPr lang="en-US" sz="1400">
              <a:solidFill>
                <a:schemeClr val="bg1">
                  <a:lumMod val="85000"/>
                </a:schemeClr>
              </a:solidFill>
              <a:latin typeface="Open Sans Condensed" panose="020B0806030504020204" charset="0"/>
              <a:cs typeface="Open Sans Condensed" panose="020B0806030504020204" charset="0"/>
            </a:endParaRPr>
          </a:p>
          <a:p>
            <a:pPr algn="l"/>
            <a:endParaRPr lang="en-US" sz="1400">
              <a:solidFill>
                <a:schemeClr val="bg1">
                  <a:lumMod val="85000"/>
                </a:schemeClr>
              </a:solidFill>
              <a:latin typeface="Open Sans Condensed" panose="020B0806030504020204" charset="0"/>
              <a:cs typeface="Open Sans Condensed" panose="020B080603050402020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Title 1"/>
          <p:cNvSpPr>
            <a:spLocks noGrp="1"/>
          </p:cNvSpPr>
          <p:nvPr/>
        </p:nvSpPr>
        <p:spPr>
          <a:xfrm>
            <a:off x="231775" y="2714625"/>
            <a:ext cx="8680450" cy="1143000"/>
          </a:xfrm>
          <a:prstGeom prst="rect">
            <a:avLst/>
          </a:prstGeom>
          <a:noFill/>
          <a:ln w="9525">
            <a:noFill/>
          </a:ln>
        </p:spPr>
        <p:txBody>
          <a:bodyPr lIns="91440" tIns="45720" rIns="91440" bIns="45720" anchor="ctr" anchorCtr="0"/>
          <a:p>
            <a:pPr algn="ctr"/>
            <a:r>
              <a:rPr lang="en-US" altLang="en-US" sz="4400" b="1" dirty="0">
                <a:solidFill>
                  <a:srgbClr val="91C7A9"/>
                </a:solidFill>
                <a:latin typeface="Open Sans Condensed" panose="020B0806030504020204" charset="0"/>
              </a:rPr>
              <a:t>Multivariate genetic constraints?</a:t>
            </a:r>
            <a:endParaRPr lang="en-US" altLang="en-US" sz="4400" b="1" dirty="0">
              <a:solidFill>
                <a:srgbClr val="91C7A9"/>
              </a:solidFill>
              <a:latin typeface="Open Sans Condensed" panose="020B0806030504020204" charset="0"/>
            </a:endParaRPr>
          </a:p>
          <a:p>
            <a:pPr algn="ctr"/>
            <a:endParaRPr lang="en-US" altLang="en-US" sz="4400" dirty="0">
              <a:solidFill>
                <a:srgbClr val="91C7A9"/>
              </a:solidFill>
              <a:latin typeface="Open Sans Condensed" panose="020B0806030504020204" charset="0"/>
            </a:endParaRPr>
          </a:p>
          <a:p>
            <a:pPr algn="ctr"/>
            <a:r>
              <a:rPr lang="en-US" altLang="en-US" sz="4400" b="1" dirty="0">
                <a:solidFill>
                  <a:srgbClr val="D9D9D9"/>
                </a:solidFill>
                <a:latin typeface="Open Sans Condensed" panose="020B0806030504020204" charset="0"/>
              </a:rPr>
              <a:t>(See paradox of predicatibility lecture by Fabio)</a:t>
            </a:r>
            <a:endParaRPr lang="en-US" altLang="en-US" sz="4400" b="1" dirty="0">
              <a:solidFill>
                <a:srgbClr val="D9D9D9"/>
              </a:solidFill>
              <a:latin typeface="Open Sans Condensed" panose="020B080603050402020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Title 1"/>
          <p:cNvSpPr>
            <a:spLocks noGrp="1"/>
          </p:cNvSpPr>
          <p:nvPr>
            <p:ph type="title"/>
          </p:nvPr>
        </p:nvSpPr>
        <p:spPr/>
        <p:txBody>
          <a:bodyPr lIns="91440" tIns="45720" rIns="91440" bIns="45720" anchor="ctr" anchorCtr="0"/>
          <a:p>
            <a:pPr defTabSz="914400">
              <a:buNone/>
            </a:pPr>
            <a:endParaRPr lang="en-US" altLang="zh-CN" kern="1200">
              <a:ea typeface="+mj-ea"/>
              <a:cs typeface="Aharoni" pitchFamily="2" charset="-79"/>
            </a:endParaRPr>
          </a:p>
        </p:txBody>
      </p:sp>
      <p:pic>
        <p:nvPicPr>
          <p:cNvPr id="71682" name="Content Placeholder 3"/>
          <p:cNvPicPr>
            <a:picLocks noGrp="1" noChangeAspect="1"/>
          </p:cNvPicPr>
          <p:nvPr>
            <p:ph idx="1"/>
          </p:nvPr>
        </p:nvPicPr>
        <p:blipFill>
          <a:blip r:embed="rId1"/>
          <a:srcRect r="49565" b="2444"/>
          <a:stretch>
            <a:fillRect/>
          </a:stretch>
        </p:blipFill>
        <p:spPr>
          <a:xfrm>
            <a:off x="746125" y="-30162"/>
            <a:ext cx="7394575" cy="6880225"/>
          </a:xfrm>
        </p:spPr>
      </p:pic>
      <p:pic>
        <p:nvPicPr>
          <p:cNvPr id="6" name="Picture 5"/>
          <p:cNvPicPr>
            <a:picLocks noChangeAspect="1"/>
          </p:cNvPicPr>
          <p:nvPr/>
        </p:nvPicPr>
        <p:blipFill>
          <a:blip r:embed="rId2"/>
          <a:stretch>
            <a:fillRect/>
          </a:stretch>
        </p:blipFill>
        <p:spPr>
          <a:xfrm>
            <a:off x="6254750" y="3340100"/>
            <a:ext cx="1497013" cy="20605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09" name="Picture 3"/>
          <p:cNvPicPr>
            <a:picLocks noChangeAspect="1"/>
          </p:cNvPicPr>
          <p:nvPr/>
        </p:nvPicPr>
        <p:blipFill>
          <a:blip r:embed="rId1"/>
          <a:stretch>
            <a:fillRect/>
          </a:stretch>
        </p:blipFill>
        <p:spPr>
          <a:xfrm>
            <a:off x="-152400" y="-304800"/>
            <a:ext cx="9372600" cy="7423150"/>
          </a:xfrm>
          <a:prstGeom prst="rect">
            <a:avLst/>
          </a:prstGeom>
          <a:noFill/>
          <a:ln w="9525">
            <a:noFill/>
          </a:ln>
        </p:spPr>
      </p:pic>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Title 1"/>
          <p:cNvSpPr>
            <a:spLocks noGrp="1"/>
          </p:cNvSpPr>
          <p:nvPr>
            <p:ph type="title"/>
          </p:nvPr>
        </p:nvSpPr>
        <p:spPr>
          <a:xfrm>
            <a:off x="457200" y="268288"/>
            <a:ext cx="8229600" cy="1143000"/>
          </a:xfrm>
        </p:spPr>
        <p:txBody>
          <a:bodyPr lIns="91440" tIns="45720" rIns="91440" bIns="45720" anchor="ctr" anchorCtr="0"/>
          <a:p>
            <a:pPr defTabSz="914400">
              <a:buNone/>
            </a:pPr>
            <a:endParaRPr lang="en-US" altLang="zh-CN" kern="1200">
              <a:ea typeface="+mj-ea"/>
              <a:cs typeface="Aharoni" pitchFamily="2" charset="-79"/>
            </a:endParaRPr>
          </a:p>
        </p:txBody>
      </p:sp>
      <p:pic>
        <p:nvPicPr>
          <p:cNvPr id="72706" name="Content Placeholder 3"/>
          <p:cNvPicPr>
            <a:picLocks noChangeAspect="1"/>
          </p:cNvPicPr>
          <p:nvPr/>
        </p:nvPicPr>
        <p:blipFill>
          <a:blip r:embed="rId1"/>
          <a:srcRect l="49544" b="2444"/>
          <a:stretch>
            <a:fillRect/>
          </a:stretch>
        </p:blipFill>
        <p:spPr>
          <a:xfrm>
            <a:off x="760413" y="-9525"/>
            <a:ext cx="7391400" cy="6875463"/>
          </a:xfrm>
          <a:prstGeom prst="rect">
            <a:avLst/>
          </a:prstGeom>
          <a:noFill/>
          <a:ln w="9525">
            <a:noFill/>
          </a:ln>
        </p:spPr>
      </p:pic>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5872163" y="3817938"/>
            <a:ext cx="1497012" cy="20605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Title 1"/>
          <p:cNvSpPr>
            <a:spLocks noGrp="1"/>
          </p:cNvSpPr>
          <p:nvPr>
            <p:ph type="title"/>
          </p:nvPr>
        </p:nvSpPr>
        <p:spPr/>
        <p:txBody>
          <a:bodyPr lIns="91440" tIns="45720" rIns="91440" bIns="45720" anchor="ctr" anchorCtr="0"/>
          <a:p>
            <a:pPr defTabSz="914400">
              <a:buNone/>
            </a:pPr>
            <a:endParaRPr lang="en-US" altLang="zh-CN" kern="1200">
              <a:ea typeface="+mj-ea"/>
              <a:cs typeface="Aharoni" pitchFamily="2" charset="-79"/>
            </a:endParaRPr>
          </a:p>
        </p:txBody>
      </p:sp>
      <p:pic>
        <p:nvPicPr>
          <p:cNvPr id="73730" name="Content Placeholder 3"/>
          <p:cNvPicPr>
            <a:picLocks noGrp="1" noChangeAspect="1"/>
          </p:cNvPicPr>
          <p:nvPr>
            <p:ph idx="1"/>
          </p:nvPr>
        </p:nvPicPr>
        <p:blipFill>
          <a:blip r:embed="rId1"/>
          <a:srcRect r="49992"/>
          <a:stretch>
            <a:fillRect/>
          </a:stretch>
        </p:blipFill>
        <p:spPr>
          <a:xfrm>
            <a:off x="838200" y="-6350"/>
            <a:ext cx="7391400" cy="6881813"/>
          </a:xfrm>
        </p:spPr>
      </p:pic>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856413" y="4511675"/>
            <a:ext cx="1497012" cy="205898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Title 1"/>
          <p:cNvSpPr>
            <a:spLocks noGrp="1"/>
          </p:cNvSpPr>
          <p:nvPr>
            <p:ph type="title"/>
          </p:nvPr>
        </p:nvSpPr>
        <p:spPr/>
        <p:txBody>
          <a:bodyPr lIns="91440" tIns="45720" rIns="91440" bIns="45720" anchor="ctr" anchorCtr="0"/>
          <a:p>
            <a:pPr defTabSz="914400">
              <a:buNone/>
            </a:pPr>
            <a:endParaRPr lang="en-US" altLang="zh-CN" kern="1200">
              <a:ea typeface="+mj-ea"/>
              <a:cs typeface="Aharoni" pitchFamily="2" charset="-79"/>
            </a:endParaRPr>
          </a:p>
        </p:txBody>
      </p:sp>
      <p:pic>
        <p:nvPicPr>
          <p:cNvPr id="74754" name="Content Placeholder 3"/>
          <p:cNvPicPr>
            <a:picLocks noGrp="1" noChangeAspect="1"/>
          </p:cNvPicPr>
          <p:nvPr>
            <p:ph idx="1"/>
          </p:nvPr>
        </p:nvPicPr>
        <p:blipFill>
          <a:blip r:embed="rId1"/>
          <a:stretch>
            <a:fillRect/>
          </a:stretch>
        </p:blipFill>
        <p:spPr>
          <a:xfrm>
            <a:off x="-9525" y="-19050"/>
            <a:ext cx="9163050" cy="4264025"/>
          </a:xfrm>
        </p:spPr>
      </p:pic>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8208963" y="538163"/>
            <a:ext cx="709612" cy="974725"/>
          </a:xfrm>
          <a:prstGeom prst="rect">
            <a:avLst/>
          </a:prstGeom>
          <a:noFill/>
          <a:ln w="9525">
            <a:noFill/>
          </a:ln>
        </p:spPr>
      </p:pic>
      <p:pic>
        <p:nvPicPr>
          <p:cNvPr id="3" name="Picture 2"/>
          <p:cNvPicPr>
            <a:picLocks noChangeAspect="1"/>
          </p:cNvPicPr>
          <p:nvPr/>
        </p:nvPicPr>
        <p:blipFill>
          <a:blip r:embed="rId3"/>
          <a:stretch>
            <a:fillRect/>
          </a:stretch>
        </p:blipFill>
        <p:spPr>
          <a:xfrm>
            <a:off x="563563" y="4244975"/>
            <a:ext cx="3984625" cy="2649538"/>
          </a:xfrm>
          <a:prstGeom prst="rect">
            <a:avLst/>
          </a:prstGeom>
          <a:noFill/>
          <a:ln w="9525">
            <a:noFill/>
          </a:ln>
        </p:spPr>
      </p:pic>
      <p:pic>
        <p:nvPicPr>
          <p:cNvPr id="5" name="Picture 4" descr="not-vortex-small"/>
          <p:cNvPicPr>
            <a:picLocks noChangeAspect="1"/>
          </p:cNvPicPr>
          <p:nvPr/>
        </p:nvPicPr>
        <p:blipFill>
          <a:blip r:embed="rId4"/>
          <a:stretch>
            <a:fillRect/>
          </a:stretch>
        </p:blipFill>
        <p:spPr>
          <a:xfrm>
            <a:off x="4579938" y="4244975"/>
            <a:ext cx="4573587" cy="25733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457200" y="1881505"/>
            <a:ext cx="8229600" cy="39624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5" name="Picture 4" descr="http://upload.wikimedia.org/wikipedia/commons/archive/a/a9/20080818135725!Blind_men_and_elephant2.jpg"/>
          <p:cNvPicPr>
            <a:picLocks noChangeAspect="1"/>
          </p:cNvPicPr>
          <p:nvPr/>
        </p:nvPicPr>
        <p:blipFill>
          <a:blip r:embed="rId1"/>
          <a:stretch>
            <a:fillRect/>
          </a:stretch>
        </p:blipFill>
        <p:spPr>
          <a:xfrm>
            <a:off x="-30162" y="0"/>
            <a:ext cx="9144000" cy="6858000"/>
          </a:xfrm>
          <a:prstGeom prst="rect">
            <a:avLst/>
          </a:prstGeom>
          <a:noFill/>
          <a:ln w="9525">
            <a:noFill/>
          </a:ln>
        </p:spPr>
      </p:pic>
      <p:sp>
        <p:nvSpPr>
          <p:cNvPr id="9" name="Rectangle 8"/>
          <p:cNvSpPr/>
          <p:nvPr/>
        </p:nvSpPr>
        <p:spPr>
          <a:xfrm>
            <a:off x="1524000" y="282714"/>
            <a:ext cx="6184900" cy="701040"/>
          </a:xfrm>
          <a:prstGeom prst="rect">
            <a:avLst/>
          </a:prstGeom>
          <a:noFill/>
        </p:spPr>
        <p:txBody>
          <a:bodyPr wrap="none">
            <a:spAutoFit/>
          </a:bodyPr>
          <a:lstStyle/>
          <a:p>
            <a:pPr fontAlgn="auto">
              <a:spcBef>
                <a:spcPts val="0"/>
              </a:spcBef>
              <a:spcAft>
                <a:spcPts val="0"/>
              </a:spcAft>
              <a:defRPr/>
            </a:pPr>
            <a:r>
              <a:rPr lang="en-US" sz="4000" b="1" strike="noStrike" noProof="1" dirty="0">
                <a:ln w="12700">
                  <a:solidFill>
                    <a:schemeClr val="bg1"/>
                  </a:solidFill>
                  <a:prstDash val="solid"/>
                </a:ln>
                <a:solidFill>
                  <a:schemeClr val="bg2">
                    <a:tint val="85000"/>
                    <a:satMod val="155000"/>
                  </a:schemeClr>
                </a:solidFill>
                <a:effectLst>
                  <a:glow rad="101600">
                    <a:schemeClr val="tx1">
                      <a:alpha val="40000"/>
                    </a:schemeClr>
                  </a:glow>
                  <a:outerShdw blurRad="114300" dist="38100" dir="1800000" algn="tl" rotWithShape="0">
                    <a:srgbClr val="000000">
                      <a:alpha val="40000"/>
                    </a:srgbClr>
                  </a:outerShdw>
                </a:effectLst>
                <a:latin typeface="Open Sans Condensed" panose="020B0806030504020204" charset="0"/>
                <a:ea typeface="Open Sans Condensed" panose="020B0806030504020204" charset="0"/>
                <a:cs typeface="Aharoni" pitchFamily="2" charset="-79"/>
              </a:rPr>
              <a:t>The Elephant in the </a:t>
            </a:r>
            <a:r>
              <a:rPr lang="en-US" sz="4000" b="1" strike="noStrike" noProof="1" dirty="0" smtClean="0">
                <a:ln w="12700">
                  <a:solidFill>
                    <a:schemeClr val="bg1"/>
                  </a:solidFill>
                  <a:prstDash val="solid"/>
                </a:ln>
                <a:solidFill>
                  <a:schemeClr val="bg2">
                    <a:tint val="85000"/>
                    <a:satMod val="155000"/>
                  </a:schemeClr>
                </a:solidFill>
                <a:effectLst>
                  <a:glow rad="101600">
                    <a:schemeClr val="tx1">
                      <a:alpha val="40000"/>
                    </a:schemeClr>
                  </a:glow>
                  <a:outerShdw blurRad="114300" dist="38100" dir="1800000" algn="tl" rotWithShape="0">
                    <a:srgbClr val="000000">
                      <a:alpha val="40000"/>
                    </a:srgbClr>
                  </a:outerShdw>
                </a:effectLst>
                <a:latin typeface="Open Sans Condensed" panose="020B0806030504020204" charset="0"/>
                <a:ea typeface="Open Sans Condensed" panose="020B0806030504020204" charset="0"/>
                <a:cs typeface="Aharoni" pitchFamily="2" charset="-79"/>
              </a:rPr>
              <a:t>Dark</a:t>
            </a:r>
            <a:endParaRPr lang="en-US" sz="2800" b="1" strike="noStrike" noProof="1" dirty="0">
              <a:ln w="12700">
                <a:solidFill>
                  <a:schemeClr val="bg1"/>
                </a:solidFill>
                <a:prstDash val="solid"/>
              </a:ln>
              <a:solidFill>
                <a:schemeClr val="bg2">
                  <a:tint val="85000"/>
                  <a:satMod val="155000"/>
                </a:schemeClr>
              </a:solidFill>
              <a:effectLst>
                <a:glow rad="101600">
                  <a:schemeClr val="tx1">
                    <a:alpha val="40000"/>
                  </a:schemeClr>
                </a:glow>
                <a:outerShdw blurRad="114300" dist="38100" dir="1800000" algn="tl" rotWithShape="0">
                  <a:srgbClr val="000000">
                    <a:alpha val="40000"/>
                  </a:srgbClr>
                </a:outerShdw>
              </a:effectLst>
              <a:latin typeface="Open Sans Condensed" panose="020B0806030504020204" charset="0"/>
              <a:ea typeface="Open Sans Condensed" panose="020B0806030504020204" charset="0"/>
              <a:cs typeface="Aharoni" pitchFamily="2" charset="-79"/>
            </a:endParaRPr>
          </a:p>
        </p:txBody>
      </p:sp>
      <p:sp>
        <p:nvSpPr>
          <p:cNvPr id="2" name="Rectangle 1"/>
          <p:cNvSpPr/>
          <p:nvPr/>
        </p:nvSpPr>
        <p:spPr>
          <a:xfrm>
            <a:off x="1981200" y="2895620"/>
            <a:ext cx="5334000" cy="3870960"/>
          </a:xfrm>
          <a:prstGeom prst="rect">
            <a:avLst/>
          </a:prstGeom>
        </p:spPr>
        <p:txBody>
          <a:bodyPr wrap="square">
            <a:spAutoFit/>
          </a:bodyPr>
          <a:lstStyle/>
          <a:p>
            <a:pPr algn="ctr" fontAlgn="auto"/>
            <a:r>
              <a:rPr lang="en-US" sz="2800" b="1" i="1" strike="noStrike" noProof="1" dirty="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cs typeface="+mn-cs"/>
              </a:rPr>
              <a:t>Each of us touches one place</a:t>
            </a:r>
            <a:endParaRPr lang="en-US" sz="2800" b="1" i="1" strike="noStrike" noProof="1" dirty="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endParaRPr>
          </a:p>
          <a:p>
            <a:pPr algn="ctr" fontAlgn="auto"/>
            <a:r>
              <a:rPr lang="en-US" sz="2800" b="1" i="1" strike="noStrike" noProof="1" dirty="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cs typeface="+mn-cs"/>
              </a:rPr>
              <a:t>And understands the whole in that way</a:t>
            </a:r>
            <a:r>
              <a:rPr lang="en-US" sz="2800" b="1" i="1" strike="noStrike" noProof="1" dirty="0" smtClean="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cs typeface="+mn-cs"/>
              </a:rPr>
              <a:t>.</a:t>
            </a:r>
            <a:endParaRPr lang="en-US" sz="2800" b="1" i="1" strike="noStrike" noProof="1" dirty="0" smtClean="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endParaRPr>
          </a:p>
          <a:p>
            <a:pPr algn="ctr" fontAlgn="auto"/>
            <a:r>
              <a:rPr lang="en-US" sz="2800" b="1" i="1" strike="noStrike" noProof="1" dirty="0" smtClean="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cs typeface="+mn-cs"/>
              </a:rPr>
              <a:t>…</a:t>
            </a:r>
            <a:endParaRPr lang="en-US" sz="2800" b="1" i="1" strike="noStrike" noProof="1" dirty="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endParaRPr>
          </a:p>
          <a:p>
            <a:pPr algn="ctr" fontAlgn="auto"/>
            <a:r>
              <a:rPr lang="en-US" sz="2800" b="1" i="1" strike="noStrike" noProof="1" dirty="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cs typeface="+mn-cs"/>
              </a:rPr>
              <a:t>If each of us held a candle there,</a:t>
            </a:r>
            <a:endParaRPr lang="en-US" sz="2800" b="1" i="1" strike="noStrike" noProof="1" dirty="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endParaRPr>
          </a:p>
          <a:p>
            <a:pPr algn="ctr" fontAlgn="auto"/>
            <a:r>
              <a:rPr lang="en-US" sz="2800" b="1" i="1" strike="noStrike" noProof="1" dirty="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cs typeface="+mn-cs"/>
              </a:rPr>
              <a:t>And if we went in together,</a:t>
            </a:r>
            <a:endParaRPr lang="en-US" sz="2800" b="1" i="1" strike="noStrike" noProof="1" dirty="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endParaRPr>
          </a:p>
          <a:p>
            <a:pPr algn="ctr" fontAlgn="auto"/>
            <a:r>
              <a:rPr lang="en-US" sz="2800" b="1" i="1" strike="noStrike" noProof="1" dirty="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cs typeface="+mn-cs"/>
              </a:rPr>
              <a:t>We could see it. </a:t>
            </a:r>
            <a:endParaRPr lang="en-US" sz="2800" b="1" i="1" strike="noStrike" noProof="1" dirty="0">
              <a:solidFill>
                <a:schemeClr val="bg1"/>
              </a:solidFill>
              <a:effectLst>
                <a:glow rad="63500">
                  <a:schemeClr val="tx1">
                    <a:alpha val="40000"/>
                  </a:schemeClr>
                </a:glow>
                <a:outerShdw blurRad="50800" dist="50800" dir="5400000" algn="ctr" rotWithShape="0">
                  <a:srgbClr val="000000"/>
                </a:outerShdw>
              </a:effectLst>
              <a:latin typeface="Open Sans Condensed" panose="020B0806030504020204" charset="0"/>
              <a:ea typeface="Open Sans Condensed" panose="020B0806030504020204" charset="0"/>
            </a:endParaRPr>
          </a:p>
          <a:p>
            <a:pPr algn="ctr" fontAlgn="auto"/>
            <a:endParaRPr lang="en-US" sz="2400" b="1" i="1" strike="noStrike" noProof="1" dirty="0">
              <a:solidFill>
                <a:schemeClr val="bg1"/>
              </a:solidFill>
              <a:latin typeface="Open Sans Condensed" panose="020B0806030504020204" charset="0"/>
              <a:ea typeface="Open Sans Condensed" panose="020B0806030504020204" charset="0"/>
            </a:endParaRP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Title 1"/>
          <p:cNvSpPr>
            <a:spLocks noGrp="1"/>
          </p:cNvSpPr>
          <p:nvPr>
            <p:ph type="title"/>
          </p:nvPr>
        </p:nvSpPr>
        <p:spPr/>
        <p:txBody>
          <a:bodyPr lIns="91440" tIns="45720" rIns="91440" bIns="45720" anchor="ctr" anchorCtr="0"/>
          <a:p>
            <a:pPr defTabSz="914400">
              <a:buNone/>
            </a:pPr>
            <a:r>
              <a:rPr lang="zh-CN" altLang="en-US" kern="1200">
                <a:ea typeface="+mj-ea"/>
                <a:cs typeface="SimSun" charset="0"/>
              </a:rPr>
              <a:t>Discussion:</a:t>
            </a:r>
            <a:endParaRPr lang="zh-CN" altLang="en-US" kern="1200">
              <a:cs typeface="Aharoni" pitchFamily="2" charset="-79"/>
            </a:endParaRPr>
          </a:p>
        </p:txBody>
      </p:sp>
      <p:sp>
        <p:nvSpPr>
          <p:cNvPr id="74754" name="Content Placeholder 2"/>
          <p:cNvSpPr>
            <a:spLocks noGrp="1"/>
          </p:cNvSpPr>
          <p:nvPr>
            <p:ph idx="1"/>
          </p:nvPr>
        </p:nvSpPr>
        <p:spPr>
          <a:xfrm>
            <a:off x="457200" y="1295400"/>
            <a:ext cx="8229600" cy="4525963"/>
          </a:xfrm>
        </p:spPr>
        <p:txBody>
          <a:bodyPr lIns="91440" tIns="45720" rIns="91440" bIns="45720" anchor="t" anchorCtr="0"/>
          <a:p>
            <a:pPr defTabSz="914400"/>
            <a:r>
              <a:rPr lang="zh-CN" altLang="en-US" kern="1200">
                <a:cs typeface="+mn-cs"/>
              </a:rPr>
              <a:t>What is the most compelling explanation for "million-year wait" and stasis? </a:t>
            </a:r>
            <a:br>
              <a:rPr lang="zh-CN" altLang="en-US" kern="1200">
                <a:cs typeface="+mn-cs"/>
              </a:rPr>
            </a:br>
            <a:endParaRPr lang="zh-CN" altLang="en-US" kern="1200">
              <a:cs typeface="+mn-cs"/>
            </a:endParaRPr>
          </a:p>
          <a:p>
            <a:pPr defTabSz="914400"/>
            <a:r>
              <a:rPr lang="zh-CN" altLang="en-US" kern="1200">
                <a:cs typeface="+mn-cs"/>
              </a:rPr>
              <a:t>How should we conceive of adaptive radiations and key innovations?</a:t>
            </a:r>
            <a:br>
              <a:rPr lang="zh-CN" altLang="en-US" kern="1200">
                <a:cs typeface="+mn-cs"/>
              </a:rPr>
            </a:br>
            <a:endParaRPr lang="zh-CN" altLang="en-US" kern="1200">
              <a:cs typeface="+mn-cs"/>
            </a:endParaRPr>
          </a:p>
          <a:p>
            <a:pPr defTabSz="914400"/>
            <a:r>
              <a:rPr lang="zh-CN" altLang="en-US" kern="1200">
                <a:cs typeface="+mn-cs"/>
              </a:rPr>
              <a:t>Does speciation matter? Does extinction?</a:t>
            </a:r>
            <a:endParaRPr lang="zh-CN" altLang="en-US" kern="1200">
              <a:cs typeface="+mn-cs"/>
            </a:endParaRPr>
          </a:p>
          <a:p>
            <a:pPr defTabSz="914400"/>
            <a:endParaRPr lang="zh-CN" altLang="en-US" kern="1200">
              <a:cs typeface="+mn-cs"/>
            </a:endParaRPr>
          </a:p>
          <a:p>
            <a:pPr defTabSz="914400"/>
            <a:r>
              <a:rPr lang="en-US" altLang="zh-CN" kern="1200">
                <a:cs typeface="+mn-cs"/>
              </a:rPr>
              <a:t>What can we measure that predicts constraints across timescales?</a:t>
            </a:r>
            <a:endParaRPr lang="zh-CN" altLang="en-US" kern="1200">
              <a:cs typeface="+mn-cs"/>
            </a:endParaRPr>
          </a:p>
          <a:p>
            <a:pPr defTabSz="914400">
              <a:buFont typeface="Arial" panose="020B0604020202020204" pitchFamily="34" charset="0"/>
              <a:buNone/>
            </a:pPr>
            <a:endParaRPr lang="zh-CN" altLang="en-US" kern="1200">
              <a:cs typeface="+mn-cs"/>
            </a:endParaRPr>
          </a:p>
          <a:p>
            <a:pPr defTabSz="914400"/>
            <a:endParaRPr lang="zh-CN" altLang="en-US" kern="1200">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Title 1"/>
          <p:cNvSpPr>
            <a:spLocks noGrp="1"/>
          </p:cNvSpPr>
          <p:nvPr>
            <p:ph type="title"/>
          </p:nvPr>
        </p:nvSpPr>
        <p:spPr>
          <a:xfrm>
            <a:off x="511175" y="-26987"/>
            <a:ext cx="8229600" cy="1143000"/>
          </a:xfrm>
        </p:spPr>
        <p:txBody>
          <a:bodyPr lIns="91440" tIns="45720" rIns="91440" bIns="45720" anchor="ctr" anchorCtr="0"/>
          <a:p>
            <a:pPr defTabSz="914400">
              <a:buNone/>
            </a:pPr>
            <a:r>
              <a:rPr lang="en-US" altLang="en-US" kern="1200">
                <a:ea typeface="+mj-ea"/>
                <a:cs typeface="Aharoni" pitchFamily="2" charset="-79"/>
              </a:rPr>
              <a:t>More generally...	</a:t>
            </a:r>
            <a:endParaRPr lang="en-US" altLang="en-US" kern="1200">
              <a:ea typeface="+mj-ea"/>
              <a:cs typeface="Aharoni" pitchFamily="2" charset="-79"/>
            </a:endParaRPr>
          </a:p>
        </p:txBody>
      </p:sp>
      <p:sp>
        <p:nvSpPr>
          <p:cNvPr id="78850" name="Content Placeholder 2"/>
          <p:cNvSpPr>
            <a:spLocks noGrp="1"/>
          </p:cNvSpPr>
          <p:nvPr>
            <p:ph idx="1"/>
          </p:nvPr>
        </p:nvSpPr>
        <p:spPr>
          <a:xfrm>
            <a:off x="587375" y="1146175"/>
            <a:ext cx="8229600" cy="4525963"/>
          </a:xfrm>
        </p:spPr>
        <p:txBody>
          <a:bodyPr lIns="91440" tIns="45720" rIns="91440" bIns="45720" anchor="t" anchorCtr="0"/>
          <a:p>
            <a:pPr marL="0" indent="0" defTabSz="914400">
              <a:buFont typeface="Arial" panose="020B0604020202020204" pitchFamily="34" charset="0"/>
              <a:buNone/>
            </a:pPr>
            <a:r>
              <a:rPr lang="en-US" altLang="en-US" b="1" kern="1200">
                <a:cs typeface="+mn-cs"/>
              </a:rPr>
              <a:t>What happens to all the “stuff” we study at one level, when scale up to the next?</a:t>
            </a:r>
            <a:endParaRPr lang="en-US" altLang="en-US" kern="1200">
              <a:cs typeface="+mn-cs"/>
            </a:endParaRPr>
          </a:p>
          <a:p>
            <a:pPr marL="0" indent="0" defTabSz="914400">
              <a:buFont typeface="Arial" panose="020B0604020202020204" pitchFamily="34" charset="0"/>
              <a:buNone/>
            </a:pPr>
            <a:br>
              <a:rPr lang="en-US" altLang="en-US" b="1" kern="1200">
                <a:cs typeface="+mn-cs"/>
              </a:rPr>
            </a:br>
            <a:r>
              <a:rPr lang="en-US" altLang="en-US" b="1" kern="1200">
                <a:cs typeface="+mn-cs"/>
              </a:rPr>
              <a:t>Molecular genetics: </a:t>
            </a:r>
            <a:r>
              <a:rPr lang="en-US" altLang="en-US" kern="1200">
                <a:cs typeface="+mn-cs"/>
              </a:rPr>
              <a:t>Rampant epistasis/  molecular interactions/GxE</a:t>
            </a:r>
            <a:endParaRPr lang="en-US" altLang="en-US" kern="1200">
              <a:cs typeface="+mn-cs"/>
            </a:endParaRPr>
          </a:p>
          <a:p>
            <a:pPr marL="0" indent="0" defTabSz="914400">
              <a:buFont typeface="Arial" panose="020B0604020202020204" pitchFamily="34" charset="0"/>
              <a:buNone/>
            </a:pPr>
            <a:r>
              <a:rPr lang="en-US" altLang="en-US" kern="1200">
                <a:cs typeface="+mn-cs"/>
              </a:rPr>
              <a:t>	Scale up --&gt; Additive model of QG(?)</a:t>
            </a:r>
            <a:endParaRPr lang="en-US" altLang="en-US" kern="1200">
              <a:cs typeface="+mn-cs"/>
            </a:endParaRPr>
          </a:p>
          <a:p>
            <a:pPr marL="0" indent="0" defTabSz="914400">
              <a:buFont typeface="Arial" panose="020B0604020202020204" pitchFamily="34" charset="0"/>
              <a:buNone/>
            </a:pPr>
            <a:br>
              <a:rPr lang="en-US" altLang="en-US" b="1" kern="1200">
                <a:cs typeface="+mn-cs"/>
              </a:rPr>
            </a:br>
            <a:r>
              <a:rPr lang="en-US" altLang="en-US" b="1" kern="1200">
                <a:cs typeface="+mn-cs"/>
              </a:rPr>
              <a:t>EQG:</a:t>
            </a:r>
            <a:r>
              <a:rPr lang="en-US" altLang="en-US" kern="1200">
                <a:cs typeface="+mn-cs"/>
              </a:rPr>
              <a:t> G-matrices/constraints/ competition/coevolution	</a:t>
            </a:r>
            <a:endParaRPr lang="en-US" altLang="en-US" kern="1200">
              <a:cs typeface="+mn-cs"/>
            </a:endParaRPr>
          </a:p>
          <a:p>
            <a:pPr marL="0" indent="0" defTabSz="914400">
              <a:buFont typeface="Arial" panose="020B0604020202020204" pitchFamily="34" charset="0"/>
              <a:buNone/>
            </a:pPr>
            <a:r>
              <a:rPr lang="en-US" altLang="en-US" kern="1200">
                <a:cs typeface="+mn-cs"/>
              </a:rPr>
              <a:t>	Scale up --&gt; Brownian Motion(?)</a:t>
            </a:r>
            <a:endParaRPr lang="en-US" altLang="en-US" kern="1200">
              <a:cs typeface="+mn-cs"/>
            </a:endParaRPr>
          </a:p>
          <a:p>
            <a:pPr marL="0" indent="0" defTabSz="914400">
              <a:buFont typeface="Arial" panose="020B0604020202020204" pitchFamily="34" charset="0"/>
              <a:buNone/>
            </a:pPr>
            <a:endParaRPr lang="en-US" altLang="en-US" kern="1200">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Title 1"/>
          <p:cNvSpPr>
            <a:spLocks noGrp="1"/>
          </p:cNvSpPr>
          <p:nvPr>
            <p:ph type="title"/>
          </p:nvPr>
        </p:nvSpPr>
        <p:spPr/>
        <p:txBody>
          <a:bodyPr lIns="91440" tIns="45720" rIns="91440" bIns="45720" anchor="ctr" anchorCtr="0"/>
          <a:p>
            <a:pPr defTabSz="914400">
              <a:buNone/>
            </a:pPr>
            <a:endParaRPr lang="en-US" altLang="en-US" kern="1200">
              <a:latin typeface="Ubuntu" charset="0"/>
              <a:ea typeface="Ubuntu" charset="0"/>
              <a:cs typeface="Aharoni" pitchFamily="2" charset="-79"/>
            </a:endParaRPr>
          </a:p>
        </p:txBody>
      </p:sp>
      <p:pic>
        <p:nvPicPr>
          <p:cNvPr id="18434" name="Content Placeholder 5"/>
          <p:cNvPicPr>
            <a:picLocks noGrp="1" noChangeAspect="1"/>
          </p:cNvPicPr>
          <p:nvPr>
            <p:ph idx="1"/>
          </p:nvPr>
        </p:nvPicPr>
        <p:blipFill>
          <a:blip r:embed="rId1"/>
          <a:stretch>
            <a:fillRect/>
          </a:stretch>
        </p:blipFill>
        <p:spPr>
          <a:xfrm>
            <a:off x="0" y="665163"/>
            <a:ext cx="9144000" cy="5126037"/>
          </a:xfrm>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Title 1"/>
          <p:cNvSpPr>
            <a:spLocks noGrp="1"/>
          </p:cNvSpPr>
          <p:nvPr>
            <p:ph type="title"/>
          </p:nvPr>
        </p:nvSpPr>
        <p:spPr/>
        <p:txBody>
          <a:bodyPr lIns="91440" tIns="45720" rIns="91440" bIns="45720" anchor="ctr" anchorCtr="0"/>
          <a:p>
            <a:pPr defTabSz="914400">
              <a:buNone/>
            </a:pPr>
            <a:endParaRPr lang="en-US" altLang="en-US" kern="1200">
              <a:latin typeface="Ubuntu" charset="0"/>
              <a:ea typeface="Ubuntu" charset="0"/>
              <a:cs typeface="Aharoni" pitchFamily="2" charset="-79"/>
            </a:endParaRPr>
          </a:p>
        </p:txBody>
      </p:sp>
      <p:pic>
        <p:nvPicPr>
          <p:cNvPr id="19458" name="Content Placeholder 3"/>
          <p:cNvPicPr>
            <a:picLocks noGrp="1" noChangeAspect="1"/>
          </p:cNvPicPr>
          <p:nvPr>
            <p:ph idx="1"/>
          </p:nvPr>
        </p:nvPicPr>
        <p:blipFill>
          <a:blip r:embed="rId1"/>
          <a:stretch>
            <a:fillRect/>
          </a:stretch>
        </p:blipFill>
        <p:spPr>
          <a:xfrm>
            <a:off x="28575" y="533400"/>
            <a:ext cx="9090025" cy="5105400"/>
          </a:xfrm>
        </p:spPr>
      </p:pic>
    </p:spTree>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6132</Words>
  <Application>WPS Presentation</Application>
  <PresentationFormat>On-screen Show (4:3)</PresentationFormat>
  <Paragraphs>460</Paragraphs>
  <Slides>76</Slides>
  <Notes>14</Notes>
  <HiddenSlides>39</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76</vt:i4>
      </vt:variant>
    </vt:vector>
  </HeadingPairs>
  <TitlesOfParts>
    <vt:vector size="94" baseType="lpstr">
      <vt:lpstr>Arial</vt:lpstr>
      <vt:lpstr>SimSun</vt:lpstr>
      <vt:lpstr>Wingdings</vt:lpstr>
      <vt:lpstr>Calibri</vt:lpstr>
      <vt:lpstr>Cabin</vt:lpstr>
      <vt:lpstr>Open Sans Condensed</vt:lpstr>
      <vt:lpstr>Ubuntu</vt:lpstr>
      <vt:lpstr>Microsoft YaHei</vt:lpstr>
      <vt:lpstr>Droid Sans Fallback</vt:lpstr>
      <vt:lpstr>Arial Unicode MS</vt:lpstr>
      <vt:lpstr>DejaVu Math TeX Gyre</vt:lpstr>
      <vt:lpstr>Aharoni</vt:lpstr>
      <vt:lpstr>Comfortaa Light</vt:lpstr>
      <vt:lpstr>Minion Pro Cond</vt:lpstr>
      <vt:lpstr>SimSun</vt:lpstr>
      <vt:lpstr>OpenSymbol</vt:lpstr>
      <vt:lpstr>Calisto MT</vt:lpstr>
      <vt:lpstr>Office Theme</vt:lpstr>
      <vt:lpstr>Micro to Macroevolution:  What does Quantitative Genetics have to do with Comparative methods?</vt:lpstr>
      <vt:lpstr>Methodological similarity</vt:lpstr>
      <vt:lpstr>Ingredients</vt:lpstr>
      <vt:lpstr>PowerPoint 演示文稿</vt:lpstr>
      <vt:lpstr>Estimating Additive Genetic Variance</vt:lpstr>
      <vt:lpstr>“The Comparative Method”</vt:lpstr>
      <vt:lpstr>PowerPoint 演示文稿</vt:lpstr>
      <vt:lpstr>PowerPoint 演示文稿</vt:lpstr>
      <vt:lpstr>PowerPoint 演示文稿</vt:lpstr>
      <vt:lpstr>Horned lizards are cool</vt:lpstr>
      <vt:lpstr>What caused these adaptations?</vt:lpstr>
      <vt:lpstr>PowerPoint 演示文稿</vt:lpstr>
      <vt:lpstr>Felsenstein 1985</vt:lpstr>
      <vt:lpstr>Why can’t we do “regular” linear regression again?</vt:lpstr>
      <vt:lpstr>Y ~ X</vt:lpstr>
      <vt:lpstr>Why can’t we do “regular” linear regression again?</vt:lpstr>
      <vt:lpstr>Y ~ X</vt:lpstr>
      <vt:lpstr>PowerPoint 演示文稿</vt:lpstr>
      <vt:lpstr>PowerPoint 演示文稿</vt:lpstr>
      <vt:lpstr>Brownian Motion</vt:lpstr>
      <vt:lpstr>PowerPoint 演示文稿</vt:lpstr>
      <vt:lpstr>Replace individuals with species</vt:lpstr>
      <vt:lpstr>PowerPoint 演示文稿</vt:lpstr>
      <vt:lpstr>What's different?</vt:lpstr>
      <vt:lpstr>What's different?</vt:lpstr>
      <vt:lpstr>PowerPoint 演示文稿</vt:lpstr>
      <vt:lpstr>PowerPoint 演示文稿</vt:lpstr>
      <vt:lpstr>PowerPoint 演示文稿</vt:lpstr>
      <vt:lpstr>Microevolutionary patterns</vt:lpstr>
      <vt:lpstr>PowerPoint 演示文稿</vt:lpstr>
      <vt:lpstr>Let’s do the calculations:</vt:lpstr>
      <vt:lpstr>Aside: Why multiplicative increase?</vt:lpstr>
      <vt:lpstr>Let’s do the calculations:</vt:lpstr>
      <vt:lpstr>But evolution often reverses itself!</vt:lpstr>
      <vt:lpstr>PowerPoint 演示文稿</vt:lpstr>
      <vt:lpstr>PowerPoint 演示文稿</vt:lpstr>
      <vt:lpstr>PowerPoint 演示文稿</vt:lpstr>
      <vt:lpstr>PowerPoint 演示文稿</vt:lpstr>
      <vt:lpstr>PowerPoint 演示文稿</vt:lpstr>
      <vt:lpstr>What does the fossil record say?</vt:lpstr>
      <vt:lpstr>The Paradox of Stasis (Hansen &amp; Houle 2004): Organisms seem to be able to evolve far more than they ever do</vt:lpstr>
      <vt:lpstr>Does microevolution even matter for long-term change? </vt:lpstr>
      <vt:lpstr>PowerPoint 演示文稿</vt:lpstr>
      <vt:lpstr>PowerPoint 演示文稿</vt:lpstr>
      <vt:lpstr>How can we see the pattern across scales of time?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Simpson’s Adaptive Zones</vt:lpstr>
      <vt:lpstr>PowerPoint 演示文稿</vt:lpstr>
      <vt:lpstr>PowerPoint 演示文稿</vt:lpstr>
      <vt:lpstr>PowerPoint 演示文稿</vt:lpstr>
      <vt:lpstr>PowerPoint 演示文稿</vt:lpstr>
      <vt:lpstr>Some proposals</vt:lpstr>
      <vt:lpstr>Populations vs. lineages</vt:lpstr>
      <vt:lpstr>PowerPoint 演示文稿</vt:lpstr>
      <vt:lpstr>Intraspecific competition</vt:lpstr>
      <vt:lpstr>Temperature tracking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Discussion:</vt:lpstr>
      <vt:lpstr>More generally...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uyedaj</dc:creator>
  <cp:lastModifiedBy>juyeda</cp:lastModifiedBy>
  <cp:revision>569</cp:revision>
  <dcterms:created xsi:type="dcterms:W3CDTF">2025-06-11T03:29:38Z</dcterms:created>
  <dcterms:modified xsi:type="dcterms:W3CDTF">2025-06-11T03:29:38Z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1033-11.1.0.11720</vt:lpwstr>
  </property>
  <property fmtid="{D5CDD505-2E9C-101B-9397-08002B2CF9AE}" pid="3" name="ICV">
    <vt:lpwstr/>
  </property>
</Properties>
</file>