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14"/>
  </p:notesMasterIdLst>
  <p:handoutMasterIdLst>
    <p:handoutMasterId r:id="rId83"/>
  </p:handoutMasterIdLst>
  <p:sldIdLst>
    <p:sldId id="312" r:id="rId4"/>
    <p:sldId id="257" r:id="rId5"/>
    <p:sldId id="293" r:id="rId6"/>
    <p:sldId id="272" r:id="rId7"/>
    <p:sldId id="270" r:id="rId8"/>
    <p:sldId id="271" r:id="rId9"/>
    <p:sldId id="318" r:id="rId10"/>
    <p:sldId id="319" r:id="rId11"/>
    <p:sldId id="295" r:id="rId12"/>
    <p:sldId id="296" r:id="rId13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6" r:id="rId23"/>
    <p:sldId id="307" r:id="rId24"/>
    <p:sldId id="308" r:id="rId25"/>
    <p:sldId id="311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40" r:id="rId44"/>
    <p:sldId id="341" r:id="rId45"/>
    <p:sldId id="342" r:id="rId46"/>
    <p:sldId id="343" r:id="rId47"/>
    <p:sldId id="330" r:id="rId48"/>
    <p:sldId id="345" r:id="rId49"/>
    <p:sldId id="358" r:id="rId50"/>
    <p:sldId id="346" r:id="rId51"/>
    <p:sldId id="347" r:id="rId52"/>
    <p:sldId id="348" r:id="rId53"/>
    <p:sldId id="349" r:id="rId54"/>
    <p:sldId id="350" r:id="rId55"/>
    <p:sldId id="351" r:id="rId56"/>
    <p:sldId id="352" r:id="rId57"/>
    <p:sldId id="275" r:id="rId58"/>
    <p:sldId id="276" r:id="rId59"/>
    <p:sldId id="277" r:id="rId60"/>
    <p:sldId id="278" r:id="rId61"/>
    <p:sldId id="279" r:id="rId62"/>
    <p:sldId id="280" r:id="rId63"/>
    <p:sldId id="281" r:id="rId64"/>
    <p:sldId id="282" r:id="rId65"/>
    <p:sldId id="283" r:id="rId66"/>
    <p:sldId id="284" r:id="rId67"/>
    <p:sldId id="285" r:id="rId68"/>
    <p:sldId id="286" r:id="rId69"/>
    <p:sldId id="287" r:id="rId70"/>
    <p:sldId id="288" r:id="rId71"/>
    <p:sldId id="289" r:id="rId72"/>
    <p:sldId id="290" r:id="rId73"/>
    <p:sldId id="291" r:id="rId74"/>
    <p:sldId id="292" r:id="rId75"/>
    <p:sldId id="357" r:id="rId76"/>
    <p:sldId id="353" r:id="rId77"/>
    <p:sldId id="354" r:id="rId78"/>
    <p:sldId id="356" r:id="rId79"/>
    <p:sldId id="361" r:id="rId80"/>
    <p:sldId id="362" r:id="rId81"/>
    <p:sldId id="359" r:id="rId8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yeda" initials="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7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7" Type="http://schemas.openxmlformats.org/officeDocument/2006/relationships/commentAuthors" Target="commentAuthors.xml"/><Relationship Id="rId86" Type="http://schemas.openxmlformats.org/officeDocument/2006/relationships/tableStyles" Target="tableStyles.xml"/><Relationship Id="rId85" Type="http://schemas.openxmlformats.org/officeDocument/2006/relationships/viewProps" Target="viewProps.xml"/><Relationship Id="rId84" Type="http://schemas.openxmlformats.org/officeDocument/2006/relationships/presProps" Target="presProps.xml"/><Relationship Id="rId83" Type="http://schemas.openxmlformats.org/officeDocument/2006/relationships/handoutMaster" Target="handoutMasters/handoutMaster1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5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4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3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>
                <a:cs typeface="Open Sans Condensed" panose="020B0806030504020204" charset="0"/>
              </a:rPr>
            </a:fld>
            <a:endParaRPr lang="zh-CN" altLang="en-US">
              <a:cs typeface="Open Sans Condensed" panose="020B080603050402020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>
                <a:cs typeface="Open Sans Condensed" panose="020B0806030504020204" charset="0"/>
              </a:rPr>
            </a:fld>
            <a:endParaRPr lang="zh-CN" altLang="en-US">
              <a:cs typeface="Open Sans Condensed" panose="020B080603050402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defRPr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defRPr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en Sans Condensed" panose="020B0806030504020204" charset="0"/>
        <a:ea typeface="Open Sans Condensed" panose="020B0806030504020204" charset="0"/>
        <a:cs typeface="Open Sans Condensed" panose="020B08060305040202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en Sans Condensed" panose="020B0806030504020204" charset="0"/>
        <a:ea typeface="Open Sans Condensed" panose="020B0806030504020204" charset="0"/>
        <a:cs typeface="Open Sans Condensed" panose="020B08060305040202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en Sans Condensed" panose="020B0806030504020204" charset="0"/>
        <a:ea typeface="Open Sans Condensed" panose="020B0806030504020204" charset="0"/>
        <a:cs typeface="Open Sans Condensed" panose="020B08060305040202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en Sans Condensed" panose="020B0806030504020204" charset="0"/>
        <a:ea typeface="Open Sans Condensed" panose="020B0806030504020204" charset="0"/>
        <a:cs typeface="Open Sans Condensed" panose="020B08060305040202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en Sans Condensed" panose="020B0806030504020204" charset="0"/>
        <a:ea typeface="Open Sans Condensed" panose="020B0806030504020204" charset="0"/>
        <a:cs typeface="Open Sans Condensed" panose="020B08060305040202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3EBE7-B097-4A98-9AA1-DBE257832DD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Open Sans Condensed" panose="020B0806030504020204" charset="0"/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Open Sans Condensed" panose="020B0806030504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Click to edit Master subtitle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>
            <a:lvl1pPr>
              <a:defRPr>
                <a:sym typeface="Open Sans Condensed" panose="020B0806030504020204" charset="0"/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E46A6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4C3A-1F08-48A1-B175-287A04E655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A7BB-977D-48AB-A83D-5637BAAD3C20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1C7A9"/>
                </a:solidFill>
                <a:latin typeface="Open Sans Condensed" panose="020B0806030504020204" charset="0"/>
                <a:cs typeface="Open Sans Condensed" panose="020B080603050402020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4C3A-1F08-48A1-B175-287A04E655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A7BB-977D-48AB-A83D-5637BAAD3C20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4C3A-1F08-48A1-B175-287A04E655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A7BB-977D-48AB-A83D-5637BAAD3C20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4C3A-1F08-48A1-B175-287A04E6555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A7BB-977D-48AB-A83D-5637BAAD3C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4C3A-1F08-48A1-B175-287A04E6555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A7BB-977D-48AB-A83D-5637BAAD3C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4C3A-1F08-48A1-B175-287A04E6555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A7BB-977D-48AB-A83D-5637BAAD3C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4C3A-1F08-48A1-B175-287A04E6555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A7BB-977D-48AB-A83D-5637BAAD3C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4C3A-1F08-48A1-B175-287A04E6555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A7BB-977D-48AB-A83D-5637BAAD3C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4C3A-1F08-48A1-B175-287A04E6555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A7BB-977D-48AB-A83D-5637BAAD3C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sym typeface="Open Sans Condensed" panose="020B0806030504020204" charset="0"/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4C3A-1F08-48A1-B175-287A04E655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A7BB-977D-48AB-A83D-5637BAAD3C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4C3A-1F08-48A1-B175-287A04E655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A7BB-977D-48AB-A83D-5637BAAD3C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8088" cy="811530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sym typeface="Open Sans Condensed" panose="020B0806030504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sym typeface="Open Sans Condensed" panose="020B0806030504020204" charset="0"/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sym typeface="Open Sans Condensed" panose="020B0806030504020204" charset="0"/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ym typeface="Open Sans Condensed" panose="020B080603050402020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>
            <a:lvl1pPr>
              <a:defRPr>
                <a:sym typeface="Open Sans Condensed" panose="020B0806030504020204" charset="0"/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ym typeface="Open Sans Condensed" panose="020B080603050402020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>
            <a:lvl1pPr>
              <a:defRPr>
                <a:sym typeface="Open Sans Condensed" panose="020B0806030504020204" charset="0"/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Open Sans Condensed" panose="020B0806030504020204" charset="0"/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>
            <a:lvl1pPr>
              <a:defRPr>
                <a:sym typeface="Open Sans Condensed" panose="020B0806030504020204" charset="0"/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>
              <a:lumMod val="95000"/>
            </a:schemeClr>
          </a:solidFill>
          <a:latin typeface="Open Sans Condensed" panose="020B0806030504020204" charset="0"/>
          <a:ea typeface="Open Sans Condensed" panose="020B0806030504020204" charset="0"/>
          <a:cs typeface="Open Sans Condensed" panose="020B080603050402020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Open Sans Condensed" panose="020B0806030504020204" charset="0"/>
          <a:ea typeface="Open Sans Condensed" panose="020B0806030504020204" charset="0"/>
          <a:cs typeface="Open Sans Condensed" panose="020B0806030504020204" charset="0"/>
          <a:sym typeface="Open Sans Condensed" panose="020B080603050402020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Open Sans Condensed" panose="020B0806030504020204" charset="0"/>
          <a:ea typeface="Open Sans Condensed" panose="020B0806030504020204" charset="0"/>
          <a:cs typeface="Open Sans Condensed" panose="020B080603050402020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Open Sans Condensed" panose="020B0806030504020204" charset="0"/>
          <a:ea typeface="Open Sans Condensed" panose="020B0806030504020204" charset="0"/>
          <a:cs typeface="Open Sans Condensed" panose="020B080603050402020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Open Sans Condensed" panose="020B0806030504020204" charset="0"/>
          <a:ea typeface="Open Sans Condensed" panose="020B0806030504020204" charset="0"/>
          <a:cs typeface="Open Sans Condensed" panose="020B080603050402020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Open Sans Condensed" panose="020B0806030504020204" charset="0"/>
          <a:ea typeface="Open Sans Condensed" panose="020B0806030504020204" charset="0"/>
          <a:cs typeface="Open Sans Condensed" panose="020B080603050402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41000">
              <a:schemeClr val="tx1"/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defRPr>
            </a:lvl1pPr>
          </a:lstStyle>
          <a:p>
            <a:fld id="{F6024C3A-1F08-48A1-B175-287A04E655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defRPr>
            </a:lvl1pPr>
          </a:lstStyle>
          <a:p>
            <a:fld id="{A7AFA7BB-977D-48AB-A83D-5637BAAD3C2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91C7A9"/>
          </a:solidFill>
          <a:latin typeface="Open Sans Condensed" panose="020B0806030504020204" charset="0"/>
          <a:ea typeface="Open Sans Condensed" panose="020B0806030504020204" charset="0"/>
          <a:cs typeface="Open Sans Condensed" panose="020B0806030504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Open Sans Condensed" panose="020B0806030504020204" charset="0"/>
          <a:ea typeface="Open Sans Condensed" panose="020B0806030504020204" charset="0"/>
          <a:cs typeface="Open Sans Condensed" panose="020B080603050402020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Open Sans Condensed" panose="020B0806030504020204" charset="0"/>
          <a:ea typeface="Open Sans Condensed" panose="020B0806030504020204" charset="0"/>
          <a:cs typeface="Open Sans Condensed" panose="020B080603050402020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Open Sans Condensed" panose="020B0806030504020204" charset="0"/>
          <a:ea typeface="Open Sans Condensed" panose="020B0806030504020204" charset="0"/>
          <a:cs typeface="Open Sans Condensed" panose="020B080603050402020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Open Sans Condensed" panose="020B0806030504020204" charset="0"/>
          <a:ea typeface="Open Sans Condensed" panose="020B0806030504020204" charset="0"/>
          <a:cs typeface="Open Sans Condensed" panose="020B080603050402020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Open Sans Condensed" panose="020B0806030504020204" charset="0"/>
          <a:ea typeface="Open Sans Condensed" panose="020B0806030504020204" charset="0"/>
          <a:cs typeface="Open Sans Condensed" panose="020B080603050402020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8.png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7.pn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479675"/>
            <a:ext cx="10515600" cy="1325563"/>
          </a:xfrm>
        </p:spPr>
        <p:txBody>
          <a:bodyPr>
            <a:noAutofit/>
          </a:bodyPr>
          <a:p>
            <a:r>
              <a:rPr lang="en-US" sz="4000">
                <a:solidFill>
                  <a:schemeClr val="bg1"/>
                </a:solidFill>
                <a:effectLst/>
              </a:rPr>
              <a:t>Discrete &amp; Categorical data &amp; models</a:t>
            </a:r>
            <a:br>
              <a:rPr lang="en-US" sz="4000">
                <a:solidFill>
                  <a:schemeClr val="bg1"/>
                </a:solidFill>
                <a:effectLst/>
              </a:rPr>
            </a:br>
            <a:br>
              <a:rPr lang="en-US" sz="4000">
                <a:solidFill>
                  <a:schemeClr val="bg1"/>
                </a:solidFill>
                <a:effectLst/>
              </a:rPr>
            </a:br>
            <a:r>
              <a:rPr lang="en-US" sz="4000">
                <a:solidFill>
                  <a:schemeClr val="bg1"/>
                </a:solidFill>
                <a:effectLst/>
              </a:rPr>
              <a:t>....and how they connect to continuous data and models</a:t>
            </a:r>
            <a:br>
              <a:rPr lang="en-US" sz="4000">
                <a:solidFill>
                  <a:schemeClr val="bg1"/>
                </a:solidFill>
                <a:effectLst/>
              </a:rPr>
            </a:br>
            <a:endParaRPr lang="en-US" sz="400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6190"/>
            <a:ext cx="10515600" cy="1325563"/>
          </a:xfrm>
        </p:spPr>
        <p:txBody>
          <a:bodyPr>
            <a:noAutofit/>
          </a:bodyPr>
          <a:p>
            <a:pPr algn="ctr"/>
            <a:r>
              <a:rPr lang="en-US" altLang="en-US" sz="4400">
                <a:solidFill>
                  <a:schemeClr val="bg1">
                    <a:lumMod val="85000"/>
                  </a:schemeClr>
                </a:solidFill>
                <a:effectLst/>
              </a:rPr>
              <a:t>Character construction:</a:t>
            </a:r>
            <a:br>
              <a:rPr lang="en-US" altLang="en-US" sz="4400">
                <a:solidFill>
                  <a:schemeClr val="bg1">
                    <a:lumMod val="85000"/>
                  </a:schemeClr>
                </a:solidFill>
                <a:effectLst/>
              </a:rPr>
            </a:br>
            <a:r>
              <a:rPr lang="en-US" altLang="en-US" sz="4400">
                <a:solidFill>
                  <a:schemeClr val="bg1">
                    <a:lumMod val="85000"/>
                  </a:schemeClr>
                </a:solidFill>
                <a:effectLst/>
              </a:rPr>
              <a:t>The “hidden work” of phylogenetics &amp; comparative methods</a:t>
            </a:r>
            <a:endParaRPr lang="en-US" altLang="en-US" sz="4400"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4" name="Picture 2" descr="http://www.herp-pix.org/thamnophis4/P102046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270" y="4629150"/>
            <a:ext cx="296164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minaxtarantulas.se/fieldherping/wp-content/gallery/july-12-spruce-woods-provincial-park-mb/sprucewoods_thamnophis_radix060712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565" y="2530475"/>
            <a:ext cx="2622550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farm6.static.flickr.com/5254/5498014420_7626209db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340" y="214630"/>
            <a:ext cx="2778760" cy="199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farm4.static.flickr.com/3155/2639874711_e8271e3de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72" y="1516711"/>
            <a:ext cx="1762287" cy="129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jcmnaturalhistory.com/Images/THAMhammond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830" y="0"/>
            <a:ext cx="2141220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californiaherps.com/snakes/images/tgigas6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4596130"/>
            <a:ext cx="3270885" cy="218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www.naherp.com/vouchers/45601-538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40" y="2547620"/>
            <a:ext cx="2462530" cy="17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340" y="-42545"/>
            <a:ext cx="5401945" cy="689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7" name="Content Placeholder 6"/>
          <p:cNvGraphicFramePr/>
          <p:nvPr>
            <p:ph idx="1"/>
          </p:nvPr>
        </p:nvGraphicFramePr>
        <p:xfrm>
          <a:off x="854710" y="18415"/>
          <a:ext cx="10515600" cy="6805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8120"/>
                <a:gridCol w="5237480"/>
              </a:tblGrid>
              <a:tr h="6096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Open Sans Condensed" panose="020B0806030504020204" charset="0"/>
                          <a:cs typeface="Open Sans Condensed" panose="020B0806030504020204" charset="0"/>
                        </a:rPr>
                        <a:t>Genomes</a:t>
                      </a:r>
                      <a:endParaRPr lang="en-US" sz="2800">
                        <a:solidFill>
                          <a:schemeClr val="tx1"/>
                        </a:solidFill>
                        <a:latin typeface="Open Sans Condensed" panose="020B0806030504020204" charset="0"/>
                        <a:cs typeface="Open Sans Condensed" panose="020B0806030504020204" charset="0"/>
                      </a:endParaRPr>
                    </a:p>
                  </a:txBody>
                  <a:tcPr marT="91440" marB="91440"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Open Sans Condensed" panose="020B0806030504020204" charset="0"/>
                          <a:cs typeface="Open Sans Condensed" panose="020B0806030504020204" charset="0"/>
                        </a:rPr>
                        <a:t>Phenomes</a:t>
                      </a:r>
                      <a:endParaRPr lang="en-US" sz="2800">
                        <a:solidFill>
                          <a:schemeClr val="tx1"/>
                        </a:solidFill>
                        <a:latin typeface="Open Sans Condensed" panose="020B0806030504020204" charset="0"/>
                        <a:cs typeface="Open Sans Condensed" panose="020B0806030504020204" charset="0"/>
                      </a:endParaRPr>
                    </a:p>
                  </a:txBody>
                  <a:tcPr marT="91440" marB="91440"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4452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Open Sans Condensed" panose="020B0806030504020204" charset="0"/>
                          <a:cs typeface="Open Sans Condensed" panose="020B0806030504020204" charset="0"/>
                        </a:rPr>
                        <a:t>Well-defined nucleotide state space (ACGT) amenable to automation</a:t>
                      </a:r>
                      <a:endParaRPr lang="en-US" sz="2400">
                        <a:solidFill>
                          <a:schemeClr val="tx1"/>
                        </a:solidFill>
                        <a:latin typeface="Open Sans Condensed" panose="020B0806030504020204" charset="0"/>
                        <a:cs typeface="Open Sans Condensed" panose="020B0806030504020204" charset="0"/>
                      </a:endParaRPr>
                    </a:p>
                  </a:txBody>
                  <a:tcPr marT="91440" marB="91440"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noFill/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Open Sans Condensed" panose="020B0806030504020204" charset="0"/>
                          <a:cs typeface="Open Sans Condensed" panose="020B0806030504020204" charset="0"/>
                        </a:rPr>
                        <a:t>Many possible ways to represent through measurements</a:t>
                      </a:r>
                      <a:endParaRPr lang="en-US" sz="2400">
                        <a:solidFill>
                          <a:schemeClr val="tx1"/>
                        </a:solidFill>
                        <a:latin typeface="Open Sans Condensed" panose="020B0806030504020204" charset="0"/>
                        <a:cs typeface="Open Sans Condensed" panose="020B0806030504020204" charset="0"/>
                      </a:endParaRPr>
                    </a:p>
                  </a:txBody>
                  <a:tcPr marT="91440" marB="91440">
                    <a:lnL w="12700" cmpd="sng">
                      <a:solidFill>
                        <a:schemeClr val="tx1"/>
                      </a:solidFill>
                      <a:prstDash val="solid"/>
                    </a:lnL>
                    <a:lnT w="12700" cmpd="sng">
                      <a:solidFill>
                        <a:schemeClr val="tx1"/>
                      </a:solidFill>
                      <a:prstDash val="solid"/>
                    </a:lnT>
                    <a:noFill/>
                  </a:tcPr>
                </a:tc>
              </a:tr>
              <a:tr h="54864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sz="2400" i="1">
                          <a:solidFill>
                            <a:schemeClr val="tx1"/>
                          </a:solidFill>
                          <a:latin typeface="Open Sans Condensed" panose="020B0806030504020204" charset="0"/>
                          <a:cs typeface="Open Sans Condensed" panose="020B0806030504020204" charset="0"/>
                        </a:rPr>
                        <a:t>Which leads to:</a:t>
                      </a:r>
                      <a:endParaRPr lang="en-US" sz="2400" i="1">
                        <a:solidFill>
                          <a:schemeClr val="tx1"/>
                        </a:solidFill>
                        <a:latin typeface="Open Sans Condensed" panose="020B0806030504020204" charset="0"/>
                        <a:cs typeface="Open Sans Condensed" panose="020B0806030504020204" charset="0"/>
                      </a:endParaRPr>
                    </a:p>
                  </a:txBody>
                  <a:tcPr marT="91440" marB="91440">
                    <a:noFill/>
                  </a:tcPr>
                </a:tc>
                <a:tc hMerge="1">
                  <a:tcPr>
                    <a:noFill/>
                  </a:tcPr>
                </a:tc>
              </a:tr>
              <a:tr h="9144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Open Sans Condensed" panose="020B0806030504020204" charset="0"/>
                          <a:cs typeface="Open Sans Condensed" panose="020B0806030504020204" charset="0"/>
                        </a:rPr>
                        <a:t>High reproducibility, big data</a:t>
                      </a:r>
                      <a:endParaRPr lang="en-US" sz="2400">
                        <a:solidFill>
                          <a:schemeClr val="tx1"/>
                        </a:solidFill>
                        <a:latin typeface="Open Sans Condensed" panose="020B0806030504020204" charset="0"/>
                        <a:cs typeface="Open Sans Condensed" panose="020B0806030504020204" charset="0"/>
                      </a:endParaRPr>
                    </a:p>
                  </a:txBody>
                  <a:tcPr marT="91440" marB="91440"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Open Sans Condensed" panose="020B0806030504020204" charset="0"/>
                          <a:cs typeface="Open Sans Condensed" panose="020B0806030504020204" charset="0"/>
                        </a:rPr>
                        <a:t>Reliance upon/ conflict among experts, data bottleneck</a:t>
                      </a:r>
                      <a:endParaRPr lang="en-US" sz="2400">
                        <a:solidFill>
                          <a:schemeClr val="tx1"/>
                        </a:solidFill>
                        <a:latin typeface="Open Sans Condensed" panose="020B0806030504020204" charset="0"/>
                        <a:cs typeface="Open Sans Condensed" panose="020B0806030504020204" charset="0"/>
                      </a:endParaRPr>
                    </a:p>
                  </a:txBody>
                  <a:tcPr marT="91440" marB="91440">
                    <a:lnL w="12700" cmpd="sng">
                      <a:solidFill>
                        <a:schemeClr val="tx1"/>
                      </a:solidFill>
                      <a:prstDash val="solid"/>
                    </a:lnL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1557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Open Sans Condensed" panose="020B0806030504020204" charset="0"/>
                          <a:cs typeface="Open Sans Condensed" panose="020B0806030504020204" charset="0"/>
                        </a:rPr>
                        <a:t>Independence among homologous sites </a:t>
                      </a:r>
                      <a:endParaRPr lang="en-US" sz="2400">
                        <a:solidFill>
                          <a:schemeClr val="tx1"/>
                        </a:solidFill>
                        <a:latin typeface="Open Sans Condensed" panose="020B0806030504020204" charset="0"/>
                        <a:cs typeface="Open Sans Condensed" panose="020B0806030504020204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Open Sans Condensed" panose="020B0806030504020204" charset="0"/>
                          <a:cs typeface="Open Sans Condensed" panose="020B0806030504020204" charset="0"/>
                        </a:rPr>
                        <a:t>(e.g. mutation &amp; substition)</a:t>
                      </a:r>
                      <a:endParaRPr lang="en-US" sz="2400">
                        <a:solidFill>
                          <a:schemeClr val="tx1"/>
                        </a:solidFill>
                        <a:latin typeface="Open Sans Condensed" panose="020B0806030504020204" charset="0"/>
                        <a:cs typeface="Open Sans Condensed" panose="020B0806030504020204" charset="0"/>
                      </a:endParaRPr>
                    </a:p>
                  </a:txBody>
                  <a:tcPr marT="91440" marB="91440"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noFill/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Open Sans Condensed" panose="020B0806030504020204" charset="0"/>
                          <a:cs typeface="Open Sans Condensed" panose="020B0806030504020204" charset="0"/>
                        </a:rPr>
                        <a:t>High integration and dependency among traits</a:t>
                      </a:r>
                      <a:endParaRPr lang="en-US" sz="2400">
                        <a:solidFill>
                          <a:schemeClr val="tx1"/>
                        </a:solidFill>
                        <a:latin typeface="Open Sans Condensed" panose="020B0806030504020204" charset="0"/>
                        <a:cs typeface="Open Sans Condensed" panose="020B0806030504020204" charset="0"/>
                      </a:endParaRPr>
                    </a:p>
                  </a:txBody>
                  <a:tcPr marT="91440" marB="91440">
                    <a:lnL w="12700" cmpd="sng">
                      <a:solidFill>
                        <a:schemeClr val="tx1"/>
                      </a:solidFill>
                      <a:prstDash val="solid"/>
                    </a:lnL>
                    <a:lnT w="12700" cmpd="sng">
                      <a:solidFill>
                        <a:schemeClr val="tx1"/>
                      </a:solidFill>
                      <a:prstDash val="solid"/>
                    </a:lnT>
                    <a:noFill/>
                  </a:tcPr>
                </a:tc>
              </a:tr>
              <a:tr h="54864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sz="2400" i="1">
                          <a:solidFill>
                            <a:schemeClr val="tx1"/>
                          </a:solidFill>
                          <a:latin typeface="Open Sans Condensed" panose="020B0806030504020204" charset="0"/>
                          <a:cs typeface="Open Sans Condensed" panose="020B0806030504020204" charset="0"/>
                        </a:rPr>
                        <a:t>Which leads to: </a:t>
                      </a:r>
                      <a:endParaRPr lang="en-US" sz="2400" i="1">
                        <a:solidFill>
                          <a:schemeClr val="tx1"/>
                        </a:solidFill>
                        <a:latin typeface="Open Sans Condensed" panose="020B0806030504020204" charset="0"/>
                        <a:cs typeface="Open Sans Condensed" panose="020B0806030504020204" charset="0"/>
                      </a:endParaRPr>
                    </a:p>
                  </a:txBody>
                  <a:tcPr marT="91440" marB="91440">
                    <a:noFill/>
                  </a:tcPr>
                </a:tc>
                <a:tc hMerge="1">
                  <a:tcPr>
                    <a:noFill/>
                  </a:tcPr>
                </a:tc>
              </a:tr>
              <a:tr h="15836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Open Sans Condensed" panose="020B0806030504020204" charset="0"/>
                          <a:cs typeface="Open Sans Condensed" panose="020B0806030504020204" charset="0"/>
                        </a:rPr>
                        <a:t>Allows tractable statistical computation by enabling assumptions of independence among sites</a:t>
                      </a:r>
                      <a:endParaRPr lang="en-US" sz="2400">
                        <a:solidFill>
                          <a:schemeClr val="tx1"/>
                        </a:solidFill>
                        <a:latin typeface="Open Sans Condensed" panose="020B0806030504020204" charset="0"/>
                        <a:cs typeface="Open Sans Condensed" panose="020B0806030504020204" charset="0"/>
                      </a:endParaRPr>
                    </a:p>
                  </a:txBody>
                  <a:tcPr marT="91440" marB="91440"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Open Sans Condensed" panose="020B0806030504020204" charset="0"/>
                          <a:cs typeface="Open Sans Condensed" panose="020B0806030504020204" charset="0"/>
                        </a:rPr>
                        <a:t>Challenges in dimensionality reduction, statistical modeling, and hypothesis testing  </a:t>
                      </a:r>
                      <a:endParaRPr lang="en-US" sz="2400">
                        <a:solidFill>
                          <a:schemeClr val="tx1"/>
                        </a:solidFill>
                        <a:latin typeface="Open Sans Condensed" panose="020B0806030504020204" charset="0"/>
                        <a:cs typeface="Open Sans Condensed" panose="020B0806030504020204" charset="0"/>
                      </a:endParaRPr>
                    </a:p>
                  </a:txBody>
                  <a:tcPr marT="91440" marB="91440">
                    <a:lnL w="12700" cmpd="sng">
                      <a:solidFill>
                        <a:schemeClr val="tx1"/>
                      </a:solidFill>
                      <a:prstDash val="solid"/>
                    </a:lnL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Rectangles 1"/>
          <p:cNvSpPr/>
          <p:nvPr/>
        </p:nvSpPr>
        <p:spPr>
          <a:xfrm>
            <a:off x="732790" y="2078355"/>
            <a:ext cx="10680065" cy="261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655955" y="4702175"/>
            <a:ext cx="10972165" cy="261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7" name="Picture 16" descr="A person with a beard and a white beard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15" y="2660908"/>
            <a:ext cx="3943546" cy="410385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05" y="391160"/>
            <a:ext cx="2541905" cy="1993265"/>
          </a:xfrm>
          <a:prstGeom prst="rect">
            <a:avLst/>
          </a:prstGeom>
        </p:spPr>
      </p:pic>
      <p:sp>
        <p:nvSpPr>
          <p:cNvPr id="6" name="Bent Arrow 5"/>
          <p:cNvSpPr/>
          <p:nvPr/>
        </p:nvSpPr>
        <p:spPr>
          <a:xfrm rot="10800000" flipH="1">
            <a:off x="506730" y="2384425"/>
            <a:ext cx="2056130" cy="1928495"/>
          </a:xfrm>
          <a:prstGeom prst="bentArrow">
            <a:avLst>
              <a:gd name="adj1" fmla="val 25000"/>
              <a:gd name="adj2" fmla="val 40352"/>
              <a:gd name="adj3" fmla="val 23411"/>
              <a:gd name="adj4" fmla="val 414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33958" t="59640" r="33958" b="12254"/>
          <a:stretch>
            <a:fillRect/>
          </a:stretch>
        </p:blipFill>
        <p:spPr>
          <a:xfrm>
            <a:off x="6683375" y="1278890"/>
            <a:ext cx="2246630" cy="239903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581650" y="2799715"/>
            <a:ext cx="1028065" cy="1642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2889250" y="1363980"/>
            <a:ext cx="372046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400" dirty="0"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The systematists “black-box” </a:t>
            </a:r>
            <a:endParaRPr lang="en-US" sz="2400" dirty="0">
              <a:latin typeface="Open Sans Condensed" panose="020B0806030504020204" charset="0"/>
              <a:cs typeface="Open Sans Condensed" panose="020B0806030504020204" charset="0"/>
              <a:sym typeface="+mn-ea"/>
            </a:endParaRPr>
          </a:p>
          <a:p>
            <a:r>
              <a:rPr lang="en-US" sz="2400" dirty="0"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of character construction</a:t>
            </a:r>
            <a:endParaRPr lang="en-US" sz="2400" dirty="0">
              <a:latin typeface="Open Sans Condensed" panose="020B0806030504020204" charset="0"/>
              <a:cs typeface="Open Sans Condensed" panose="020B0806030504020204" charset="0"/>
              <a:sym typeface="+mn-e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580" y="3677920"/>
            <a:ext cx="5297805" cy="2946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t="86998"/>
          <a:stretch>
            <a:fillRect/>
          </a:stretch>
        </p:blipFill>
        <p:spPr>
          <a:xfrm>
            <a:off x="6694805" y="328930"/>
            <a:ext cx="5507990" cy="873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65799" t="66535" r="1333" b="13180"/>
          <a:stretch>
            <a:fillRect/>
          </a:stretch>
        </p:blipFill>
        <p:spPr>
          <a:xfrm>
            <a:off x="9003030" y="1278890"/>
            <a:ext cx="3188970" cy="2399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9250" y="225425"/>
            <a:ext cx="3804920" cy="2387600"/>
          </a:xfrm>
        </p:spPr>
        <p:txBody>
          <a:bodyPr>
            <a:noAutofit/>
          </a:bodyPr>
          <a:p>
            <a:r>
              <a:rPr lang="en-US" sz="2400"/>
              <a:t>Biodiversity science is uniquely reliant on expert knowledge to quantify its primary data sources: species &amp; trait measurements</a:t>
            </a:r>
            <a:endParaRPr lang="en-US"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0035" y="284480"/>
            <a:ext cx="11543665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Rapid progress on any biological problem rests on the hope that there is at least one viewpoint to each problem that makes causation relatively simple.</a:t>
            </a:r>
            <a:endParaRPr lang="en-US" sz="3600" i="1" dirty="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br>
              <a:rPr lang="en-US" sz="3600" dirty="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-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Houle et al 2010, Phenomics: The Next Challenge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pic>
        <p:nvPicPr>
          <p:cNvPr id="8" name="Picture 7" descr="A close-up of a newspaper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6" t="16573" b="56744"/>
          <a:stretch>
            <a:fillRect/>
          </a:stretch>
        </p:blipFill>
        <p:spPr>
          <a:xfrm>
            <a:off x="5370830" y="3760470"/>
            <a:ext cx="6637655" cy="286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2943" y="1455674"/>
            <a:ext cx="5285688" cy="3692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For every complex problem there is a solution which is clear, simple, and wrong</a:t>
            </a:r>
            <a:endParaRPr lang="en-US" sz="3600" i="1" dirty="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endParaRPr lang="en-US" sz="3600" dirty="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-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Often attributed to H.L. Mencken, reporter and supporter of teaching evolution in the “Scopes Monkey Trial”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279" y="418736"/>
            <a:ext cx="4178072" cy="603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63775"/>
            <a:ext cx="10515600" cy="1325563"/>
          </a:xfrm>
        </p:spPr>
        <p:txBody>
          <a:bodyPr>
            <a:noAutofit/>
          </a:bodyPr>
          <a:p>
            <a:pPr algn="ctr"/>
            <a:r>
              <a:rPr lang="en-US" sz="3600">
                <a:solidFill>
                  <a:schemeClr val="bg1">
                    <a:lumMod val="85000"/>
                  </a:schemeClr>
                </a:solidFill>
                <a:effectLst/>
              </a:rPr>
              <a:t>What happens when we get the traits “wrong”?</a:t>
            </a:r>
            <a:br>
              <a:rPr lang="en-US" sz="3600">
                <a:solidFill>
                  <a:schemeClr val="bg1">
                    <a:lumMod val="85000"/>
                  </a:schemeClr>
                </a:solidFill>
                <a:effectLst/>
              </a:rPr>
            </a:br>
            <a:br>
              <a:rPr lang="en-US" sz="3600">
                <a:solidFill>
                  <a:schemeClr val="bg1">
                    <a:lumMod val="85000"/>
                  </a:schemeClr>
                </a:solidFill>
                <a:effectLst/>
              </a:rPr>
            </a:br>
            <a:r>
              <a:rPr lang="en-US" sz="3600">
                <a:solidFill>
                  <a:schemeClr val="bg1">
                    <a:lumMod val="85000"/>
                  </a:schemeClr>
                </a:solidFill>
                <a:effectLst/>
              </a:rPr>
              <a:t>(And what can we do about it)</a:t>
            </a:r>
            <a:endParaRPr lang="en-US" sz="3600"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7523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0160" y="146685"/>
            <a:ext cx="2993390" cy="4500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524" name="Text Box 5"/>
          <p:cNvSpPr txBox="1"/>
          <p:nvPr/>
        </p:nvSpPr>
        <p:spPr>
          <a:xfrm>
            <a:off x="8900795" y="4558665"/>
            <a:ext cx="319151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0" algn="ctr"/>
            <a:r>
              <a:rPr lang="en-US" altLang="en-US" sz="3200">
                <a:solidFill>
                  <a:srgbClr val="F2F2F2"/>
                </a:solidFill>
                <a:latin typeface="Open Sans Condensed" panose="020B0806030504020204" charset="0"/>
              </a:rPr>
              <a:t>Sergei Tarasov</a:t>
            </a:r>
            <a:br>
              <a:rPr lang="en-US" altLang="en-US" sz="3200">
                <a:solidFill>
                  <a:srgbClr val="F2F2F2"/>
                </a:solidFill>
                <a:latin typeface="Open Sans Condensed" panose="020B0806030504020204" charset="0"/>
              </a:rPr>
            </a:br>
            <a:r>
              <a:rPr lang="en-US" altLang="en-US" sz="2400">
                <a:solidFill>
                  <a:srgbClr val="ED746B"/>
                </a:solidFill>
                <a:latin typeface="Open Sans Condensed" panose="020B0806030504020204" charset="0"/>
              </a:rPr>
              <a:t>Finnish Museum of Natural History</a:t>
            </a:r>
            <a:endParaRPr lang="en-US" altLang="en-US" sz="2400">
              <a:solidFill>
                <a:srgbClr val="ED746B"/>
              </a:solidFill>
              <a:latin typeface="Open Sans Condensed" panose="020B0806030504020204" charset="0"/>
              <a:ea typeface="Open Sans Condensed" panose="020B0806030504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" y="146685"/>
            <a:ext cx="8870315" cy="2821305"/>
          </a:xfrm>
          <a:prstGeom prst="rect">
            <a:avLst/>
          </a:prstGeom>
        </p:spPr>
      </p:pic>
      <p:pic>
        <p:nvPicPr>
          <p:cNvPr id="2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855" y="58420"/>
            <a:ext cx="2993390" cy="4500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85" y="0"/>
            <a:ext cx="11353800" cy="1325880"/>
          </a:xfrm>
        </p:spPr>
        <p:txBody>
          <a:bodyPr/>
          <a:p>
            <a:pPr algn="ctr"/>
            <a:r>
              <a:rPr lang="en-US" altLang="en-US" sz="4000">
                <a:solidFill>
                  <a:schemeClr val="bg1">
                    <a:lumMod val="85000"/>
                  </a:schemeClr>
                </a:solidFill>
                <a:effectLst/>
              </a:rPr>
              <a:t>Two-Scientist Paradox (Tarasov, 2018)</a:t>
            </a:r>
            <a:endParaRPr lang="en-US" altLang="en-US" sz="4000"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9" name="Oval 8"/>
          <p:cNvSpPr/>
          <p:nvPr/>
        </p:nvSpPr>
        <p:spPr>
          <a:xfrm>
            <a:off x="9197340" y="1699895"/>
            <a:ext cx="1855661" cy="185508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918845" y="2820670"/>
            <a:ext cx="1833372" cy="1833943"/>
          </a:xfrm>
          <a:prstGeom prst="triangle">
            <a:avLst/>
          </a:prstGeom>
          <a:solidFill>
            <a:srgbClr val="ED746B"/>
          </a:solidFill>
          <a:ln>
            <a:solidFill>
              <a:srgbClr val="ED7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620010" y="1468755"/>
            <a:ext cx="1855661" cy="185508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43910" y="4349115"/>
            <a:ext cx="1855661" cy="1855089"/>
          </a:xfrm>
          <a:prstGeom prst="ellipse">
            <a:avLst/>
          </a:prstGeom>
          <a:solidFill>
            <a:srgbClr val="ED746B"/>
          </a:solidFill>
          <a:ln>
            <a:solidFill>
              <a:srgbClr val="ED7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16270" y="4744720"/>
            <a:ext cx="1855661" cy="1855089"/>
          </a:xfrm>
          <a:prstGeom prst="ellipse">
            <a:avLst/>
          </a:prstGeom>
          <a:solidFill>
            <a:srgbClr val="ED746B"/>
          </a:solidFill>
          <a:ln>
            <a:solidFill>
              <a:srgbClr val="ED7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8294370" y="4372610"/>
            <a:ext cx="1833372" cy="1833943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6991350" y="2439035"/>
            <a:ext cx="1833372" cy="1833943"/>
          </a:xfrm>
          <a:prstGeom prst="triangle">
            <a:avLst/>
          </a:prstGeom>
          <a:solidFill>
            <a:srgbClr val="ED746B"/>
          </a:solidFill>
          <a:ln>
            <a:solidFill>
              <a:srgbClr val="ED7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5005705" y="1813560"/>
            <a:ext cx="1833372" cy="1833943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r="65623" b="85976"/>
          <a:stretch>
            <a:fillRect/>
          </a:stretch>
        </p:blipFill>
        <p:spPr>
          <a:xfrm>
            <a:off x="225425" y="53340"/>
            <a:ext cx="5401310" cy="19253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97295" y="4445"/>
            <a:ext cx="5475605" cy="1973580"/>
            <a:chOff x="10363" y="-6"/>
            <a:chExt cx="8176" cy="2720"/>
          </a:xfrm>
        </p:grpSpPr>
        <p:pic>
          <p:nvPicPr>
            <p:cNvPr id="3" name="Content Placeholder 3"/>
            <p:cNvPicPr>
              <a:picLocks noChangeAspect="1"/>
            </p:cNvPicPr>
            <p:nvPr/>
          </p:nvPicPr>
          <p:blipFill>
            <a:blip r:embed="rId1"/>
            <a:srcRect r="65623" b="85976"/>
            <a:stretch>
              <a:fillRect/>
            </a:stretch>
          </p:blipFill>
          <p:spPr>
            <a:xfrm>
              <a:off x="10363" y="-6"/>
              <a:ext cx="7421" cy="2721"/>
            </a:xfrm>
            <a:prstGeom prst="rect">
              <a:avLst/>
            </a:prstGeom>
          </p:spPr>
        </p:pic>
        <p:pic>
          <p:nvPicPr>
            <p:cNvPr id="2" name="Content Placeholder 3"/>
            <p:cNvPicPr>
              <a:picLocks noChangeAspect="1"/>
            </p:cNvPicPr>
            <p:nvPr/>
          </p:nvPicPr>
          <p:blipFill>
            <a:blip r:embed="rId1"/>
            <a:srcRect l="66162" r="4094" b="86135"/>
            <a:stretch>
              <a:fillRect/>
            </a:stretch>
          </p:blipFill>
          <p:spPr>
            <a:xfrm>
              <a:off x="12045" y="46"/>
              <a:ext cx="6495" cy="2657"/>
            </a:xfrm>
            <a:prstGeom prst="rect">
              <a:avLst/>
            </a:prstGeom>
          </p:spPr>
        </p:pic>
      </p:grpSp>
      <p:pic>
        <p:nvPicPr>
          <p:cNvPr id="5" name="Content Placeholder 3"/>
          <p:cNvPicPr>
            <a:picLocks noChangeAspect="1"/>
          </p:cNvPicPr>
          <p:nvPr/>
        </p:nvPicPr>
        <p:blipFill>
          <a:blip r:embed="rId1"/>
          <a:srcRect t="61041" r="54896" b="17983"/>
          <a:stretch>
            <a:fillRect/>
          </a:stretch>
        </p:blipFill>
        <p:spPr>
          <a:xfrm>
            <a:off x="160655" y="2049780"/>
            <a:ext cx="5466080" cy="222059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26505" y="2049780"/>
            <a:ext cx="5447030" cy="4720590"/>
            <a:chOff x="9963" y="3228"/>
            <a:chExt cx="8578" cy="7434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1"/>
            <a:srcRect l="54364" t="19428" r="1467" b="32251"/>
            <a:stretch>
              <a:fillRect/>
            </a:stretch>
          </p:blipFill>
          <p:spPr>
            <a:xfrm>
              <a:off x="9963" y="3228"/>
              <a:ext cx="8578" cy="743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770" y="9371"/>
              <a:ext cx="1060" cy="12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10" name="Text Box 9"/>
          <p:cNvSpPr txBox="1"/>
          <p:nvPr/>
        </p:nvSpPr>
        <p:spPr>
          <a:xfrm>
            <a:off x="813435" y="5370830"/>
            <a:ext cx="38798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 b="1">
                <a:solidFill>
                  <a:schemeClr val="bg1">
                    <a:lumMod val="85000"/>
                  </a:schemeClr>
                </a:solidFill>
              </a:rPr>
              <a:t>Scientist #2 supports HIdden State Model</a:t>
            </a:r>
            <a:endParaRPr lang="en-US" altLang="en-US" sz="2800" b="1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en-US" sz="2800" b="1">
                <a:solidFill>
                  <a:schemeClr val="bg1">
                    <a:lumMod val="85000"/>
                  </a:schemeClr>
                </a:solidFill>
              </a:rPr>
              <a:t>(Rate heterogeneity)</a:t>
            </a:r>
            <a:endParaRPr lang="en-US" altLang="en-US" sz="2800" b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693285" y="5469255"/>
            <a:ext cx="933450" cy="86868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68220" y="1649730"/>
            <a:ext cx="7438390" cy="40735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r="65623" b="85976"/>
          <a:stretch>
            <a:fillRect/>
          </a:stretch>
        </p:blipFill>
        <p:spPr>
          <a:xfrm>
            <a:off x="225425" y="44450"/>
            <a:ext cx="5401310" cy="19253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97295" y="4445"/>
            <a:ext cx="5475605" cy="1973580"/>
            <a:chOff x="10363" y="-6"/>
            <a:chExt cx="8176" cy="2720"/>
          </a:xfrm>
        </p:grpSpPr>
        <p:pic>
          <p:nvPicPr>
            <p:cNvPr id="3" name="Content Placeholder 3"/>
            <p:cNvPicPr>
              <a:picLocks noChangeAspect="1"/>
            </p:cNvPicPr>
            <p:nvPr/>
          </p:nvPicPr>
          <p:blipFill>
            <a:blip r:embed="rId1"/>
            <a:srcRect r="65623" b="85976"/>
            <a:stretch>
              <a:fillRect/>
            </a:stretch>
          </p:blipFill>
          <p:spPr>
            <a:xfrm>
              <a:off x="10363" y="-6"/>
              <a:ext cx="7421" cy="2721"/>
            </a:xfrm>
            <a:prstGeom prst="rect">
              <a:avLst/>
            </a:prstGeom>
          </p:spPr>
        </p:pic>
        <p:pic>
          <p:nvPicPr>
            <p:cNvPr id="2" name="Content Placeholder 3"/>
            <p:cNvPicPr>
              <a:picLocks noChangeAspect="1"/>
            </p:cNvPicPr>
            <p:nvPr/>
          </p:nvPicPr>
          <p:blipFill>
            <a:blip r:embed="rId1"/>
            <a:srcRect l="66162" r="4094" b="86135"/>
            <a:stretch>
              <a:fillRect/>
            </a:stretch>
          </p:blipFill>
          <p:spPr>
            <a:xfrm>
              <a:off x="12045" y="46"/>
              <a:ext cx="6495" cy="2657"/>
            </a:xfrm>
            <a:prstGeom prst="rect">
              <a:avLst/>
            </a:prstGeom>
          </p:spPr>
        </p:pic>
      </p:grpSp>
      <p:pic>
        <p:nvPicPr>
          <p:cNvPr id="5" name="Content Placeholder 3"/>
          <p:cNvPicPr>
            <a:picLocks noChangeAspect="1"/>
          </p:cNvPicPr>
          <p:nvPr/>
        </p:nvPicPr>
        <p:blipFill>
          <a:blip r:embed="rId1"/>
          <a:srcRect t="61041" r="54896" b="17983"/>
          <a:stretch>
            <a:fillRect/>
          </a:stretch>
        </p:blipFill>
        <p:spPr>
          <a:xfrm>
            <a:off x="160655" y="2049780"/>
            <a:ext cx="5466080" cy="222059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26505" y="2049780"/>
            <a:ext cx="5447030" cy="4720590"/>
            <a:chOff x="9963" y="3228"/>
            <a:chExt cx="8578" cy="7434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1"/>
            <a:srcRect l="54364" t="19428" r="1467" b="32251"/>
            <a:stretch>
              <a:fillRect/>
            </a:stretch>
          </p:blipFill>
          <p:spPr>
            <a:xfrm>
              <a:off x="9963" y="3228"/>
              <a:ext cx="8578" cy="743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770" y="9371"/>
              <a:ext cx="1060" cy="12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10" name="Text Box 9"/>
          <p:cNvSpPr txBox="1"/>
          <p:nvPr/>
        </p:nvSpPr>
        <p:spPr>
          <a:xfrm>
            <a:off x="1586865" y="4939665"/>
            <a:ext cx="38798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 b="1">
                <a:solidFill>
                  <a:schemeClr val="bg1">
                    <a:lumMod val="85000"/>
                  </a:schemeClr>
                </a:solidFill>
              </a:rPr>
              <a:t>Truth is no rate heterogeneity, the true state space was misrepresented</a:t>
            </a:r>
            <a:endParaRPr lang="en-US" altLang="en-US" sz="2800" b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6200000">
            <a:off x="583565" y="4302760"/>
            <a:ext cx="933450" cy="86868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975" y="2439035"/>
            <a:ext cx="9010015" cy="1325880"/>
          </a:xfrm>
        </p:spPr>
        <p:txBody>
          <a:bodyPr>
            <a:noAutofit/>
          </a:bodyPr>
          <a:p>
            <a:pPr algn="ctr"/>
            <a:r>
              <a:rPr lang="en-US" altLang="en-US" sz="4400"/>
              <a:t>Many comparative questions can be recast as questions about the </a:t>
            </a:r>
            <a:br>
              <a:rPr lang="en-US" altLang="en-US" sz="4400"/>
            </a:br>
            <a:r>
              <a:rPr lang="en-US" altLang="en-US" sz="4400" i="1">
                <a:solidFill>
                  <a:srgbClr val="ED746B"/>
                </a:solidFill>
              </a:rPr>
              <a:t>state space of evolution</a:t>
            </a:r>
            <a:br>
              <a:rPr lang="en-US" altLang="en-US" sz="4400" i="1">
                <a:solidFill>
                  <a:srgbClr val="ED746B"/>
                </a:solidFill>
              </a:rPr>
            </a:br>
            <a:endParaRPr lang="en-US" altLang="en-US" sz="4400" i="1">
              <a:solidFill>
                <a:srgbClr val="ED746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775" y="335280"/>
            <a:ext cx="10515600" cy="1325563"/>
          </a:xfrm>
        </p:spPr>
        <p:txBody>
          <a:bodyPr>
            <a:normAutofit/>
          </a:bodyPr>
          <a:p>
            <a:r>
              <a:rPr lang="en-US" altLang="en-US" sz="4800">
                <a:effectLst/>
              </a:rPr>
              <a:t>Framing questions as rates vs. states</a:t>
            </a:r>
            <a:endParaRPr lang="en-US" altLang="en-US" sz="4800" i="1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2960" y="1874520"/>
            <a:ext cx="1240155" cy="10636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92960" y="3532505"/>
            <a:ext cx="1240155" cy="10636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64940" y="3532505"/>
            <a:ext cx="1240155" cy="10636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64940" y="1874520"/>
            <a:ext cx="1240155" cy="1063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432810" y="1920875"/>
            <a:ext cx="436245" cy="543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flipH="1">
            <a:off x="3394710" y="2464435"/>
            <a:ext cx="436245" cy="473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432810" y="3639185"/>
            <a:ext cx="436245" cy="421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flipH="1">
            <a:off x="3394710" y="4060825"/>
            <a:ext cx="436245" cy="298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2211070" y="3140075"/>
            <a:ext cx="383540" cy="138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2614295" y="2875915"/>
            <a:ext cx="436245" cy="720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 flipV="1">
            <a:off x="4160520" y="3178810"/>
            <a:ext cx="38354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5400000" flipV="1">
            <a:off x="4592955" y="2941955"/>
            <a:ext cx="383540" cy="58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6734810" y="1818005"/>
            <a:ext cx="2320290" cy="2847975"/>
            <a:chOff x="10618" y="2863"/>
            <a:chExt cx="3654" cy="4485"/>
          </a:xfrm>
        </p:grpSpPr>
        <p:grpSp>
          <p:nvGrpSpPr>
            <p:cNvPr id="32" name="Group 31"/>
            <p:cNvGrpSpPr/>
            <p:nvPr/>
          </p:nvGrpSpPr>
          <p:grpSpPr>
            <a:xfrm>
              <a:off x="10618" y="2868"/>
              <a:ext cx="3654" cy="4480"/>
              <a:chOff x="9945" y="3774"/>
              <a:chExt cx="3654" cy="448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9949" y="5580"/>
                <a:ext cx="930" cy="88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0879" y="5580"/>
                <a:ext cx="930" cy="88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949" y="6460"/>
                <a:ext cx="930" cy="88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0879" y="6460"/>
                <a:ext cx="930" cy="88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945" y="7356"/>
                <a:ext cx="930" cy="88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0875" y="7356"/>
                <a:ext cx="930" cy="88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957" y="4697"/>
                <a:ext cx="930" cy="86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9949" y="3774"/>
                <a:ext cx="930" cy="8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1809" y="5575"/>
                <a:ext cx="894" cy="89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2705" y="5559"/>
                <a:ext cx="894" cy="89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1811" y="6454"/>
                <a:ext cx="894" cy="89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2705" y="6445"/>
                <a:ext cx="894" cy="89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1811" y="7356"/>
                <a:ext cx="894" cy="89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2705" y="7355"/>
                <a:ext cx="894" cy="89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13376" y="3741"/>
              <a:ext cx="894" cy="89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3376" y="2867"/>
              <a:ext cx="894" cy="89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2472" y="2867"/>
              <a:ext cx="894" cy="89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566" y="2863"/>
              <a:ext cx="894" cy="89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38" name="Text Box 37"/>
          <p:cNvSpPr txBox="1"/>
          <p:nvPr/>
        </p:nvSpPr>
        <p:spPr>
          <a:xfrm>
            <a:off x="2109470" y="4775200"/>
            <a:ext cx="3007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b="1">
                <a:solidFill>
                  <a:schemeClr val="bg1">
                    <a:lumMod val="85000"/>
                  </a:schemeClr>
                </a:solidFill>
              </a:rPr>
              <a:t>Unequal rates</a:t>
            </a:r>
            <a:endParaRPr lang="en-US" altLang="en-US" b="1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en-US" b="1">
                <a:solidFill>
                  <a:schemeClr val="bg1">
                    <a:lumMod val="85000"/>
                  </a:schemeClr>
                </a:solidFill>
              </a:rPr>
              <a:t>equal state spaces</a:t>
            </a:r>
            <a:endParaRPr lang="en-US" altLang="en-US" b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6096635" y="4818380"/>
            <a:ext cx="3007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en-US" b="1">
                <a:solidFill>
                  <a:schemeClr val="bg1">
                    <a:lumMod val="85000"/>
                  </a:schemeClr>
                </a:solidFill>
              </a:rPr>
              <a:t>Equal rates</a:t>
            </a:r>
            <a:endParaRPr lang="en-US" altLang="en-US" b="1">
              <a:solidFill>
                <a:schemeClr val="bg1">
                  <a:lumMod val="85000"/>
                </a:schemeClr>
              </a:solidFill>
            </a:endParaRPr>
          </a:p>
          <a:p>
            <a:pPr algn="r"/>
            <a:r>
              <a:rPr lang="en-US" altLang="en-US" b="1">
                <a:solidFill>
                  <a:schemeClr val="bg1">
                    <a:lumMod val="85000"/>
                  </a:schemeClr>
                </a:solidFill>
              </a:rPr>
              <a:t>Unequal state spaces</a:t>
            </a:r>
            <a:endParaRPr lang="en-US" altLang="en-US" b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Title 1"/>
          <p:cNvSpPr>
            <a:spLocks noGrp="1"/>
          </p:cNvSpPr>
          <p:nvPr/>
        </p:nvSpPr>
        <p:spPr>
          <a:xfrm>
            <a:off x="554990" y="5627370"/>
            <a:ext cx="1108138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>
                    <a:lumMod val="85000"/>
                  </a:schemeClr>
                </a:solidFill>
                <a:latin typeface="Cabin" panose="020B0803050202020004" charset="0"/>
                <a:ea typeface="+mj-ea"/>
                <a:cs typeface="Cabin" panose="020B0803050202020004" charset="0"/>
              </a:defRPr>
            </a:lvl1pPr>
          </a:lstStyle>
          <a:p>
            <a:pPr algn="ctr"/>
            <a:r>
              <a:rPr lang="en-US" altLang="en-US" sz="4000">
                <a:latin typeface="Open Sans Condensed" panose="020B0806030504020204" charset="0"/>
                <a:cs typeface="Open Sans Condensed" panose="020B0806030504020204" charset="0"/>
              </a:rPr>
              <a:t>“Macroevolutionary Architecture of Traits”</a:t>
            </a:r>
            <a:endParaRPr lang="en-US" altLang="en-US" sz="4000" i="1">
              <a:latin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06575" y="161925"/>
            <a:ext cx="8858250" cy="65347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GuineaPi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7180" y="11430"/>
            <a:ext cx="5125720" cy="68351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606415" y="1821815"/>
            <a:ext cx="58197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bg1">
                    <a:lumMod val="95000"/>
                  </a:schemeClr>
                </a:solidFill>
              </a:rPr>
              <a:t>Dear Joe, </a:t>
            </a:r>
            <a:br>
              <a:rPr lang="en-US" sz="2400">
                <a:solidFill>
                  <a:schemeClr val="bg1">
                    <a:lumMod val="95000"/>
                  </a:schemeClr>
                </a:solidFill>
              </a:rPr>
            </a:br>
            <a:br>
              <a:rPr lang="en-US" sz="240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400">
                <a:solidFill>
                  <a:schemeClr val="bg1">
                    <a:lumMod val="95000"/>
                  </a:schemeClr>
                </a:solidFill>
              </a:rPr>
              <a:t>I thought you might like the ability to teach like Sewall Wright, complete with guinea pig eraser, though this one works on whiteboards and is IACUC-approved. Though parts separately are washable, there’s an internal support plate of cardboard that probably shouldn’t get wet. </a:t>
            </a:r>
            <a:endParaRPr lang="en-US" sz="2400">
              <a:solidFill>
                <a:schemeClr val="bg1">
                  <a:lumMod val="95000"/>
                </a:schemeClr>
              </a:solidFill>
            </a:endParaRPr>
          </a:p>
          <a:p>
            <a:br>
              <a:rPr lang="en-US" sz="240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400">
                <a:solidFill>
                  <a:schemeClr val="bg1">
                    <a:lumMod val="95000"/>
                  </a:schemeClr>
                </a:solidFill>
              </a:rPr>
              <a:t>Best, </a:t>
            </a:r>
            <a:endParaRPr lang="en-US" sz="240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400">
                <a:solidFill>
                  <a:schemeClr val="bg1">
                    <a:lumMod val="95000"/>
                  </a:schemeClr>
                </a:solidFill>
              </a:rPr>
              <a:t>Brian [O’Meara] </a:t>
            </a:r>
            <a:endParaRPr lang="en-US" sz="24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290" y="175895"/>
            <a:ext cx="1714500" cy="171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Rectangles 4"/>
          <p:cNvSpPr/>
          <p:nvPr/>
        </p:nvSpPr>
        <p:spPr>
          <a:xfrm>
            <a:off x="7378065" y="840740"/>
            <a:ext cx="4460875" cy="51339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661910" y="1352550"/>
            <a:ext cx="3835400" cy="4351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" y="485140"/>
            <a:ext cx="6199505" cy="227901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75995" y="2964815"/>
            <a:ext cx="4161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chemeClr val="bg1">
                    <a:lumMod val="95000"/>
                  </a:schemeClr>
                </a:solidFill>
              </a:rPr>
              <a:t>What is a liability?</a:t>
            </a:r>
            <a:endParaRPr lang="en-US" sz="36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75995" y="4269740"/>
            <a:ext cx="60845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chemeClr val="bg1">
                    <a:lumMod val="95000"/>
                  </a:schemeClr>
                </a:solidFill>
              </a:rPr>
              <a:t>How is the behavior of a threshold trait on a phylogeny different than a standard Markov trait?</a:t>
            </a:r>
            <a:endParaRPr lang="en-US" sz="360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9950" y="258445"/>
            <a:ext cx="10071100" cy="64744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03020" y="258445"/>
            <a:ext cx="9585960" cy="64420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48080" y="258445"/>
            <a:ext cx="9514840" cy="63944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80465" y="0"/>
            <a:ext cx="9603740" cy="68745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17670" cy="1325880"/>
          </a:xfrm>
        </p:spPr>
        <p:txBody>
          <a:bodyPr/>
          <a:p>
            <a:r>
              <a:rPr lang="en-US" altLang="en-US"/>
              <a:t>Markov Models</a:t>
            </a:r>
            <a:endParaRPr lang="en-US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8025" y="1804035"/>
            <a:ext cx="4582160" cy="39573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6440805" y="395605"/>
            <a:ext cx="467931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>
                    <a:lumMod val="85000"/>
                  </a:schemeClr>
                </a:solidFill>
                <a:latin typeface="Cabin" panose="020B0803050202020004" charset="0"/>
                <a:ea typeface="+mj-ea"/>
                <a:cs typeface="Cabin" panose="020B0803050202020004" charset="0"/>
              </a:defRPr>
            </a:lvl1pPr>
          </a:lstStyle>
          <a:p>
            <a:r>
              <a:rPr lang="en-US" altLang="en-US">
                <a:latin typeface="Open Sans Condensed" panose="020B0806030504020204" charset="0"/>
                <a:cs typeface="Open Sans Condensed" panose="020B0806030504020204" charset="0"/>
              </a:rPr>
              <a:t>Gaussian Models</a:t>
            </a:r>
            <a:endParaRPr lang="en-US" altLang="en-US"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10935" y="1388745"/>
            <a:ext cx="5486400" cy="4885690"/>
            <a:chOff x="240" y="0"/>
            <a:chExt cx="14520" cy="10200"/>
          </a:xfrm>
        </p:grpSpPr>
        <p:pic>
          <p:nvPicPr>
            <p:cNvPr id="34817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2321" t="11111" b="12381"/>
            <a:stretch>
              <a:fillRect/>
            </a:stretch>
          </p:blipFill>
          <p:spPr>
            <a:xfrm rot="-5400000" flipV="1">
              <a:off x="3000" y="-1200"/>
              <a:ext cx="8640" cy="141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819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492" b="12169"/>
            <a:stretch>
              <a:fillRect/>
            </a:stretch>
          </p:blipFill>
          <p:spPr>
            <a:xfrm>
              <a:off x="240" y="0"/>
              <a:ext cx="14520" cy="24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61745" y="9525"/>
            <a:ext cx="9603105" cy="68738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9885" y="1825625"/>
            <a:ext cx="6029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9885" y="1825625"/>
            <a:ext cx="6029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9885" y="1825625"/>
            <a:ext cx="6029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9885" y="1825625"/>
            <a:ext cx="6029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9885" y="1825625"/>
            <a:ext cx="6029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9885" y="1825625"/>
            <a:ext cx="6029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9885" y="1825625"/>
            <a:ext cx="6029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9885" y="1825625"/>
            <a:ext cx="6029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9885" y="1825625"/>
            <a:ext cx="6029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51510" y="1698625"/>
            <a:ext cx="10888980" cy="50101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9885" y="1825625"/>
            <a:ext cx="6029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9885" y="1825625"/>
            <a:ext cx="6029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9885" y="1825625"/>
            <a:ext cx="6029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9885" y="1825625"/>
            <a:ext cx="6029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55" y="2192655"/>
            <a:ext cx="3227070" cy="1325880"/>
          </a:xfrm>
        </p:spPr>
        <p:txBody>
          <a:bodyPr>
            <a:normAutofit fontScale="90000"/>
          </a:bodyPr>
          <a:p>
            <a:r>
              <a:rPr lang="en-US"/>
              <a:t>Easy to combine with continuous characters!</a:t>
            </a:r>
            <a:br>
              <a:rPr lang="en-US"/>
            </a:br>
            <a:br>
              <a:rPr lang="en-US"/>
            </a:br>
            <a:r>
              <a:rPr lang="en-US"/>
              <a:t>Easily and naturally handles missing data!!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07815" y="503555"/>
            <a:ext cx="7912735" cy="571055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3600">
                <a:effectLst/>
              </a:rPr>
              <a:t>We can model the threshold models with hidden state models as well!</a:t>
            </a:r>
            <a:endParaRPr lang="en-US" sz="360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840" y="1672590"/>
            <a:ext cx="5633720" cy="22040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38580" y="4585970"/>
            <a:ext cx="1459865" cy="14598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solidFill>
                  <a:schemeClr val="accent2"/>
                </a:solidFill>
              </a:rPr>
              <a:t>A</a:t>
            </a:r>
            <a:endParaRPr lang="en-US" sz="400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886960" y="4585970"/>
            <a:ext cx="1459865" cy="14598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>
                <a:solidFill>
                  <a:schemeClr val="accent2"/>
                </a:solidFill>
              </a:rPr>
              <a:t>C</a:t>
            </a:r>
            <a:endParaRPr lang="en-US" sz="440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12770" y="4585970"/>
            <a:ext cx="1459865" cy="14598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solidFill>
                  <a:schemeClr val="accent2"/>
                </a:solidFill>
              </a:rPr>
              <a:t>B</a:t>
            </a:r>
            <a:endParaRPr lang="en-US" sz="400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661150" y="4585970"/>
            <a:ext cx="1459865" cy="145986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solidFill>
                  <a:schemeClr val="accent2"/>
                </a:solidFill>
              </a:rPr>
              <a:t>D</a:t>
            </a:r>
            <a:endParaRPr lang="en-US" sz="400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435340" y="4585970"/>
            <a:ext cx="1459865" cy="145986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accent2"/>
                </a:solidFill>
              </a:rPr>
              <a:t>E</a:t>
            </a:r>
            <a:endParaRPr lang="en-US" sz="3600">
              <a:solidFill>
                <a:schemeClr val="accent2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209530" y="4481195"/>
            <a:ext cx="1459865" cy="145986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accent2"/>
                </a:solidFill>
              </a:rPr>
              <a:t>F</a:t>
            </a:r>
            <a:endParaRPr lang="en-US" sz="3600">
              <a:solidFill>
                <a:schemeClr val="accent2"/>
              </a:solidFill>
            </a:endParaRPr>
          </a:p>
        </p:txBody>
      </p:sp>
      <p:sp>
        <p:nvSpPr>
          <p:cNvPr id="11" name="Circular Arrow 10"/>
          <p:cNvSpPr/>
          <p:nvPr/>
        </p:nvSpPr>
        <p:spPr>
          <a:xfrm>
            <a:off x="4137660" y="3876675"/>
            <a:ext cx="1046480" cy="130937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ircular Arrow 11"/>
          <p:cNvSpPr/>
          <p:nvPr/>
        </p:nvSpPr>
        <p:spPr>
          <a:xfrm>
            <a:off x="5981065" y="3876675"/>
            <a:ext cx="1046480" cy="130937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ircular Arrow 12"/>
          <p:cNvSpPr/>
          <p:nvPr/>
        </p:nvSpPr>
        <p:spPr>
          <a:xfrm>
            <a:off x="7824470" y="3876675"/>
            <a:ext cx="1046480" cy="130937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ircular Arrow 13"/>
          <p:cNvSpPr/>
          <p:nvPr/>
        </p:nvSpPr>
        <p:spPr>
          <a:xfrm>
            <a:off x="9469755" y="3876675"/>
            <a:ext cx="1046480" cy="130937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ircular Arrow 14"/>
          <p:cNvSpPr/>
          <p:nvPr/>
        </p:nvSpPr>
        <p:spPr>
          <a:xfrm rot="10800000">
            <a:off x="7754620" y="5433060"/>
            <a:ext cx="1046480" cy="130937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ircular Arrow 15"/>
          <p:cNvSpPr/>
          <p:nvPr/>
        </p:nvSpPr>
        <p:spPr>
          <a:xfrm rot="10800000">
            <a:off x="5981065" y="5433060"/>
            <a:ext cx="1046480" cy="130937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ircular Arrow 16"/>
          <p:cNvSpPr/>
          <p:nvPr/>
        </p:nvSpPr>
        <p:spPr>
          <a:xfrm rot="10800000">
            <a:off x="4156710" y="5433060"/>
            <a:ext cx="1046480" cy="130937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ircular Arrow 17"/>
          <p:cNvSpPr/>
          <p:nvPr/>
        </p:nvSpPr>
        <p:spPr>
          <a:xfrm rot="10800000">
            <a:off x="2362835" y="5433060"/>
            <a:ext cx="1046480" cy="130937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9860" y="415925"/>
            <a:ext cx="6753225" cy="61868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15925"/>
            <a:ext cx="5410835" cy="297243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0" y="258445"/>
            <a:ext cx="10514965" cy="624268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4000">
                <a:effectLst/>
              </a:rPr>
              <a:t>Bounded Brownian Motion</a:t>
            </a:r>
            <a:endParaRPr lang="en-US" sz="4000">
              <a:effectLst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8595" y="1253490"/>
            <a:ext cx="8351520" cy="4351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030" y="3031490"/>
            <a:ext cx="7252970" cy="3826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11175" y="-3175"/>
            <a:ext cx="10788650" cy="686117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03500" y="5158105"/>
            <a:ext cx="6604635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/>
              <a:t>“To compute the likelihood of FPK, we instead discretize the trait interval by considering only a set of n points equally spaced between two extreme values, Bmin and Bmax, a procedure already used for</a:t>
            </a:r>
            <a:endParaRPr lang="en-US"/>
          </a:p>
          <a:p>
            <a:r>
              <a:rPr lang="en-US"/>
              <a:t>the BBM model (Boucher and Démery, 2016).”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80" y="272415"/>
            <a:ext cx="10515600" cy="1325563"/>
          </a:xfrm>
        </p:spPr>
        <p:txBody>
          <a:bodyPr/>
          <a:p>
            <a:r>
              <a:rPr lang="x-none" altLang="en-US" sz="3200">
                <a:solidFill>
                  <a:schemeClr val="bg1">
                    <a:lumMod val="85000"/>
                  </a:schemeClr>
                </a:solidFill>
                <a:effectLst/>
                <a:latin typeface="Open Sans Condensed" panose="020B0806030504020204" charset="0"/>
                <a:cs typeface="Open Sans Condensed" panose="020B0806030504020204" charset="0"/>
              </a:rPr>
              <a:t>Our general CTM</a:t>
            </a:r>
            <a:r>
              <a:rPr lang="en-US" altLang="x-none" sz="3200">
                <a:solidFill>
                  <a:schemeClr val="bg1">
                    <a:lumMod val="85000"/>
                  </a:schemeClr>
                </a:solidFill>
                <a:effectLst/>
                <a:latin typeface="Open Sans Condensed" panose="020B0806030504020204" charset="0"/>
                <a:cs typeface="Open Sans Condensed" panose="020B0806030504020204" charset="0"/>
              </a:rPr>
              <a:t>C</a:t>
            </a:r>
            <a:r>
              <a:rPr lang="x-none" altLang="en-US" sz="3200">
                <a:solidFill>
                  <a:schemeClr val="bg1">
                    <a:lumMod val="85000"/>
                  </a:schemeClr>
                </a:solidFill>
                <a:effectLst/>
                <a:latin typeface="Open Sans Condensed" panose="020B0806030504020204" charset="0"/>
                <a:cs typeface="Open Sans Condensed" panose="020B0806030504020204" charset="0"/>
              </a:rPr>
              <a:t> model:</a:t>
            </a:r>
            <a:endParaRPr lang="x-none" altLang="en-US" sz="3200">
              <a:solidFill>
                <a:schemeClr val="bg1">
                  <a:lumMod val="85000"/>
                </a:schemeClr>
              </a:solidFill>
              <a:effectLst/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91285" y="1598295"/>
            <a:ext cx="6982460" cy="483362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664575" y="3862070"/>
            <a:ext cx="256730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Frequency vector: For sequence evolution, frequency vectors will show up as base frequencies. </a:t>
            </a:r>
            <a:endParaRPr lang="en-US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endParaRPr lang="en-US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For time-irreversible models, they are primarily used as a “prior” on the root state.  </a:t>
            </a:r>
            <a:endParaRPr lang="en-US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761095" y="402590"/>
            <a:ext cx="25673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This model can be use to estimate rates of transition, ancestral states, and perform a variety of hypothesis testing questions (and is the model we use to estimate phylogenies)</a:t>
            </a:r>
            <a:endParaRPr lang="en-US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67405" y="0"/>
            <a:ext cx="5264150" cy="689673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46860" y="-5715"/>
            <a:ext cx="8442960" cy="686371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22375" y="0"/>
            <a:ext cx="9366250" cy="697611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003935"/>
            <a:ext cx="10515600" cy="1325563"/>
          </a:xfrm>
        </p:spPr>
        <p:txBody>
          <a:bodyPr/>
          <a:p>
            <a:r>
              <a:rPr lang="en-US"/>
              <a:t>BBMV is a flexible method for estimating macroevolutionary landscapes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Discretization could blow up the number of parameters, but by maintaining 1) 1-dimensional change and 2) using a FPK equation so that transition rates depend only on the estimated parameters of a simpler function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We can do this for lots of PCMs, and make things simpler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Problem: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600200"/>
            <a:ext cx="8763000" cy="4525963"/>
          </a:xfrm>
        </p:spPr>
        <p:txBody>
          <a:bodyPr/>
          <a:lstStyle/>
          <a:p>
            <a:pPr marL="0" indent="0" algn="r">
              <a:buNone/>
            </a:pPr>
            <a:r>
              <a:rPr lang="en-US" sz="3600" b="1" dirty="0" smtClean="0"/>
              <a:t>PGLS assumes:</a:t>
            </a:r>
            <a:endParaRPr lang="en-US" sz="3600" b="1" dirty="0" smtClean="0"/>
          </a:p>
          <a:p>
            <a:pPr marL="0" indent="0" algn="r">
              <a:buNone/>
            </a:pPr>
            <a:r>
              <a:rPr lang="en-US" sz="3600" b="1" dirty="0"/>
              <a:t>T</a:t>
            </a:r>
            <a:r>
              <a:rPr lang="en-US" sz="3600" b="1" dirty="0" smtClean="0"/>
              <a:t>he </a:t>
            </a:r>
            <a:r>
              <a:rPr lang="en-US" sz="36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expected value</a:t>
            </a:r>
            <a:r>
              <a:rPr lang="en-US" sz="3600" b="1" i="1" dirty="0" smtClean="0"/>
              <a:t> </a:t>
            </a:r>
            <a:r>
              <a:rPr lang="en-US" sz="3600" b="1" dirty="0" smtClean="0"/>
              <a:t>of trait Y </a:t>
            </a:r>
            <a:endParaRPr lang="en-US" sz="3600" b="1" dirty="0" smtClean="0"/>
          </a:p>
          <a:p>
            <a:pPr marL="0" indent="0" algn="r">
              <a:buNone/>
            </a:pPr>
            <a:r>
              <a:rPr lang="en-US" sz="3600" b="1" dirty="0" smtClean="0"/>
              <a:t>is predicted by the </a:t>
            </a:r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36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urrent value</a:t>
            </a:r>
            <a:r>
              <a:rPr lang="en-US" sz="3600" b="1" i="1" dirty="0" smtClean="0"/>
              <a:t> </a:t>
            </a:r>
            <a:r>
              <a:rPr lang="en-US" sz="3600" b="1" dirty="0" smtClean="0"/>
              <a:t> of X</a:t>
            </a:r>
            <a:endParaRPr lang="en-US" sz="3600" b="1" dirty="0" smtClean="0"/>
          </a:p>
          <a:p>
            <a:pPr marL="0" indent="0" algn="r">
              <a:buNone/>
            </a:pPr>
            <a:r>
              <a:rPr lang="en-US" sz="3600" b="1" dirty="0" smtClean="0"/>
              <a:t>with </a:t>
            </a:r>
            <a:r>
              <a:rPr lang="en-US" sz="3600" b="1" dirty="0" err="1" smtClean="0"/>
              <a:t>phylogenetically</a:t>
            </a:r>
            <a:r>
              <a:rPr lang="en-US" sz="3600" b="1" dirty="0" smtClean="0"/>
              <a:t> correlated residuals</a:t>
            </a:r>
            <a:endParaRPr lang="en-US" sz="3600" b="1" dirty="0" smtClean="0"/>
          </a:p>
          <a:p>
            <a:pPr marL="0" indent="0">
              <a:buNone/>
            </a:pPr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History matters
…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4"/>
          <p:cNvSpPr txBox="1"/>
          <p:nvPr/>
        </p:nvSpPr>
        <p:spPr>
          <a:xfrm>
            <a:off x="533400" y="4876800"/>
            <a:ext cx="967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…must model </a:t>
            </a:r>
            <a:endParaRPr lang="en-US" dirty="0" smtClean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evolution of predictor</a:t>
            </a:r>
            <a:endParaRPr lang="en-US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Ornstein-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Uhlenbeck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models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219200"/>
            <a:ext cx="82296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4000" b="1" dirty="0" smtClean="0"/>
              <a:t>“Painting regimes”</a:t>
            </a:r>
            <a:endParaRPr lang="en-US" sz="4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8382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90600"/>
            <a:ext cx="89154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i="1" dirty="0" smtClean="0"/>
              <a:t>Ln(conduit diameter) ~ Temp</a:t>
            </a:r>
            <a:r>
              <a:rPr lang="en-US" sz="4400" b="1" i="1" baseline="-25000" dirty="0" smtClean="0"/>
              <a:t>min</a:t>
            </a:r>
            <a:endParaRPr lang="en-US" sz="4400" b="1" i="1" baseline="-25000" dirty="0" smtClean="0"/>
          </a:p>
          <a:p>
            <a:pPr marL="0" indent="0">
              <a:buNone/>
            </a:pPr>
            <a:endParaRPr lang="en-US" sz="4400" b="1" i="1" dirty="0"/>
          </a:p>
          <a:p>
            <a:pPr marL="0" indent="0">
              <a:buNone/>
            </a:pPr>
            <a:r>
              <a:rPr lang="en-US" sz="3900" b="1" i="1" dirty="0" smtClean="0"/>
              <a:t>Temp</a:t>
            </a:r>
            <a:r>
              <a:rPr lang="en-US" sz="3900" b="1" i="1" baseline="-25000" dirty="0" smtClean="0"/>
              <a:t>min </a:t>
            </a:r>
            <a:r>
              <a:rPr lang="en-US" sz="3900" b="1" i="1" dirty="0" smtClean="0">
                <a:sym typeface="Open Sans Condensed" panose="020B0806030504020204" charset="0"/>
              </a:rPr>
              <a:t></a:t>
            </a:r>
            <a:r>
              <a:rPr lang="en-US" sz="3900" b="1" i="1" dirty="0" smtClean="0"/>
              <a:t> </a:t>
            </a:r>
            <a:r>
              <a:rPr lang="en-US" sz="3900" b="1" i="1" dirty="0" smtClean="0">
                <a:solidFill>
                  <a:schemeClr val="accent5"/>
                </a:solidFill>
              </a:rPr>
              <a:t>Freeze</a:t>
            </a:r>
            <a:r>
              <a:rPr lang="en-US" sz="3900" b="1" i="1" dirty="0" smtClean="0"/>
              <a:t> / </a:t>
            </a:r>
            <a:r>
              <a:rPr lang="en-US" sz="39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Not Freeze</a:t>
            </a:r>
            <a:endParaRPr lang="en-US" sz="3900" b="1" i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3900" b="1" i="1" dirty="0" smtClean="0"/>
              <a:t>Phenology </a:t>
            </a:r>
            <a:r>
              <a:rPr lang="en-US" sz="3900" b="1" i="1" dirty="0" smtClean="0">
                <a:sym typeface="Open Sans Condensed" panose="020B0806030504020204" charset="0"/>
              </a:rPr>
              <a:t> </a:t>
            </a:r>
            <a:r>
              <a:rPr lang="en-US" sz="3900" b="1" i="1" dirty="0" smtClean="0">
                <a:solidFill>
                  <a:schemeClr val="accent6"/>
                </a:solidFill>
                <a:sym typeface="Open Sans Condensed" panose="020B0806030504020204" charset="0"/>
              </a:rPr>
              <a:t>Deciduous</a:t>
            </a:r>
            <a:r>
              <a:rPr lang="en-US" sz="3900" b="1" i="1" dirty="0" smtClean="0">
                <a:sym typeface="Open Sans Condensed" panose="020B0806030504020204" charset="0"/>
              </a:rPr>
              <a:t> / </a:t>
            </a:r>
            <a:r>
              <a:rPr lang="en-US" sz="3900" b="1" i="1" dirty="0" smtClean="0">
                <a:solidFill>
                  <a:srgbClr val="3A9666"/>
                </a:solidFill>
                <a:sym typeface="Open Sans Condensed" panose="020B0806030504020204" charset="0"/>
              </a:rPr>
              <a:t>Evergreen</a:t>
            </a:r>
            <a:endParaRPr lang="en-US" sz="3900" b="1" i="1" dirty="0" smtClean="0">
              <a:solidFill>
                <a:srgbClr val="3A9666"/>
              </a:solidFill>
            </a:endParaRPr>
          </a:p>
          <a:p>
            <a:pPr marL="0" indent="0">
              <a:buNone/>
            </a:pPr>
            <a:endParaRPr lang="en-US" sz="4400" b="1" dirty="0" smtClean="0"/>
          </a:p>
          <a:p>
            <a:pPr marL="0" indent="0" algn="r">
              <a:buNone/>
            </a:pPr>
            <a:r>
              <a:rPr lang="en-US" sz="4400" b="1" dirty="0" smtClean="0"/>
              <a:t>398 species</a:t>
            </a:r>
            <a:endParaRPr lang="en-US" sz="4400" b="1" dirty="0" smtClean="0"/>
          </a:p>
          <a:p>
            <a:pPr marL="0" indent="0" algn="r">
              <a:buNone/>
            </a:pPr>
            <a:r>
              <a:rPr lang="en-US" b="1" dirty="0" smtClean="0"/>
              <a:t>Analyzed in </a:t>
            </a:r>
            <a:r>
              <a:rPr lang="en-US" b="1" dirty="0" err="1" smtClean="0"/>
              <a:t>OUwie</a:t>
            </a:r>
            <a:r>
              <a:rPr lang="en-US" b="1" dirty="0" smtClean="0"/>
              <a:t> (Beaulieu et al. 2012)</a:t>
            </a:r>
            <a:endParaRPr lang="en-US" sz="4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-1053657"/>
            <a:ext cx="5181600" cy="85395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1" y="108856"/>
            <a:ext cx="4125684" cy="3048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16518" r="15402"/>
          <a:stretch>
            <a:fillRect/>
          </a:stretch>
        </p:blipFill>
        <p:spPr>
          <a:xfrm>
            <a:off x="1692729" y="3243266"/>
            <a:ext cx="2209800" cy="2709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5952987"/>
            <a:ext cx="1828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Will </a:t>
            </a:r>
            <a:r>
              <a:rPr lang="en-US" sz="2400" b="1" dirty="0" err="1" smtClean="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Pearse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25" y="5710238"/>
            <a:ext cx="1906975" cy="919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r="2963" b="20286"/>
          <a:stretch>
            <a:fillRect/>
          </a:stretch>
        </p:blipFill>
        <p:spPr bwMode="auto">
          <a:xfrm>
            <a:off x="2286000" y="1140092"/>
            <a:ext cx="8153400" cy="396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20574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OU2</a:t>
            </a:r>
            <a:b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400" dirty="0" smtClean="0">
                <a:solidFill>
                  <a:schemeClr val="accent6"/>
                </a:solidFill>
              </a:rPr>
              <a:t>D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sz="2400" dirty="0" smtClean="0">
                <a:solidFill>
                  <a:srgbClr val="2C8462"/>
                </a:solidFill>
              </a:rPr>
              <a:t>EV</a:t>
            </a:r>
            <a:endParaRPr lang="en-US" sz="2400" dirty="0">
              <a:solidFill>
                <a:srgbClr val="2C8462"/>
              </a:solidFill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1981200" y="54102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pPr algn="r"/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Climate at range margins + 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leaf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phenology 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best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predicts conduit diameter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6" name="Title 1"/>
          <p:cNvSpPr txBox="1"/>
          <p:nvPr/>
        </p:nvSpPr>
        <p:spPr>
          <a:xfrm rot="16200000">
            <a:off x="-2171699" y="232410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r>
              <a:rPr lang="en-US" sz="3200" dirty="0" err="1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dAICc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3" name="Right Brace 2"/>
          <p:cNvSpPr/>
          <p:nvPr/>
        </p:nvSpPr>
        <p:spPr>
          <a:xfrm rot="16200000">
            <a:off x="4953000" y="-76200"/>
            <a:ext cx="457200" cy="3048000"/>
          </a:xfrm>
          <a:prstGeom prst="rightBrace">
            <a:avLst>
              <a:gd name="adj1" fmla="val 8333"/>
              <a:gd name="adj2" fmla="val 48929"/>
            </a:avLst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7" name="Right Brace 6"/>
          <p:cNvSpPr/>
          <p:nvPr/>
        </p:nvSpPr>
        <p:spPr>
          <a:xfrm rot="16200000">
            <a:off x="8267700" y="-190499"/>
            <a:ext cx="457200" cy="3276600"/>
          </a:xfrm>
          <a:prstGeom prst="rightBrac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8" name="Right Brace 7"/>
          <p:cNvSpPr/>
          <p:nvPr/>
        </p:nvSpPr>
        <p:spPr>
          <a:xfrm rot="16200000">
            <a:off x="3292928" y="1028700"/>
            <a:ext cx="228600" cy="457200"/>
          </a:xfrm>
          <a:prstGeom prst="rightBrac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9800" y="1676400"/>
            <a:ext cx="3658891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40154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99%</a:t>
            </a:r>
            <a:endParaRPr lang="en-US" sz="2400" b="1" dirty="0" smtClean="0">
              <a:solidFill>
                <a:srgbClr val="440154"/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400" b="1" dirty="0" smtClean="0">
                <a:solidFill>
                  <a:srgbClr val="46337E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 97.5%</a:t>
            </a:r>
            <a:endParaRPr lang="en-US" sz="2400" b="1" dirty="0" smtClean="0">
              <a:solidFill>
                <a:srgbClr val="46337E"/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400" b="1" dirty="0">
                <a:solidFill>
                  <a:srgbClr val="365C8D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</a:t>
            </a:r>
            <a:r>
              <a:rPr lang="en-US" sz="2400" b="1" dirty="0" smtClean="0">
                <a:solidFill>
                  <a:srgbClr val="365C8D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  95%</a:t>
            </a:r>
            <a:endParaRPr lang="en-US" sz="2400" b="1" dirty="0" smtClean="0">
              <a:solidFill>
                <a:srgbClr val="365C8D"/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400" b="1" dirty="0">
                <a:solidFill>
                  <a:srgbClr val="365C8D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</a:t>
            </a:r>
            <a:r>
              <a:rPr lang="en-US" sz="2400" b="1" dirty="0" smtClean="0">
                <a:solidFill>
                  <a:srgbClr val="365C8D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    </a:t>
            </a:r>
            <a:r>
              <a:rPr lang="en-US" sz="2400" b="1" dirty="0" smtClean="0">
                <a:solidFill>
                  <a:srgbClr val="277F8E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50%</a:t>
            </a:r>
            <a:endParaRPr lang="en-US" sz="2400" b="1" dirty="0" smtClean="0">
              <a:solidFill>
                <a:srgbClr val="277F8E"/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400" b="1" dirty="0" smtClean="0">
                <a:solidFill>
                  <a:srgbClr val="1FA187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       Mean</a:t>
            </a:r>
            <a:endParaRPr lang="en-US" sz="2400" b="1" dirty="0" smtClean="0">
              <a:solidFill>
                <a:srgbClr val="1FA187"/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400" b="1" dirty="0" smtClean="0">
                <a:solidFill>
                  <a:srgbClr val="4AC16D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         5% </a:t>
            </a:r>
            <a:endParaRPr lang="en-US" sz="2400" b="1" dirty="0" smtClean="0">
              <a:solidFill>
                <a:srgbClr val="4AC16D"/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400" b="1" dirty="0">
                <a:solidFill>
                  <a:srgbClr val="4AC16D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</a:t>
            </a:r>
            <a:r>
              <a:rPr lang="en-US" sz="2400" b="1" dirty="0" smtClean="0">
                <a:solidFill>
                  <a:srgbClr val="4AC16D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          </a:t>
            </a:r>
            <a:r>
              <a:rPr lang="en-US" sz="2400" b="1" dirty="0" smtClean="0">
                <a:solidFill>
                  <a:srgbClr val="9FDA3A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2.5%</a:t>
            </a:r>
            <a:endParaRPr lang="en-US" sz="2400" b="1" dirty="0" smtClean="0">
              <a:solidFill>
                <a:srgbClr val="9FDA3A"/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400" b="1" dirty="0">
                <a:solidFill>
                  <a:srgbClr val="9FDA3A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</a:t>
            </a:r>
            <a:r>
              <a:rPr lang="en-US" sz="2400" b="1" dirty="0" smtClean="0">
                <a:solidFill>
                  <a:srgbClr val="9FDA3A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             </a:t>
            </a:r>
            <a:r>
              <a:rPr lang="en-US" sz="2400" b="1" dirty="0" smtClean="0">
                <a:solidFill>
                  <a:srgbClr val="FDE725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1%</a:t>
            </a:r>
            <a:endParaRPr lang="en-US" sz="2400" b="1" dirty="0">
              <a:solidFill>
                <a:srgbClr val="FDE725"/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4114800" y="152400"/>
            <a:ext cx="205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OU2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400" dirty="0" smtClean="0">
                <a:solidFill>
                  <a:schemeClr val="accent5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F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/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NF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7010400" y="152400"/>
            <a:ext cx="289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OU4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400" dirty="0" smtClean="0">
                <a:solidFill>
                  <a:schemeClr val="accent6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D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/</a:t>
            </a:r>
            <a:r>
              <a:rPr lang="en-US" sz="2400" dirty="0" smtClean="0">
                <a:solidFill>
                  <a:srgbClr val="2C8462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EV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+ </a:t>
            </a:r>
            <a:r>
              <a:rPr lang="en-US" sz="2400" dirty="0" smtClean="0">
                <a:solidFill>
                  <a:schemeClr val="accent5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F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/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NF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46028" y="4419600"/>
            <a:ext cx="1143000" cy="609600"/>
          </a:xfrm>
          <a:prstGeom prst="ellipse">
            <a:avLst/>
          </a:prstGeom>
          <a:noFill/>
          <a:ln w="31750">
            <a:solidFill>
              <a:srgbClr val="FDE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ldLvl="0" animBg="1"/>
      <p:bldP spid="7" grpId="0" bldLvl="0" animBg="1"/>
      <p:bldP spid="5" grpId="0"/>
      <p:bldP spid="10" grpId="0"/>
      <p:bldP spid="11" grpId="0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Rectangles 5"/>
          <p:cNvSpPr/>
          <p:nvPr/>
        </p:nvSpPr>
        <p:spPr>
          <a:xfrm>
            <a:off x="160655" y="-34290"/>
            <a:ext cx="6463665" cy="68853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r="50500"/>
          <a:stretch>
            <a:fillRect/>
          </a:stretch>
        </p:blipFill>
        <p:spPr>
          <a:xfrm>
            <a:off x="265430" y="0"/>
            <a:ext cx="5850890" cy="334835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1"/>
          <a:srcRect l="48539"/>
          <a:stretch>
            <a:fillRect/>
          </a:stretch>
        </p:blipFill>
        <p:spPr>
          <a:xfrm>
            <a:off x="265430" y="3348355"/>
            <a:ext cx="6082665" cy="334835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059930" y="272415"/>
            <a:ext cx="4596130" cy="1325880"/>
          </a:xfrm>
        </p:spPr>
        <p:txBody>
          <a:bodyPr/>
          <a:p>
            <a:r>
              <a:rPr lang="en-US" sz="3200">
                <a:solidFill>
                  <a:schemeClr val="bg1">
                    <a:lumMod val="85000"/>
                  </a:schemeClr>
                </a:solidFill>
                <a:effectLst/>
                <a:latin typeface="Open Sans Condensed" panose="020B0806030504020204" charset="0"/>
                <a:cs typeface="Open Sans Condensed" panose="020B0806030504020204" charset="0"/>
              </a:rPr>
              <a:t>What do these models mean? </a:t>
            </a:r>
            <a:endParaRPr lang="en-US" sz="3200">
              <a:solidFill>
                <a:schemeClr val="bg1">
                  <a:lumMod val="85000"/>
                </a:schemeClr>
              </a:solidFill>
              <a:effectLst/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462915" y="0"/>
            <a:ext cx="5567680" cy="6337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Rectangles 10"/>
          <p:cNvSpPr/>
          <p:nvPr/>
        </p:nvSpPr>
        <p:spPr>
          <a:xfrm>
            <a:off x="462915" y="3212465"/>
            <a:ext cx="5687695" cy="725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0"/>
            <a:ext cx="94488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 evidence of change in variance, only mean (OUM best model)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10179" r="22430" b="14759"/>
          <a:stretch>
            <a:fillRect/>
          </a:stretch>
        </p:blipFill>
        <p:spPr bwMode="auto">
          <a:xfrm>
            <a:off x="1524000" y="-152400"/>
            <a:ext cx="8763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620486"/>
            <a:ext cx="18942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Deciduous Freezing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370896"/>
            <a:ext cx="23133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Deciduous Non-freezing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1143000"/>
            <a:ext cx="18662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Evergreen Freezing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881742"/>
            <a:ext cx="22853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Evergreen Non-freezing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4635787"/>
            <a:ext cx="9721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OUM</a:t>
            </a:r>
            <a:endParaRPr lang="en-US" sz="3200" b="1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30941" y="4627955"/>
            <a:ext cx="11772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OUMV</a:t>
            </a:r>
            <a:endParaRPr lang="en-US" sz="3200" b="1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9499449" y="2177566"/>
            <a:ext cx="28378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Ln (Conduit Diameter)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</a:rPr>
              <a:t>Discrete predictors are 
…unsatisfying…</a:t>
            </a:r>
            <a:endParaRPr lang="en-US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2057400" y="3505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Does temperature act on adaptive optima beyond the effect of </a:t>
            </a:r>
            <a:r>
              <a:rPr lang="en-US" sz="4800" dirty="0" smtClean="0">
                <a:solidFill>
                  <a:schemeClr val="accent5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freezing</a:t>
            </a:r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?</a:t>
            </a:r>
            <a:endParaRPr lang="en-US" sz="4800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11111" b="12381"/>
          <a:stretch>
            <a:fillRect/>
          </a:stretch>
        </p:blipFill>
        <p:spPr>
          <a:xfrm rot="16200000" flipV="1">
            <a:off x="3428999" y="-762000"/>
            <a:ext cx="5486399" cy="899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410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Solution: SLOUCH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b="12169"/>
          <a:stretch>
            <a:fillRect/>
          </a:stretch>
        </p:blipFill>
        <p:spPr bwMode="auto">
          <a:xfrm>
            <a:off x="1676400" y="0"/>
            <a:ext cx="9220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/>
          <p:nvPr/>
        </p:nvSpPr>
        <p:spPr>
          <a:xfrm>
            <a:off x="1295400" y="5943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Hansen, </a:t>
            </a:r>
            <a:r>
              <a:rPr lang="en-U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Pienaar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&amp; </a:t>
            </a:r>
            <a:r>
              <a:rPr lang="en-U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Orzack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, 2008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3676" r="13996" b="11442"/>
          <a:stretch>
            <a:fillRect/>
          </a:stretch>
        </p:blipFill>
        <p:spPr bwMode="auto">
          <a:xfrm>
            <a:off x="1676400" y="948760"/>
            <a:ext cx="8763000" cy="301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981200" y="4495800"/>
            <a:ext cx="1371600" cy="12954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57600" y="4490357"/>
            <a:ext cx="1371600" cy="1295400"/>
          </a:xfrm>
          <a:prstGeom prst="ellipse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34000" y="4490357"/>
            <a:ext cx="1371600" cy="1295400"/>
          </a:xfrm>
          <a:prstGeom prst="ellipse">
            <a:avLst/>
          </a:prstGeom>
          <a:solidFill>
            <a:srgbClr val="2C846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010400" y="4490357"/>
            <a:ext cx="1371600" cy="1295400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763000" y="4490357"/>
            <a:ext cx="1371600" cy="12954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b="12169"/>
          <a:stretch>
            <a:fillRect/>
          </a:stretch>
        </p:blipFill>
        <p:spPr bwMode="auto">
          <a:xfrm>
            <a:off x="1676400" y="0"/>
            <a:ext cx="9220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28900" y="3429000"/>
            <a:ext cx="6743700" cy="1828800"/>
            <a:chOff x="1104900" y="3429000"/>
            <a:chExt cx="6743700" cy="1828800"/>
          </a:xfrm>
        </p:grpSpPr>
        <p:sp>
          <p:nvSpPr>
            <p:cNvPr id="16" name="Circular Arrow 15"/>
            <p:cNvSpPr/>
            <p:nvPr/>
          </p:nvSpPr>
          <p:spPr>
            <a:xfrm>
              <a:off x="1104900" y="3429000"/>
              <a:ext cx="1714500" cy="1828800"/>
            </a:xfrm>
            <a:prstGeom prst="circularArrow">
              <a:avLst>
                <a:gd name="adj1" fmla="val 7042"/>
                <a:gd name="adj2" fmla="val 783624"/>
                <a:gd name="adj3" fmla="val 20892923"/>
                <a:gd name="adj4" fmla="val 10755879"/>
                <a:gd name="adj5" fmla="val 1249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ea typeface="Open Sans Condensed" panose="020B0806030504020204" charset="0"/>
                <a:cs typeface="Open Sans Condensed" panose="020B0806030504020204" charset="0"/>
              </a:endParaRPr>
            </a:p>
          </p:txBody>
        </p:sp>
        <p:sp>
          <p:nvSpPr>
            <p:cNvPr id="17" name="Circular Arrow 16"/>
            <p:cNvSpPr/>
            <p:nvPr/>
          </p:nvSpPr>
          <p:spPr>
            <a:xfrm>
              <a:off x="2895600" y="3429000"/>
              <a:ext cx="1714500" cy="1828800"/>
            </a:xfrm>
            <a:prstGeom prst="circularArrow">
              <a:avLst>
                <a:gd name="adj1" fmla="val 7042"/>
                <a:gd name="adj2" fmla="val 783624"/>
                <a:gd name="adj3" fmla="val 20892923"/>
                <a:gd name="adj4" fmla="val 10755879"/>
                <a:gd name="adj5" fmla="val 1249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ea typeface="Open Sans Condensed" panose="020B0806030504020204" charset="0"/>
                <a:cs typeface="Open Sans Condensed" panose="020B0806030504020204" charset="0"/>
              </a:endParaRPr>
            </a:p>
          </p:txBody>
        </p:sp>
        <p:sp>
          <p:nvSpPr>
            <p:cNvPr id="18" name="Circular Arrow 17"/>
            <p:cNvSpPr/>
            <p:nvPr/>
          </p:nvSpPr>
          <p:spPr>
            <a:xfrm>
              <a:off x="4533900" y="3429000"/>
              <a:ext cx="1714500" cy="1828800"/>
            </a:xfrm>
            <a:prstGeom prst="circularArrow">
              <a:avLst>
                <a:gd name="adj1" fmla="val 7042"/>
                <a:gd name="adj2" fmla="val 783624"/>
                <a:gd name="adj3" fmla="val 20892923"/>
                <a:gd name="adj4" fmla="val 10755879"/>
                <a:gd name="adj5" fmla="val 1249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ea typeface="Open Sans Condensed" panose="020B0806030504020204" charset="0"/>
                <a:cs typeface="Open Sans Condensed" panose="020B0806030504020204" charset="0"/>
              </a:endParaRPr>
            </a:p>
          </p:txBody>
        </p:sp>
        <p:sp>
          <p:nvSpPr>
            <p:cNvPr id="19" name="Circular Arrow 18"/>
            <p:cNvSpPr/>
            <p:nvPr/>
          </p:nvSpPr>
          <p:spPr>
            <a:xfrm>
              <a:off x="6134100" y="3429000"/>
              <a:ext cx="1714500" cy="1828800"/>
            </a:xfrm>
            <a:prstGeom prst="circularArrow">
              <a:avLst>
                <a:gd name="adj1" fmla="val 7042"/>
                <a:gd name="adj2" fmla="val 783624"/>
                <a:gd name="adj3" fmla="val 20892923"/>
                <a:gd name="adj4" fmla="val 10755879"/>
                <a:gd name="adj5" fmla="val 1249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ea typeface="Open Sans Condensed" panose="020B0806030504020204" charset="0"/>
                <a:cs typeface="Open Sans Condensed" panose="020B080603050402020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10800000">
            <a:off x="2667001" y="4953000"/>
            <a:ext cx="6743700" cy="1828800"/>
            <a:chOff x="1104900" y="3429000"/>
            <a:chExt cx="6743700" cy="1828800"/>
          </a:xfrm>
        </p:grpSpPr>
        <p:sp>
          <p:nvSpPr>
            <p:cNvPr id="26" name="Circular Arrow 25"/>
            <p:cNvSpPr/>
            <p:nvPr/>
          </p:nvSpPr>
          <p:spPr>
            <a:xfrm>
              <a:off x="1104900" y="3429000"/>
              <a:ext cx="1714500" cy="1828800"/>
            </a:xfrm>
            <a:prstGeom prst="circularArrow">
              <a:avLst>
                <a:gd name="adj1" fmla="val 7042"/>
                <a:gd name="adj2" fmla="val 783624"/>
                <a:gd name="adj3" fmla="val 20892923"/>
                <a:gd name="adj4" fmla="val 10755879"/>
                <a:gd name="adj5" fmla="val 1249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ea typeface="Open Sans Condensed" panose="020B0806030504020204" charset="0"/>
                <a:cs typeface="Open Sans Condensed" panose="020B0806030504020204" charset="0"/>
              </a:endParaRPr>
            </a:p>
          </p:txBody>
        </p:sp>
        <p:sp>
          <p:nvSpPr>
            <p:cNvPr id="27" name="Circular Arrow 26"/>
            <p:cNvSpPr/>
            <p:nvPr/>
          </p:nvSpPr>
          <p:spPr>
            <a:xfrm>
              <a:off x="2895600" y="3429000"/>
              <a:ext cx="1714500" cy="1828800"/>
            </a:xfrm>
            <a:prstGeom prst="circularArrow">
              <a:avLst>
                <a:gd name="adj1" fmla="val 7042"/>
                <a:gd name="adj2" fmla="val 783624"/>
                <a:gd name="adj3" fmla="val 20892923"/>
                <a:gd name="adj4" fmla="val 10755879"/>
                <a:gd name="adj5" fmla="val 1249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ea typeface="Open Sans Condensed" panose="020B0806030504020204" charset="0"/>
                <a:cs typeface="Open Sans Condensed" panose="020B0806030504020204" charset="0"/>
              </a:endParaRPr>
            </a:p>
          </p:txBody>
        </p:sp>
        <p:sp>
          <p:nvSpPr>
            <p:cNvPr id="28" name="Circular Arrow 27"/>
            <p:cNvSpPr/>
            <p:nvPr/>
          </p:nvSpPr>
          <p:spPr>
            <a:xfrm>
              <a:off x="4533900" y="3429000"/>
              <a:ext cx="1714500" cy="1828800"/>
            </a:xfrm>
            <a:prstGeom prst="circularArrow">
              <a:avLst>
                <a:gd name="adj1" fmla="val 7042"/>
                <a:gd name="adj2" fmla="val 783624"/>
                <a:gd name="adj3" fmla="val 20892923"/>
                <a:gd name="adj4" fmla="val 10755879"/>
                <a:gd name="adj5" fmla="val 1249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ea typeface="Open Sans Condensed" panose="020B0806030504020204" charset="0"/>
                <a:cs typeface="Open Sans Condensed" panose="020B0806030504020204" charset="0"/>
              </a:endParaRPr>
            </a:p>
          </p:txBody>
        </p:sp>
        <p:sp>
          <p:nvSpPr>
            <p:cNvPr id="29" name="Circular Arrow 28"/>
            <p:cNvSpPr/>
            <p:nvPr/>
          </p:nvSpPr>
          <p:spPr>
            <a:xfrm>
              <a:off x="6134100" y="3429000"/>
              <a:ext cx="1714500" cy="1828800"/>
            </a:xfrm>
            <a:prstGeom prst="circularArrow">
              <a:avLst>
                <a:gd name="adj1" fmla="val 7042"/>
                <a:gd name="adj2" fmla="val 783624"/>
                <a:gd name="adj3" fmla="val 20892923"/>
                <a:gd name="adj4" fmla="val 10755879"/>
                <a:gd name="adj5" fmla="val 1249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ea typeface="Open Sans Condensed" panose="020B0806030504020204" charset="0"/>
                <a:cs typeface="Open Sans Condensed" panose="020B080603050402020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63"/>
          <a:stretch>
            <a:fillRect/>
          </a:stretch>
        </p:blipFill>
        <p:spPr>
          <a:xfrm rot="16200000" flipV="1">
            <a:off x="4732565" y="-1684565"/>
            <a:ext cx="2819400" cy="8931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-0.03333 -0.1833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916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909 -0.22523 " pathEditMode="relative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22 -0.38564 " pathEditMode="relative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968 -0.56504 " pathEditMode="relative" ptsTypes="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333 -0.59675 " pathEditMode="relative" ptsTypes="AA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3953" r="14853" b="11997"/>
          <a:stretch>
            <a:fillRect/>
          </a:stretch>
        </p:blipFill>
        <p:spPr bwMode="auto">
          <a:xfrm>
            <a:off x="1752600" y="457200"/>
            <a:ext cx="8534400" cy="417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730829" y="3657600"/>
            <a:ext cx="1371600" cy="12954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33800" y="2667000"/>
            <a:ext cx="1371600" cy="1295400"/>
          </a:xfrm>
          <a:prstGeom prst="ellipse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1828800"/>
            <a:ext cx="1371600" cy="1295400"/>
          </a:xfrm>
          <a:prstGeom prst="ellipse">
            <a:avLst/>
          </a:prstGeom>
          <a:solidFill>
            <a:srgbClr val="2C846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39000" y="990600"/>
            <a:ext cx="1371600" cy="1295400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067800" y="0"/>
            <a:ext cx="1371600" cy="12954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t="3122" r="13825" b="11165"/>
          <a:stretch>
            <a:fillRect/>
          </a:stretch>
        </p:blipFill>
        <p:spPr bwMode="auto">
          <a:xfrm>
            <a:off x="1828800" y="457200"/>
            <a:ext cx="8229599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730829" y="3657600"/>
            <a:ext cx="1371600" cy="12954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33800" y="2667000"/>
            <a:ext cx="1371600" cy="1295400"/>
          </a:xfrm>
          <a:prstGeom prst="ellipse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1828800"/>
            <a:ext cx="1371600" cy="1295400"/>
          </a:xfrm>
          <a:prstGeom prst="ellipse">
            <a:avLst/>
          </a:prstGeom>
          <a:solidFill>
            <a:srgbClr val="2C846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39000" y="990600"/>
            <a:ext cx="1371600" cy="1295400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067800" y="0"/>
            <a:ext cx="1371600" cy="12954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3333 -0.1388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5.55556E-6 L -0.025 -0.00161 " pathEditMode="relative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1666 0.1833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91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4.44444E-6 L 0.00121 0.02547 " pathEditMode="relative" ptsTypes="AA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Functions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Step 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Step0 (</a:t>
            </a:r>
            <a:r>
              <a:rPr lang="en-US" sz="2800" dirty="0" smtClean="0"/>
              <a:t>Center = 0°C</a:t>
            </a:r>
            <a:r>
              <a:rPr lang="en-US" sz="4000" dirty="0" smtClean="0"/>
              <a:t>)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Sigmoid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/>
              <a:t>Sigmoid0 (</a:t>
            </a:r>
            <a:r>
              <a:rPr lang="en-US" sz="2800" dirty="0"/>
              <a:t>Center = 0°C</a:t>
            </a:r>
            <a:r>
              <a:rPr lang="en-US" sz="4000" dirty="0"/>
              <a:t>)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Linear 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Linear + step</a:t>
            </a:r>
            <a:endParaRPr lang="en-US" sz="4000" dirty="0" smtClean="0"/>
          </a:p>
        </p:txBody>
      </p:sp>
      <p:sp>
        <p:nvSpPr>
          <p:cNvPr id="4" name="Content Placeholder 2"/>
          <p:cNvSpPr txBox="1"/>
          <p:nvPr/>
        </p:nvSpPr>
        <p:spPr>
          <a:xfrm>
            <a:off x="6705600" y="2819401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85000"/>
                  </a:schemeClr>
                </a:solidFill>
                <a:latin typeface="Minion Pro Cond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85000"/>
                  </a:schemeClr>
                </a:solidFill>
                <a:latin typeface="Minion Pro Cond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85000"/>
                  </a:schemeClr>
                </a:solidFill>
                <a:latin typeface="Minion Pro Cond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>
                    <a:lumMod val="85000"/>
                  </a:schemeClr>
                </a:solidFill>
                <a:latin typeface="Minion Pro Cond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>
                    <a:lumMod val="85000"/>
                  </a:schemeClr>
                </a:solidFill>
                <a:latin typeface="Minion Pro Cond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Open Sans Condensed" panose="020B0806030504020204" charset="0"/>
              <a:buNone/>
            </a:pPr>
            <a:r>
              <a:rPr lang="en-US" sz="4000" dirty="0" smtClean="0"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X 100 </a:t>
            </a:r>
            <a:endParaRPr lang="en-US" sz="4000" dirty="0" smtClean="0"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Font typeface="Open Sans Condensed" panose="020B0806030504020204" charset="0"/>
              <a:buNone/>
            </a:pPr>
            <a:endParaRPr lang="en-US" sz="4000" dirty="0" smtClean="0"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5867400" y="2286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85000"/>
                  </a:schemeClr>
                </a:solidFill>
                <a:latin typeface="Minion Pro Cond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85000"/>
                  </a:schemeClr>
                </a:solidFill>
                <a:latin typeface="Minion Pro Cond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85000"/>
                  </a:schemeClr>
                </a:solidFill>
                <a:latin typeface="Minion Pro Cond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>
                    <a:lumMod val="85000"/>
                  </a:schemeClr>
                </a:solidFill>
                <a:latin typeface="Minion Pro Cond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>
                    <a:lumMod val="85000"/>
                  </a:schemeClr>
                </a:solidFill>
                <a:latin typeface="Minion Pro Cond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Open Sans Condensed" panose="020B0806030504020204" charset="0"/>
              <a:buNone/>
            </a:pPr>
            <a:r>
              <a:rPr lang="en-US" sz="8800" dirty="0" smtClean="0"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</a:t>
            </a:r>
            <a:r>
              <a:rPr lang="en-US" sz="9600" dirty="0" smtClean="0"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}</a:t>
            </a:r>
            <a:endParaRPr lang="en-US" sz="8800" dirty="0" smtClean="0"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94403" y="1771233"/>
            <a:ext cx="2092960" cy="2799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Simmap</a:t>
            </a:r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</a:t>
            </a:r>
            <a:endParaRPr lang="en-US" sz="4400" dirty="0" smtClean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pPr algn="ctr"/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Trees</a:t>
            </a:r>
            <a:endParaRPr lang="en-US" sz="4400" dirty="0" smtClean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pPr algn="ctr"/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w/</a:t>
            </a:r>
            <a:endParaRPr lang="en-US" sz="4400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pPr algn="ctr"/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10 bins</a:t>
            </a:r>
            <a:endParaRPr lang="en-US" sz="4400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740230"/>
            <a:ext cx="2743200" cy="643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Functions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Step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Step0 (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Center = 0°C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Sigmoid</a:t>
            </a:r>
            <a:endParaRPr lang="en-US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/>
              <a:t>Sigmoid0 (</a:t>
            </a:r>
            <a:r>
              <a:rPr lang="en-US" sz="2800" dirty="0"/>
              <a:t>Center = 0°C</a:t>
            </a:r>
            <a:r>
              <a:rPr lang="en-US" sz="4000" dirty="0"/>
              <a:t>)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Linear </a:t>
            </a:r>
            <a:endParaRPr lang="en-US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Linear + step</a:t>
            </a:r>
            <a:endParaRPr lang="en-US" sz="4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"/>
            <a:ext cx="2438401" cy="652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/>
          <p:nvPr/>
        </p:nvSpPr>
        <p:spPr>
          <a:xfrm>
            <a:off x="6477000" y="6096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pPr algn="l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AICw</a:t>
            </a:r>
            <a:endParaRPr lang="en-US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8686800" y="6096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pPr algn="l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dAICc</a:t>
            </a:r>
            <a:endParaRPr lang="en-US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But what about leaf phenology?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057400" y="2667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Split the dataset into </a:t>
            </a:r>
            <a:endParaRPr lang="en-US" dirty="0" smtClean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  <a:p>
            <a:pPr algn="r"/>
            <a:r>
              <a:rPr lang="en-US" dirty="0" smtClean="0">
                <a:solidFill>
                  <a:schemeClr val="accent6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Deciduous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and </a:t>
            </a:r>
            <a:r>
              <a:rPr lang="en-US" dirty="0" smtClean="0">
                <a:solidFill>
                  <a:srgbClr val="3A9666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Evergreen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 species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0"/>
            <a:ext cx="2743200" cy="641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Functions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Step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Step0 (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Center = 0°C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Sigmoid</a:t>
            </a:r>
            <a:endParaRPr lang="en-US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Sigmoid0 (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Center = 0°C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 smtClean="0"/>
              <a:t>Linear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Linear + step</a:t>
            </a:r>
            <a:endParaRPr lang="en-US" sz="4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6477000" y="6096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pPr algn="l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AICw</a:t>
            </a:r>
            <a:endParaRPr lang="en-US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8534400" y="6096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pPr algn="l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dAICc</a:t>
            </a:r>
            <a:endParaRPr lang="en-US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6019800" y="-76200"/>
            <a:ext cx="45284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r>
              <a:rPr lang="en-US" sz="5400" dirty="0" smtClean="0">
                <a:solidFill>
                  <a:schemeClr val="accent6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Deciduous</a:t>
            </a:r>
            <a:endParaRPr lang="en-US" sz="5400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816425"/>
            <a:ext cx="2757487" cy="633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Rectangles 2"/>
          <p:cNvSpPr/>
          <p:nvPr/>
        </p:nvSpPr>
        <p:spPr>
          <a:xfrm>
            <a:off x="4298315" y="95885"/>
            <a:ext cx="7893685" cy="6816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" y="228600"/>
            <a:ext cx="10515600" cy="1325563"/>
          </a:xfrm>
        </p:spPr>
        <p:txBody>
          <a:bodyPr/>
          <a:p>
            <a:r>
              <a:rPr lang="en-US" altLang="en-US" sz="3600">
                <a:solidFill>
                  <a:schemeClr val="bg1">
                    <a:lumMod val="85000"/>
                  </a:schemeClr>
                </a:solidFill>
                <a:effectLst/>
              </a:rPr>
              <a:t>Hidden state models</a:t>
            </a:r>
            <a:endParaRPr lang="en-US" altLang="en-US" sz="3600"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98640" y="228600"/>
            <a:ext cx="5270500" cy="2355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2584450"/>
            <a:ext cx="7871460" cy="4327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3A96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609600"/>
            <a:ext cx="263842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Functions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Step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Step0 (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Center = 0°C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 smtClean="0"/>
              <a:t>Sigmoid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/>
              <a:t>Sigmoid0 (</a:t>
            </a:r>
            <a:r>
              <a:rPr lang="en-US" sz="2800" dirty="0"/>
              <a:t>Center = 0°C</a:t>
            </a:r>
            <a:r>
              <a:rPr lang="en-US" sz="4000" dirty="0"/>
              <a:t>)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Linear </a:t>
            </a:r>
            <a:endParaRPr lang="en-US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Linear + step</a:t>
            </a:r>
            <a:endParaRPr lang="en-US" sz="4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6477000" y="6096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pPr algn="l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AICw</a:t>
            </a:r>
            <a:endParaRPr lang="en-US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8534400" y="6096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pPr algn="l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dAICc</a:t>
            </a:r>
            <a:endParaRPr lang="en-US" dirty="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5943600" y="-76200"/>
            <a:ext cx="45284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Aharoni" pitchFamily="2" charset="-79"/>
                <a:ea typeface="+mj-ea"/>
                <a:cs typeface="Aharoni" pitchFamily="2" charset="-79"/>
              </a:defRPr>
            </a:lvl1pPr>
          </a:lstStyle>
          <a:p>
            <a:r>
              <a:rPr lang="en-US" sz="5400" dirty="0" smtClean="0">
                <a:solidFill>
                  <a:srgbClr val="3A9666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rPr>
              <a:t>Evergreen</a:t>
            </a:r>
            <a:endParaRPr lang="en-US" sz="5400" dirty="0">
              <a:solidFill>
                <a:srgbClr val="3A9666"/>
              </a:solidFill>
              <a:latin typeface="Open Sans Condensed" panose="020B0806030504020204" charset="0"/>
              <a:ea typeface="Open Sans Condensed" panose="020B0806030504020204" charset="0"/>
              <a:cs typeface="Open Sans Condensed" panose="020B080603050402020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3A96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2258"/>
            <a:ext cx="2667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9144000" cy="571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9144000" cy="571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9144000" cy="571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2C8462">
                <a:tint val="45000"/>
                <a:satMod val="400000"/>
              </a:srgbClr>
            </a:duotone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t="19601" b="24713"/>
          <a:stretch>
            <a:fillRect/>
          </a:stretch>
        </p:blipFill>
        <p:spPr bwMode="auto">
          <a:xfrm>
            <a:off x="6260581" y="3886200"/>
            <a:ext cx="2959620" cy="99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5" y="445770"/>
            <a:ext cx="4277995" cy="1143000"/>
          </a:xfrm>
        </p:spPr>
        <p:txBody>
          <a:bodyPr>
            <a:noAutofit/>
          </a:bodyPr>
          <a:p>
            <a:r>
              <a:rPr lang="en-US" sz="2400">
                <a:solidFill>
                  <a:schemeClr val="bg1">
                    <a:lumMod val="95000"/>
                  </a:schemeClr>
                </a:solidFill>
              </a:rPr>
              <a:t>Suppose you hypothesize an ecological factor (cold or warm) is associated with increased rates of evolution of a discretely measured trait (light and dark).</a:t>
            </a:r>
            <a:endParaRPr lang="en-US" sz="24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52415" y="0"/>
            <a:ext cx="6839585" cy="683958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/>
        </p:nvSpPr>
        <p:spPr>
          <a:xfrm>
            <a:off x="377825" y="3573145"/>
            <a:ext cx="427799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1C7A9"/>
                </a:solidFill>
                <a:latin typeface="Open Sans Condensed" panose="020B0806030504020204" charset="0"/>
                <a:ea typeface="Open Sans Condensed" panose="020B0806030504020204" charset="0"/>
                <a:cs typeface="Open Sans Condensed" panose="020B0806030504020204" charset="0"/>
              </a:defRPr>
            </a:lvl1pPr>
          </a:lstStyle>
          <a:p>
            <a:r>
              <a:rPr lang="en-US" sz="2400">
                <a:solidFill>
                  <a:schemeClr val="bg1">
                    <a:lumMod val="95000"/>
                  </a:schemeClr>
                </a:solidFill>
              </a:rPr>
              <a:t>In reality, the trait is threshold trait. Therefore rate variation comes from two sources: </a:t>
            </a:r>
            <a:endParaRPr lang="en-US" sz="240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400">
                <a:solidFill>
                  <a:schemeClr val="bg1">
                    <a:lumMod val="95000"/>
                  </a:schemeClr>
                </a:solidFill>
              </a:rPr>
              <a:t>1. Being close to the threshold and</a:t>
            </a:r>
            <a:endParaRPr lang="en-US" sz="240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400">
                <a:solidFill>
                  <a:schemeClr val="bg1">
                    <a:lumMod val="95000"/>
                  </a:schemeClr>
                </a:solidFill>
              </a:rPr>
              <a:t>2. The ecological factor</a:t>
            </a:r>
            <a:endParaRPr lang="en-US" sz="2400">
              <a:solidFill>
                <a:schemeClr val="bg1">
                  <a:lumMod val="95000"/>
                </a:schemeClr>
              </a:solidFill>
            </a:endParaRPr>
          </a:p>
          <a:p>
            <a:endParaRPr lang="en-US" sz="2400">
              <a:solidFill>
                <a:schemeClr val="bg1">
                  <a:lumMod val="95000"/>
                </a:schemeClr>
              </a:solidFill>
            </a:endParaRPr>
          </a:p>
          <a:p>
            <a:endParaRPr lang="en-US" sz="2400">
              <a:solidFill>
                <a:schemeClr val="bg1">
                  <a:lumMod val="95000"/>
                </a:schemeClr>
              </a:solidFill>
            </a:endParaRPr>
          </a:p>
          <a:p>
            <a:endParaRPr lang="en-US" sz="2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6735445" y="41910"/>
            <a:ext cx="1189355" cy="681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7924800" y="11430"/>
            <a:ext cx="1189355" cy="681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9085580" y="41910"/>
            <a:ext cx="1189355" cy="681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710" y="69850"/>
            <a:ext cx="7132320" cy="4526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925" y="2202180"/>
            <a:ext cx="8293735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66357"/>
            <a:ext cx="10972800" cy="1143000"/>
          </a:xfrm>
        </p:spPr>
        <p:txBody>
          <a:bodyPr/>
          <a:p>
            <a:r>
              <a:rPr lang="en-US" sz="2800"/>
              <a:t>Reconstructing ancestral states</a:t>
            </a:r>
            <a:br>
              <a:rPr lang="en-US" sz="2800"/>
            </a:br>
            <a:r>
              <a:rPr lang="en-US" sz="2800"/>
              <a:t>(handles ambiguous states!)</a:t>
            </a:r>
            <a:endParaRPr lang="en-US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24255"/>
            <a:ext cx="6141720" cy="5209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900" y="1024255"/>
            <a:ext cx="6007100" cy="52095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990" y="1024255"/>
            <a:ext cx="5539740" cy="520319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4177665" y="4955540"/>
            <a:ext cx="795020" cy="45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4177665" y="2233295"/>
            <a:ext cx="795020" cy="45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10686415" y="493395"/>
            <a:ext cx="895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?</a:t>
            </a:r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7235" y="0"/>
            <a:ext cx="10515600" cy="1325563"/>
          </a:xfrm>
        </p:spPr>
        <p:txBody>
          <a:bodyPr>
            <a:noAutofit/>
          </a:bodyPr>
          <a:p>
            <a:pPr algn="ctr"/>
            <a:r>
              <a:rPr lang="en-US" altLang="en-US" sz="4400">
                <a:solidFill>
                  <a:schemeClr val="bg1">
                    <a:lumMod val="85000"/>
                  </a:schemeClr>
                </a:solidFill>
                <a:effectLst/>
              </a:rPr>
              <a:t>Summary</a:t>
            </a:r>
            <a:endParaRPr lang="en-US" altLang="en-US" sz="4400"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1525" y="1394460"/>
            <a:ext cx="1044765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bg1">
                    <a:lumMod val="95000"/>
                  </a:schemeClr>
                </a:solidFill>
              </a:rPr>
              <a:t>Threshold models bridge continuous and discrete models, reflecting potentially realistic G-P maps</a:t>
            </a:r>
            <a:endParaRPr lang="en-US" sz="2800">
              <a:solidFill>
                <a:schemeClr val="bg1">
                  <a:lumMod val="95000"/>
                </a:schemeClr>
              </a:solidFill>
            </a:endParaRPr>
          </a:p>
          <a:p>
            <a:endParaRPr lang="en-US" sz="280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>
                <a:solidFill>
                  <a:schemeClr val="bg1">
                    <a:lumMod val="95000"/>
                  </a:schemeClr>
                </a:solidFill>
              </a:rPr>
              <a:t>Hidden state models can also represent structured hypotheses about the underlying state space</a:t>
            </a:r>
            <a:endParaRPr lang="en-US" sz="2800">
              <a:solidFill>
                <a:schemeClr val="bg1">
                  <a:lumMod val="95000"/>
                </a:schemeClr>
              </a:solidFill>
            </a:endParaRPr>
          </a:p>
          <a:p>
            <a:endParaRPr lang="en-US" sz="280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>
                <a:solidFill>
                  <a:schemeClr val="bg1">
                    <a:lumMod val="95000"/>
                  </a:schemeClr>
                </a:solidFill>
              </a:rPr>
              <a:t>Discretization of continuous data can enable powerful tools for studying macroevolutionary landscapes</a:t>
            </a:r>
            <a:endParaRPr lang="en-US" sz="2800">
              <a:solidFill>
                <a:schemeClr val="bg1">
                  <a:lumMod val="95000"/>
                </a:schemeClr>
              </a:solidFill>
            </a:endParaRPr>
          </a:p>
          <a:p>
            <a:endParaRPr lang="en-US" sz="280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>
                <a:solidFill>
                  <a:schemeClr val="bg1">
                    <a:lumMod val="95000"/>
                  </a:schemeClr>
                </a:solidFill>
              </a:rPr>
              <a:t>While structured models are special cases of generalized Markov models, they avoid blowing up the number of parameters, and can be informed by </a:t>
            </a:r>
            <a:r>
              <a:rPr lang="en-US" sz="2800" i="1">
                <a:solidFill>
                  <a:schemeClr val="bg1">
                    <a:lumMod val="95000"/>
                  </a:schemeClr>
                </a:solidFill>
              </a:rPr>
              <a:t>other things we know about biology</a:t>
            </a:r>
            <a:r>
              <a:rPr lang="en-US" sz="280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en-US" sz="280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865" y="218440"/>
            <a:ext cx="8903970" cy="1325880"/>
          </a:xfrm>
        </p:spPr>
        <p:txBody>
          <a:bodyPr>
            <a:normAutofit fontScale="90000"/>
          </a:bodyPr>
          <a:p>
            <a:r>
              <a:rPr lang="en-US" altLang="en-US">
                <a:latin typeface="Open Sans Condensed" panose="020B0806030504020204" charset="0"/>
                <a:cs typeface="Open Sans Condensed" panose="020B0806030504020204" charset="0"/>
              </a:rPr>
              <a:t>You can change any parameter of the model (or the model itself) at the shift</a:t>
            </a:r>
            <a:endParaRPr lang="en-US" altLang="en-US"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30" y="1811655"/>
            <a:ext cx="11136630" cy="5071745"/>
          </a:xfrm>
        </p:spPr>
        <p:txBody>
          <a:bodyPr>
            <a:normAutofit fontScale="80000"/>
          </a:bodyPr>
          <a:p>
            <a:pPr marL="0" indent="0">
              <a:buNone/>
            </a:pPr>
            <a:r>
              <a:rPr lang="en-US" altLang="en-US">
                <a:latin typeface="Open Sans Condensed" panose="020B0806030504020204" charset="0"/>
                <a:cs typeface="Open Sans Condensed" panose="020B0806030504020204" charset="0"/>
              </a:rPr>
              <a:t>Brownian Motion - σ</a:t>
            </a:r>
            <a:r>
              <a:rPr lang="en-US" altLang="en-US" baseline="30000">
                <a:latin typeface="Open Sans Condensed" panose="020B0806030504020204" charset="0"/>
                <a:cs typeface="Open Sans Condensed" panose="020B0806030504020204" charset="0"/>
              </a:rPr>
              <a:t>2</a:t>
            </a:r>
            <a:endParaRPr lang="en-US" altLang="en-US" baseline="30000"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altLang="en-US"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Brownian Motion w/trend - σ</a:t>
            </a:r>
            <a:r>
              <a:rPr lang="en-US" altLang="en-US" baseline="30000"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2</a:t>
            </a:r>
            <a:r>
              <a:rPr lang="en-US" altLang="en-US"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, μ</a:t>
            </a:r>
            <a:endParaRPr lang="en-US" altLang="en-US"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altLang="en-US">
                <a:latin typeface="Open Sans Condensed" panose="020B0806030504020204" charset="0"/>
                <a:cs typeface="Open Sans Condensed" panose="020B0806030504020204" charset="0"/>
              </a:rPr>
              <a:t>OU - θ, σ</a:t>
            </a:r>
            <a:r>
              <a:rPr lang="en-US" altLang="en-US" baseline="30000">
                <a:latin typeface="Open Sans Condensed" panose="020B0806030504020204" charset="0"/>
                <a:cs typeface="Open Sans Condensed" panose="020B0806030504020204" charset="0"/>
              </a:rPr>
              <a:t>2</a:t>
            </a:r>
            <a:r>
              <a:rPr lang="en-US" altLang="en-US">
                <a:latin typeface="Open Sans Condensed" panose="020B0806030504020204" charset="0"/>
                <a:cs typeface="Open Sans Condensed" panose="020B0806030504020204" charset="0"/>
              </a:rPr>
              <a:t>, α</a:t>
            </a:r>
            <a:endParaRPr lang="en-US" altLang="en-US"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altLang="en-US">
                <a:latin typeface="Open Sans Condensed" panose="020B0806030504020204" charset="0"/>
                <a:cs typeface="Open Sans Condensed" panose="020B0806030504020204" charset="0"/>
              </a:rPr>
              <a:t>EB - </a:t>
            </a:r>
            <a:r>
              <a:rPr lang="en-US" altLang="en-US"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σ</a:t>
            </a:r>
            <a:r>
              <a:rPr lang="en-US" altLang="en-US" baseline="30000"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2</a:t>
            </a:r>
            <a:r>
              <a:rPr lang="en-US" altLang="en-US"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, b</a:t>
            </a:r>
            <a:endParaRPr lang="en-US" altLang="en-US"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br>
              <a:rPr lang="en-US" altLang="en-US"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altLang="en-US" sz="2500">
                <a:latin typeface="Open Sans Condensed" panose="020B0806030504020204" charset="0"/>
                <a:cs typeface="Open Sans Condensed" panose="020B0806030504020204" charset="0"/>
              </a:rPr>
              <a:t>Example questions: </a:t>
            </a:r>
            <a:endParaRPr lang="en-US" altLang="en-US" sz="2500"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altLang="en-US" sz="3000">
                <a:latin typeface="Open Sans Condensed" panose="020B0806030504020204" charset="0"/>
                <a:cs typeface="Open Sans Condensed" panose="020B0806030504020204" charset="0"/>
              </a:rPr>
              <a:t>Does the rate of evolution change with habitat? </a:t>
            </a:r>
            <a:endParaRPr lang="en-US" altLang="en-US" sz="3000"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altLang="en-US" sz="3000">
                <a:latin typeface="Open Sans Condensed" panose="020B0806030504020204" charset="0"/>
                <a:cs typeface="Open Sans Condensed" panose="020B0806030504020204" charset="0"/>
              </a:rPr>
              <a:t>Does niche space expand on islands? </a:t>
            </a:r>
            <a:endParaRPr lang="en-US" altLang="en-US" sz="3000"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altLang="en-US" sz="3000">
                <a:latin typeface="Open Sans Condensed" panose="020B0806030504020204" charset="0"/>
                <a:cs typeface="Open Sans Condensed" panose="020B0806030504020204" charset="0"/>
              </a:rPr>
              <a:t>Do ectotherms have more constrained trait evolution than endotherms? </a:t>
            </a:r>
            <a:endParaRPr lang="en-US" altLang="en-US" sz="3000"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altLang="en-US" sz="3000">
                <a:latin typeface="Open Sans Condensed" panose="020B0806030504020204" charset="0"/>
                <a:cs typeface="Open Sans Condensed" panose="020B0806030504020204" charset="0"/>
              </a:rPr>
              <a:t>Is gene expression more constant early or late in cancer progression? </a:t>
            </a:r>
            <a:endParaRPr lang="en-US" altLang="en-US" sz="3000"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altLang="en-US" sz="3000">
                <a:latin typeface="Open Sans Condensed" panose="020B0806030504020204" charset="0"/>
                <a:cs typeface="Open Sans Condensed" panose="020B0806030504020204" charset="0"/>
              </a:rPr>
              <a:t>Are Anolis lizard ecomorphs convergent?</a:t>
            </a:r>
            <a:endParaRPr lang="en-US" altLang="en-US" sz="4500"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endParaRPr lang="en-US" altLang="en-US"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endParaRPr lang="en-US" altLang="en-US">
              <a:latin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val 3"/>
          <p:cNvSpPr/>
          <p:nvPr/>
        </p:nvSpPr>
        <p:spPr>
          <a:xfrm>
            <a:off x="2012950" y="546735"/>
            <a:ext cx="1457325" cy="142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C2</a:t>
            </a:r>
            <a:endParaRPr lang="en-US" sz="4000"/>
          </a:p>
        </p:txBody>
      </p:sp>
      <p:sp>
        <p:nvSpPr>
          <p:cNvPr id="8" name="Oval 7"/>
          <p:cNvSpPr/>
          <p:nvPr/>
        </p:nvSpPr>
        <p:spPr>
          <a:xfrm>
            <a:off x="4234180" y="766445"/>
            <a:ext cx="1457325" cy="142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C3</a:t>
            </a:r>
            <a:endParaRPr lang="en-US" sz="4000"/>
          </a:p>
        </p:txBody>
      </p:sp>
      <p:sp>
        <p:nvSpPr>
          <p:cNvPr id="9" name="Oval 8"/>
          <p:cNvSpPr/>
          <p:nvPr/>
        </p:nvSpPr>
        <p:spPr>
          <a:xfrm>
            <a:off x="6177915" y="1506855"/>
            <a:ext cx="1457325" cy="142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C4</a:t>
            </a:r>
            <a:endParaRPr lang="en-US" sz="4000"/>
          </a:p>
        </p:txBody>
      </p:sp>
      <p:sp>
        <p:nvSpPr>
          <p:cNvPr id="10" name="Oval 9"/>
          <p:cNvSpPr/>
          <p:nvPr/>
        </p:nvSpPr>
        <p:spPr>
          <a:xfrm>
            <a:off x="7762240" y="2929255"/>
            <a:ext cx="1457325" cy="142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C5</a:t>
            </a:r>
            <a:endParaRPr lang="en-US" sz="4000"/>
          </a:p>
        </p:txBody>
      </p:sp>
      <p:sp>
        <p:nvSpPr>
          <p:cNvPr id="11" name="Oval 10"/>
          <p:cNvSpPr/>
          <p:nvPr/>
        </p:nvSpPr>
        <p:spPr>
          <a:xfrm>
            <a:off x="8733790" y="4745355"/>
            <a:ext cx="1457325" cy="142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C6</a:t>
            </a:r>
            <a:endParaRPr lang="en-US" sz="4000"/>
          </a:p>
        </p:txBody>
      </p:sp>
      <p:sp>
        <p:nvSpPr>
          <p:cNvPr id="12" name="Circular Arrow 11"/>
          <p:cNvSpPr/>
          <p:nvPr/>
        </p:nvSpPr>
        <p:spPr>
          <a:xfrm rot="240000">
            <a:off x="3272790" y="153670"/>
            <a:ext cx="1202690" cy="1399540"/>
          </a:xfrm>
          <a:prstGeom prst="circular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ircular Arrow 12"/>
          <p:cNvSpPr/>
          <p:nvPr/>
        </p:nvSpPr>
        <p:spPr>
          <a:xfrm rot="1260000">
            <a:off x="5643880" y="558165"/>
            <a:ext cx="1202690" cy="1399540"/>
          </a:xfrm>
          <a:prstGeom prst="circular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ircular Arrow 13"/>
          <p:cNvSpPr/>
          <p:nvPr/>
        </p:nvSpPr>
        <p:spPr>
          <a:xfrm rot="2280000">
            <a:off x="7517130" y="1645285"/>
            <a:ext cx="1202690" cy="1399540"/>
          </a:xfrm>
          <a:prstGeom prst="circular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ircular Arrow 14"/>
          <p:cNvSpPr/>
          <p:nvPr/>
        </p:nvSpPr>
        <p:spPr>
          <a:xfrm rot="3540000">
            <a:off x="9007475" y="3522980"/>
            <a:ext cx="1202690" cy="1399540"/>
          </a:xfrm>
          <a:prstGeom prst="circular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ircular Arrow 15"/>
          <p:cNvSpPr/>
          <p:nvPr/>
        </p:nvSpPr>
        <p:spPr>
          <a:xfrm rot="14280000">
            <a:off x="7705725" y="4271645"/>
            <a:ext cx="1202690" cy="1399540"/>
          </a:xfrm>
          <a:prstGeom prst="circular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ircular Arrow 16"/>
          <p:cNvSpPr/>
          <p:nvPr/>
        </p:nvSpPr>
        <p:spPr>
          <a:xfrm rot="14280000">
            <a:off x="6676390" y="2771140"/>
            <a:ext cx="1202690" cy="1399540"/>
          </a:xfrm>
          <a:prstGeom prst="circular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ircular Arrow 17"/>
          <p:cNvSpPr/>
          <p:nvPr/>
        </p:nvSpPr>
        <p:spPr>
          <a:xfrm rot="12780000">
            <a:off x="5091430" y="1807845"/>
            <a:ext cx="1202690" cy="1399540"/>
          </a:xfrm>
          <a:prstGeom prst="circular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ircular Arrow 18"/>
          <p:cNvSpPr/>
          <p:nvPr/>
        </p:nvSpPr>
        <p:spPr>
          <a:xfrm rot="11340000">
            <a:off x="3207385" y="1328420"/>
            <a:ext cx="1202690" cy="1399540"/>
          </a:xfrm>
          <a:prstGeom prst="circular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ircular Arrow 19"/>
          <p:cNvSpPr/>
          <p:nvPr/>
        </p:nvSpPr>
        <p:spPr>
          <a:xfrm rot="960000" flipV="1">
            <a:off x="1905635" y="302260"/>
            <a:ext cx="4832350" cy="4699000"/>
          </a:xfrm>
          <a:prstGeom prst="circularArrow">
            <a:avLst>
              <a:gd name="adj1" fmla="val 5398"/>
              <a:gd name="adj2" fmla="val 1142319"/>
              <a:gd name="adj3" fmla="val 20367845"/>
              <a:gd name="adj4" fmla="val 10800000"/>
              <a:gd name="adj5" fmla="val 6314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ircular Arrow 20"/>
          <p:cNvSpPr/>
          <p:nvPr/>
        </p:nvSpPr>
        <p:spPr>
          <a:xfrm rot="2100000" flipV="1">
            <a:off x="3742055" y="1452245"/>
            <a:ext cx="6019800" cy="4840605"/>
          </a:xfrm>
          <a:prstGeom prst="circularArrow">
            <a:avLst>
              <a:gd name="adj1" fmla="val 4888"/>
              <a:gd name="adj2" fmla="val 702597"/>
              <a:gd name="adj3" fmla="val 20319938"/>
              <a:gd name="adj4" fmla="val 10800000"/>
              <a:gd name="adj5" fmla="val 674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18" grpId="0" bldLvl="0" animBg="1"/>
      <p:bldP spid="19" grpId="0" bldLvl="0" animBg="1"/>
      <p:bldP spid="17" grpId="0" bldLvl="0" animBg="1"/>
      <p:bldP spid="16" grpId="0" bldLvl="0" animBg="1"/>
      <p:bldP spid="21" grpId="0" bldLvl="0" animBg="1"/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" name="Rectangles 9"/>
          <p:cNvSpPr/>
          <p:nvPr/>
        </p:nvSpPr>
        <p:spPr>
          <a:xfrm>
            <a:off x="4298315" y="95885"/>
            <a:ext cx="7893685" cy="6816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98640" y="228600"/>
            <a:ext cx="5270500" cy="2355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2584450"/>
            <a:ext cx="7871460" cy="4327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70" y="137160"/>
            <a:ext cx="4174490" cy="2067560"/>
          </a:xfrm>
        </p:spPr>
        <p:txBody>
          <a:bodyPr>
            <a:normAutofit fontScale="90000"/>
          </a:bodyPr>
          <a:p>
            <a:r>
              <a:rPr lang="en-US" altLang="en-US" sz="5400">
                <a:solidFill>
                  <a:schemeClr val="bg1">
                    <a:lumMod val="85000"/>
                  </a:schemeClr>
                </a:solidFill>
              </a:rPr>
              <a:t>But what are the “Hidden states”?</a:t>
            </a:r>
            <a:endParaRPr lang="en-US" altLang="en-US" sz="5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59715" y="3087370"/>
            <a:ext cx="39757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States with unobserved variation - Not all woody plants are the same</a:t>
            </a:r>
            <a:endParaRPr lang="en-US" altLang="en-US" sz="2400" b="1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endParaRPr lang="en-US" altLang="en-US" sz="2400" b="1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altLang="en-US" sz="2400" b="1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Different transition rates</a:t>
            </a:r>
            <a:endParaRPr lang="en-US" altLang="en-US" sz="2400" b="1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0413365" y="6090920"/>
            <a:ext cx="11195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en-US" sz="2800" b="1">
                <a:solidFill>
                  <a:srgbClr val="ED746B"/>
                </a:solidFill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Shrubs</a:t>
            </a:r>
            <a:endParaRPr lang="en-US" altLang="en-US" sz="2800" b="1">
              <a:solidFill>
                <a:srgbClr val="ED746B"/>
              </a:solidFill>
              <a:latin typeface="Open Sans Condensed" panose="020B0806030504020204" charset="0"/>
              <a:cs typeface="Open Sans Condensed" panose="020B0806030504020204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9314180" y="3087370"/>
            <a:ext cx="14433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en-US" sz="2800" b="1">
                <a:solidFill>
                  <a:srgbClr val="ED746B"/>
                </a:solidFill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Tall trees</a:t>
            </a:r>
            <a:endParaRPr lang="en-US" altLang="en-US" sz="2800" b="1">
              <a:solidFill>
                <a:srgbClr val="ED746B"/>
              </a:solidFill>
              <a:latin typeface="Open Sans Condensed" panose="020B0806030504020204" charset="0"/>
              <a:cs typeface="Open Sans Condensed" panose="020B0806030504020204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1020425" y="2763520"/>
            <a:ext cx="125222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en-US" sz="2800" b="1">
                <a:solidFill>
                  <a:srgbClr val="ED746B"/>
                </a:solidFill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Annual </a:t>
            </a:r>
            <a:endParaRPr lang="en-US" altLang="en-US" sz="2800" b="1">
              <a:solidFill>
                <a:srgbClr val="ED746B"/>
              </a:solidFill>
              <a:latin typeface="Open Sans Condensed" panose="020B0806030504020204" charset="0"/>
              <a:cs typeface="Open Sans Condensed" panose="020B0806030504020204" charset="0"/>
              <a:sym typeface="+mn-ea"/>
            </a:endParaRPr>
          </a:p>
          <a:p>
            <a:r>
              <a:rPr lang="en-US" altLang="en-US" sz="2800" b="1">
                <a:solidFill>
                  <a:srgbClr val="ED746B"/>
                </a:solidFill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herbs</a:t>
            </a:r>
            <a:endParaRPr lang="en-US" altLang="en-US" sz="2800" b="1">
              <a:solidFill>
                <a:srgbClr val="ED746B"/>
              </a:solidFill>
              <a:latin typeface="Open Sans Condensed" panose="020B0806030504020204" charset="0"/>
              <a:cs typeface="Open Sans Condensed" panose="020B080603050402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Systematics &amp; Biodiversity Science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18615" y="1821180"/>
            <a:ext cx="8795385" cy="494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Open Sans Condensed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Open Sans Condensed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Open Sans Condensed"/>
        <a:font script="Hebr" typeface="Open Sans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Open Sans Condense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Open Sans Condensed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Open Sans Condensed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Open Sans Condensed"/>
        <a:font script="Hebr" typeface="Open Sans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Open Sans Condense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Open Sans Condensed"/>
        <a:font script="Hebr" typeface="Open Sans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Open Sans Condense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Open Sans Condensed"/>
        <a:font script="Hebr" typeface="Open Sans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Open Sans Condense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6340</Words>
  <Application>WPS Presentation</Application>
  <PresentationFormat>宽屏</PresentationFormat>
  <Paragraphs>321</Paragraphs>
  <Slides>78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78</vt:i4>
      </vt:variant>
    </vt:vector>
  </HeadingPairs>
  <TitlesOfParts>
    <vt:vector size="98" baseType="lpstr">
      <vt:lpstr>Arial</vt:lpstr>
      <vt:lpstr>SimSun</vt:lpstr>
      <vt:lpstr>Wingdings</vt:lpstr>
      <vt:lpstr>Arial Unicode MS</vt:lpstr>
      <vt:lpstr>Arial Black</vt:lpstr>
      <vt:lpstr>Microsoft YaHei</vt:lpstr>
      <vt:lpstr>Droid Sans Fallback</vt:lpstr>
      <vt:lpstr>SimSun</vt:lpstr>
      <vt:lpstr>Cabin</vt:lpstr>
      <vt:lpstr>Open Sans Condensed</vt:lpstr>
      <vt:lpstr>Courier</vt:lpstr>
      <vt:lpstr>Courier 10 Pitch</vt:lpstr>
      <vt:lpstr>Ubuntu</vt:lpstr>
      <vt:lpstr>Calibri</vt:lpstr>
      <vt:lpstr>Aharoni</vt:lpstr>
      <vt:lpstr>Comfortaa Light</vt:lpstr>
      <vt:lpstr>Minion Pro Cond</vt:lpstr>
      <vt:lpstr>OpenSymbol</vt:lpstr>
      <vt:lpstr>Office Theme</vt:lpstr>
      <vt:lpstr>1_Office Theme</vt:lpstr>
      <vt:lpstr>PowerPoint 演示文稿</vt:lpstr>
      <vt:lpstr>PowerPoint 演示文稿</vt:lpstr>
      <vt:lpstr>Markov Models</vt:lpstr>
      <vt:lpstr>PowerPoint 演示文稿</vt:lpstr>
      <vt:lpstr>Our general CTMC model:</vt:lpstr>
      <vt:lpstr>Our general CTMC model:</vt:lpstr>
      <vt:lpstr>Hidden state models</vt:lpstr>
      <vt:lpstr>But what are the “Hidden states”?</vt:lpstr>
      <vt:lpstr>Systematics &amp; Biodiversity Science</vt:lpstr>
      <vt:lpstr>Character construction: The “hidden work” of phylogenetics &amp; comparative methods</vt:lpstr>
      <vt:lpstr>PowerPoint 演示文稿</vt:lpstr>
      <vt:lpstr>PowerPoint 演示文稿</vt:lpstr>
      <vt:lpstr>Biodiversity science is uniquely reliant on expert knowledge to quantify its primary data sources: species &amp; trait measurements</vt:lpstr>
      <vt:lpstr>PowerPoint 演示文稿</vt:lpstr>
      <vt:lpstr>PowerPoint 演示文稿</vt:lpstr>
      <vt:lpstr>What happens when we get the traits “wrong”?  (And what can we do about it)</vt:lpstr>
      <vt:lpstr>PowerPoint 演示文稿</vt:lpstr>
      <vt:lpstr>Two-Scientist Paradox (Tarasov, 2018)</vt:lpstr>
      <vt:lpstr>PowerPoint 演示文稿</vt:lpstr>
      <vt:lpstr>PowerPoint 演示文稿</vt:lpstr>
      <vt:lpstr>Many comparative questions can be recast as questions about the  state space of evolution </vt:lpstr>
      <vt:lpstr>Framing questions as rates vs. states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Problem:</vt:lpstr>
      <vt:lpstr>History matters
…</vt:lpstr>
      <vt:lpstr>Ornstein-Uhlenbeck models</vt:lpstr>
      <vt:lpstr>PowerPoint 演示文稿</vt:lpstr>
      <vt:lpstr>PowerPoint 演示文稿</vt:lpstr>
      <vt:lpstr>OU2 D/EV</vt:lpstr>
      <vt:lpstr>No evidence of change in variance, only mean (OUM best model)</vt:lpstr>
      <vt:lpstr>Discrete predictors are 
…unsatisfying…</vt:lpstr>
      <vt:lpstr>Solution: SLOUCH</vt:lpstr>
      <vt:lpstr>PowerPoint 演示文稿</vt:lpstr>
      <vt:lpstr>PowerPoint 演示文稿</vt:lpstr>
      <vt:lpstr>PowerPoint 演示文稿</vt:lpstr>
      <vt:lpstr>Functions</vt:lpstr>
      <vt:lpstr>Functions</vt:lpstr>
      <vt:lpstr>But what about leaf phenology?</vt:lpstr>
      <vt:lpstr>Functions</vt:lpstr>
      <vt:lpstr>Functions</vt:lpstr>
      <vt:lpstr>PowerPoint 演示文稿</vt:lpstr>
      <vt:lpstr>Suppose you hypothesize an ecological factor (cold or warm) is associated with increased rates of evolution of a discretely measured trait (light and dark).</vt:lpstr>
      <vt:lpstr>PowerPoint 演示文稿</vt:lpstr>
      <vt:lpstr>PowerPoint 演示文稿</vt:lpstr>
      <vt:lpstr>Character construction: The “hidden work” of phylogenetics &amp; comparative methods</vt:lpstr>
      <vt:lpstr>You can change any parameter of the model (or the model itself) at the shift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juyeda</dc:creator>
  <cp:lastModifiedBy>juyeda</cp:lastModifiedBy>
  <cp:revision>11</cp:revision>
  <dcterms:created xsi:type="dcterms:W3CDTF">2025-06-13T13:27:53Z</dcterms:created>
  <dcterms:modified xsi:type="dcterms:W3CDTF">2025-06-13T13:27:53Z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1033-11.1.0.11720</vt:lpwstr>
  </property>
  <property fmtid="{D5CDD505-2E9C-101B-9397-08002B2CF9AE}" pid="3" name="ICV">
    <vt:lpwstr/>
  </property>
</Properties>
</file>